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21" r:id="rId2"/>
  </p:sldMasterIdLst>
  <p:notesMasterIdLst>
    <p:notesMasterId r:id="rId79"/>
  </p:notesMasterIdLst>
  <p:handoutMasterIdLst>
    <p:handoutMasterId r:id="rId80"/>
  </p:handoutMasterIdLst>
  <p:sldIdLst>
    <p:sldId id="630" r:id="rId3"/>
    <p:sldId id="565" r:id="rId4"/>
    <p:sldId id="628" r:id="rId5"/>
    <p:sldId id="566" r:id="rId6"/>
    <p:sldId id="567" r:id="rId7"/>
    <p:sldId id="570" r:id="rId8"/>
    <p:sldId id="571" r:id="rId9"/>
    <p:sldId id="572" r:id="rId10"/>
    <p:sldId id="573" r:id="rId11"/>
    <p:sldId id="574" r:id="rId12"/>
    <p:sldId id="575" r:id="rId13"/>
    <p:sldId id="576" r:id="rId14"/>
    <p:sldId id="577" r:id="rId15"/>
    <p:sldId id="578" r:id="rId16"/>
    <p:sldId id="579" r:id="rId17"/>
    <p:sldId id="580" r:id="rId18"/>
    <p:sldId id="581" r:id="rId19"/>
    <p:sldId id="623" r:id="rId20"/>
    <p:sldId id="622" r:id="rId21"/>
    <p:sldId id="621" r:id="rId22"/>
    <p:sldId id="583" r:id="rId23"/>
    <p:sldId id="584" r:id="rId24"/>
    <p:sldId id="585" r:id="rId25"/>
    <p:sldId id="586" r:id="rId26"/>
    <p:sldId id="624" r:id="rId27"/>
    <p:sldId id="625" r:id="rId28"/>
    <p:sldId id="587" r:id="rId29"/>
    <p:sldId id="588" r:id="rId30"/>
    <p:sldId id="589" r:id="rId31"/>
    <p:sldId id="590" r:id="rId32"/>
    <p:sldId id="591" r:id="rId33"/>
    <p:sldId id="626" r:id="rId34"/>
    <p:sldId id="593" r:id="rId35"/>
    <p:sldId id="594" r:id="rId36"/>
    <p:sldId id="596" r:id="rId37"/>
    <p:sldId id="597" r:id="rId38"/>
    <p:sldId id="627" r:id="rId39"/>
    <p:sldId id="543" r:id="rId40"/>
    <p:sldId id="544" r:id="rId41"/>
    <p:sldId id="545" r:id="rId42"/>
    <p:sldId id="546" r:id="rId43"/>
    <p:sldId id="551" r:id="rId44"/>
    <p:sldId id="552" r:id="rId45"/>
    <p:sldId id="553" r:id="rId46"/>
    <p:sldId id="554" r:id="rId47"/>
    <p:sldId id="555" r:id="rId48"/>
    <p:sldId id="557" r:id="rId49"/>
    <p:sldId id="558" r:id="rId50"/>
    <p:sldId id="559" r:id="rId51"/>
    <p:sldId id="560" r:id="rId52"/>
    <p:sldId id="561" r:id="rId53"/>
    <p:sldId id="562" r:id="rId54"/>
    <p:sldId id="563" r:id="rId55"/>
    <p:sldId id="598" r:id="rId56"/>
    <p:sldId id="599" r:id="rId57"/>
    <p:sldId id="600" r:id="rId58"/>
    <p:sldId id="601" r:id="rId59"/>
    <p:sldId id="602" r:id="rId60"/>
    <p:sldId id="603" r:id="rId61"/>
    <p:sldId id="604" r:id="rId62"/>
    <p:sldId id="605" r:id="rId63"/>
    <p:sldId id="606" r:id="rId64"/>
    <p:sldId id="607" r:id="rId65"/>
    <p:sldId id="608" r:id="rId66"/>
    <p:sldId id="609" r:id="rId67"/>
    <p:sldId id="610" r:id="rId68"/>
    <p:sldId id="611" r:id="rId69"/>
    <p:sldId id="612" r:id="rId70"/>
    <p:sldId id="613" r:id="rId71"/>
    <p:sldId id="614" r:id="rId72"/>
    <p:sldId id="615" r:id="rId73"/>
    <p:sldId id="616" r:id="rId74"/>
    <p:sldId id="617" r:id="rId75"/>
    <p:sldId id="618" r:id="rId76"/>
    <p:sldId id="619" r:id="rId77"/>
    <p:sldId id="631" r:id="rId78"/>
  </p:sldIdLst>
  <p:sldSz cx="9144000" cy="6858000" type="screen4x3"/>
  <p:notesSz cx="7099300" cy="10234613"/>
  <p:custDataLst>
    <p:tags r:id="rId81"/>
  </p:custDataLst>
  <p:defaultTextStyle>
    <a:defPPr>
      <a:defRPr lang="en-US"/>
    </a:defPPr>
    <a:lvl1pPr algn="l" rtl="0" eaLnBrk="0" fontAlgn="base" hangingPunct="0">
      <a:spcBef>
        <a:spcPct val="0"/>
      </a:spcBef>
      <a:spcAft>
        <a:spcPct val="0"/>
      </a:spcAft>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5pPr>
    <a:lvl6pPr marL="2286000" algn="l" defTabSz="914400" rtl="0" eaLnBrk="1" latinLnBrk="0" hangingPunct="1">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6pPr>
    <a:lvl7pPr marL="2743200" algn="l" defTabSz="914400" rtl="0" eaLnBrk="1" latinLnBrk="0" hangingPunct="1">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7pPr>
    <a:lvl8pPr marL="3200400" algn="l" defTabSz="914400" rtl="0" eaLnBrk="1" latinLnBrk="0" hangingPunct="1">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8pPr>
    <a:lvl9pPr marL="3657600" algn="l" defTabSz="914400" rtl="0" eaLnBrk="1" latinLnBrk="0" hangingPunct="1">
      <a:defRPr kumimoji="1" sz="2800" b="1" i="1" kern="1200">
        <a:solidFill>
          <a:schemeClr val="hlink"/>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3333CC"/>
    <a:srgbClr val="D60093"/>
    <a:srgbClr val="660066"/>
    <a:srgbClr val="CC00CC"/>
    <a:srgbClr val="990099"/>
    <a:srgbClr val="EFFFFF"/>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2" autoAdjust="0"/>
    <p:restoredTop sz="94660"/>
  </p:normalViewPr>
  <p:slideViewPr>
    <p:cSldViewPr showGuides="1">
      <p:cViewPr varScale="1">
        <p:scale>
          <a:sx n="168" d="100"/>
          <a:sy n="168" d="100"/>
        </p:scale>
        <p:origin x="180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8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image" Target="../media/image68.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048" tIns="49524" rIns="99048" bIns="49524" numCol="1" anchor="t" anchorCtr="0" compatLnSpc="1"/>
          <a:lstStyle>
            <a:lvl1pPr defTabSz="990600" eaLnBrk="1" hangingPunct="1">
              <a:defRPr sz="1300" b="0" i="0">
                <a:solidFill>
                  <a:schemeClr val="tx1"/>
                </a:solidFill>
                <a:effectLst/>
                <a:latin typeface="Times New Roman" panose="02020603050405020304" pitchFamily="18" charset="0"/>
              </a:defRPr>
            </a:lvl1pPr>
          </a:lstStyle>
          <a:p>
            <a:r>
              <a:rPr lang="zh-CN" altLang="en-US"/>
              <a:t>-刘志广-</a:t>
            </a:r>
          </a:p>
        </p:txBody>
      </p:sp>
      <p:sp>
        <p:nvSpPr>
          <p:cNvPr id="13315" name="Rectangle 3"/>
          <p:cNvSpPr>
            <a:spLocks noGrp="1" noChangeArrowheads="1"/>
          </p:cNvSpPr>
          <p:nvPr>
            <p:ph type="dt" sz="quarter" idx="1"/>
          </p:nvPr>
        </p:nvSpPr>
        <p:spPr bwMode="auto">
          <a:xfrm>
            <a:off x="4022725" y="0"/>
            <a:ext cx="3076575" cy="511175"/>
          </a:xfrm>
          <a:prstGeom prst="rect">
            <a:avLst/>
          </a:prstGeom>
          <a:noFill/>
          <a:ln w="9525">
            <a:noFill/>
            <a:miter lim="800000"/>
          </a:ln>
        </p:spPr>
        <p:txBody>
          <a:bodyPr vert="horz" wrap="square" lIns="99048" tIns="49524" rIns="99048" bIns="49524" numCol="1" anchor="t" anchorCtr="0" compatLnSpc="1"/>
          <a:lstStyle>
            <a:lvl1pPr algn="r" defTabSz="990600" eaLnBrk="1" hangingPunct="1">
              <a:defRPr sz="1300" b="0" i="0">
                <a:solidFill>
                  <a:schemeClr val="tx1"/>
                </a:solidFill>
                <a:effectLst/>
                <a:latin typeface="Times New Roman" panose="02020603050405020304" pitchFamily="18" charset="0"/>
              </a:defRPr>
            </a:lvl1pPr>
          </a:lstStyle>
          <a:p>
            <a:endParaRPr lang="en-US" altLang="zh-CN"/>
          </a:p>
        </p:txBody>
      </p:sp>
      <p:sp>
        <p:nvSpPr>
          <p:cNvPr id="13316" name="Rectangle 4"/>
          <p:cNvSpPr>
            <a:spLocks noGrp="1" noChangeArrowheads="1"/>
          </p:cNvSpPr>
          <p:nvPr>
            <p:ph type="ftr" sz="quarter" idx="2"/>
          </p:nvPr>
        </p:nvSpPr>
        <p:spPr bwMode="auto">
          <a:xfrm>
            <a:off x="0" y="9723438"/>
            <a:ext cx="3076575" cy="511175"/>
          </a:xfrm>
          <a:prstGeom prst="rect">
            <a:avLst/>
          </a:prstGeom>
          <a:noFill/>
          <a:ln w="9525">
            <a:noFill/>
            <a:miter lim="800000"/>
          </a:ln>
        </p:spPr>
        <p:txBody>
          <a:bodyPr vert="horz" wrap="square" lIns="99048" tIns="49524" rIns="99048" bIns="49524" numCol="1" anchor="b" anchorCtr="0" compatLnSpc="1"/>
          <a:lstStyle>
            <a:lvl1pPr defTabSz="990600" eaLnBrk="1" hangingPunct="1">
              <a:defRPr sz="1300" b="0" i="0">
                <a:solidFill>
                  <a:schemeClr val="tx1"/>
                </a:solidFill>
                <a:effectLst/>
                <a:latin typeface="Times New Roman" panose="02020603050405020304" pitchFamily="18" charset="0"/>
              </a:defRPr>
            </a:lvl1pPr>
          </a:lstStyle>
          <a:p>
            <a:r>
              <a:rPr lang="zh-CN" altLang="en-US"/>
              <a:t>第五章 色谱分析法</a:t>
            </a:r>
          </a:p>
        </p:txBody>
      </p:sp>
      <p:sp>
        <p:nvSpPr>
          <p:cNvPr id="13317"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p:spPr>
        <p:txBody>
          <a:bodyPr vert="horz" wrap="square" lIns="99048" tIns="49524" rIns="99048" bIns="49524" numCol="1" anchor="b" anchorCtr="0" compatLnSpc="1"/>
          <a:lstStyle>
            <a:lvl1pPr algn="r" defTabSz="990600" eaLnBrk="1" hangingPunct="1">
              <a:defRPr sz="1300" b="0" i="0">
                <a:solidFill>
                  <a:schemeClr val="tx1"/>
                </a:solidFill>
                <a:effectLst/>
                <a:latin typeface="Times New Roman" panose="02020603050405020304" pitchFamily="18" charset="0"/>
              </a:defRPr>
            </a:lvl1pPr>
          </a:lstStyle>
          <a:p>
            <a:fld id="{BD6D4295-1711-407B-8EAB-7C4CCFE883D7}" type="slidenum">
              <a:rPr lang="zh-CN" altLang="en-US"/>
              <a:t>‹#›</a:t>
            </a:fld>
            <a:endParaRPr lang="en-US" altLang="zh-CN"/>
          </a:p>
        </p:txBody>
      </p:sp>
    </p:spTree>
    <p:extLst>
      <p:ext uri="{BB962C8B-B14F-4D97-AF65-F5344CB8AC3E}">
        <p14:creationId xmlns:p14="http://schemas.microsoft.com/office/powerpoint/2010/main" val="2186348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4"/>
          <p:cNvSpPr>
            <a:spLocks noGrp="1" noRot="1" noChangeAspect="1" noChangeArrowheads="1"/>
          </p:cNvSpPr>
          <p:nvPr>
            <p:ph type="sldImg" idx="2"/>
          </p:nvPr>
        </p:nvSpPr>
        <p:spPr bwMode="auto">
          <a:xfrm>
            <a:off x="990600" y="768350"/>
            <a:ext cx="5118100" cy="3836988"/>
          </a:xfrm>
          <a:prstGeom prst="rect">
            <a:avLst/>
          </a:prstGeom>
          <a:noFill/>
          <a:ln w="12700" cap="sq">
            <a:solidFill>
              <a:schemeClr val="tx1"/>
            </a:solidFill>
            <a:miter lim="800000"/>
          </a:ln>
          <a:effectLst/>
        </p:spPr>
      </p:sp>
      <p:sp>
        <p:nvSpPr>
          <p:cNvPr id="2053" name="Rectangle 5"/>
          <p:cNvSpPr>
            <a:spLocks noGrp="1" noChangeArrowheads="1"/>
          </p:cNvSpPr>
          <p:nvPr>
            <p:ph type="body" sz="quarter" idx="3"/>
          </p:nvPr>
        </p:nvSpPr>
        <p:spPr bwMode="auto">
          <a:xfrm>
            <a:off x="946150" y="4860925"/>
            <a:ext cx="5207000" cy="4605338"/>
          </a:xfrm>
          <a:prstGeom prst="rect">
            <a:avLst/>
          </a:prstGeom>
          <a:noFill/>
          <a:ln w="9525">
            <a:noFill/>
            <a:miter lim="800000"/>
          </a:ln>
          <a:effectLst/>
        </p:spPr>
        <p:txBody>
          <a:bodyPr vert="horz" wrap="square" lIns="99736" tIns="49868" rIns="99736" bIns="49868"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6" name="Rectangle 8"/>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048" tIns="49524" rIns="99048" bIns="49524" numCol="1" anchor="t" anchorCtr="0" compatLnSpc="1"/>
          <a:lstStyle>
            <a:lvl1pPr defTabSz="990600" eaLnBrk="1" hangingPunct="1">
              <a:defRPr sz="1300" b="0" i="0">
                <a:solidFill>
                  <a:schemeClr val="tx1"/>
                </a:solidFill>
                <a:effectLst/>
                <a:latin typeface="Times New Roman" panose="02020603050405020304" pitchFamily="18" charset="0"/>
              </a:defRPr>
            </a:lvl1pPr>
          </a:lstStyle>
          <a:p>
            <a:endParaRPr lang="zh-CN" altLang="en-US"/>
          </a:p>
        </p:txBody>
      </p:sp>
      <p:sp>
        <p:nvSpPr>
          <p:cNvPr id="2057" name="Rectangle 9"/>
          <p:cNvSpPr>
            <a:spLocks noGrp="1" noChangeArrowheads="1"/>
          </p:cNvSpPr>
          <p:nvPr>
            <p:ph type="dt" idx="1"/>
          </p:nvPr>
        </p:nvSpPr>
        <p:spPr bwMode="auto">
          <a:xfrm>
            <a:off x="4022725" y="0"/>
            <a:ext cx="3076575" cy="511175"/>
          </a:xfrm>
          <a:prstGeom prst="rect">
            <a:avLst/>
          </a:prstGeom>
          <a:noFill/>
          <a:ln w="9525">
            <a:noFill/>
            <a:miter lim="800000"/>
          </a:ln>
        </p:spPr>
        <p:txBody>
          <a:bodyPr vert="horz" wrap="square" lIns="99048" tIns="49524" rIns="99048" bIns="49524" numCol="1" anchor="t" anchorCtr="0" compatLnSpc="1"/>
          <a:lstStyle>
            <a:lvl1pPr algn="r" defTabSz="990600" eaLnBrk="1" hangingPunct="1">
              <a:defRPr sz="1300" b="0" i="0">
                <a:solidFill>
                  <a:schemeClr val="tx1"/>
                </a:solidFill>
                <a:effectLst/>
                <a:latin typeface="Times New Roman" panose="02020603050405020304" pitchFamily="18" charset="0"/>
              </a:defRPr>
            </a:lvl1pPr>
          </a:lstStyle>
          <a:p>
            <a:endParaRPr lang="en-US" altLang="zh-CN"/>
          </a:p>
        </p:txBody>
      </p:sp>
      <p:sp>
        <p:nvSpPr>
          <p:cNvPr id="2058" name="Rectangle 10"/>
          <p:cNvSpPr>
            <a:spLocks noGrp="1" noChangeArrowheads="1"/>
          </p:cNvSpPr>
          <p:nvPr>
            <p:ph type="ftr" sz="quarter" idx="4"/>
          </p:nvPr>
        </p:nvSpPr>
        <p:spPr bwMode="auto">
          <a:xfrm>
            <a:off x="0" y="9723438"/>
            <a:ext cx="3076575" cy="511175"/>
          </a:xfrm>
          <a:prstGeom prst="rect">
            <a:avLst/>
          </a:prstGeom>
          <a:noFill/>
          <a:ln w="9525">
            <a:noFill/>
            <a:miter lim="800000"/>
          </a:ln>
        </p:spPr>
        <p:txBody>
          <a:bodyPr vert="horz" wrap="square" lIns="99048" tIns="49524" rIns="99048" bIns="49524" numCol="1" anchor="b" anchorCtr="0" compatLnSpc="1"/>
          <a:lstStyle>
            <a:lvl1pPr defTabSz="990600" eaLnBrk="1" hangingPunct="1">
              <a:defRPr sz="1300" b="0" i="0">
                <a:solidFill>
                  <a:schemeClr val="tx1"/>
                </a:solidFill>
                <a:effectLst/>
                <a:latin typeface="Times New Roman" panose="02020603050405020304" pitchFamily="18" charset="0"/>
              </a:defRPr>
            </a:lvl1pPr>
          </a:lstStyle>
          <a:p>
            <a:endParaRPr lang="en-US" altLang="zh-CN"/>
          </a:p>
        </p:txBody>
      </p:sp>
      <p:sp>
        <p:nvSpPr>
          <p:cNvPr id="2059" name="Rectangle 11"/>
          <p:cNvSpPr>
            <a:spLocks noGrp="1" noChangeArrowheads="1"/>
          </p:cNvSpPr>
          <p:nvPr>
            <p:ph type="sldNum" sz="quarter" idx="5"/>
          </p:nvPr>
        </p:nvSpPr>
        <p:spPr bwMode="auto">
          <a:xfrm>
            <a:off x="4022725" y="9723438"/>
            <a:ext cx="3076575" cy="511175"/>
          </a:xfrm>
          <a:prstGeom prst="rect">
            <a:avLst/>
          </a:prstGeom>
          <a:noFill/>
          <a:ln w="9525">
            <a:noFill/>
            <a:miter lim="800000"/>
          </a:ln>
        </p:spPr>
        <p:txBody>
          <a:bodyPr vert="horz" wrap="square" lIns="99048" tIns="49524" rIns="99048" bIns="49524" numCol="1" anchor="b" anchorCtr="0" compatLnSpc="1"/>
          <a:lstStyle>
            <a:lvl1pPr algn="r" defTabSz="990600" eaLnBrk="1" hangingPunct="1">
              <a:defRPr sz="1300" b="0" i="0">
                <a:solidFill>
                  <a:schemeClr val="tx1"/>
                </a:solidFill>
                <a:effectLst/>
                <a:latin typeface="Times New Roman" panose="02020603050405020304" pitchFamily="18" charset="0"/>
              </a:defRPr>
            </a:lvl1pPr>
          </a:lstStyle>
          <a:p>
            <a:fld id="{CE765C53-79CA-47F3-B97C-364E9281CB14}" type="slidenum">
              <a:rPr lang="zh-CN" altLang="en-US"/>
              <a:t>‹#›</a:t>
            </a:fld>
            <a:endParaRPr lang="en-US" altLang="zh-CN"/>
          </a:p>
        </p:txBody>
      </p:sp>
    </p:spTree>
    <p:extLst>
      <p:ext uri="{BB962C8B-B14F-4D97-AF65-F5344CB8AC3E}">
        <p14:creationId xmlns:p14="http://schemas.microsoft.com/office/powerpoint/2010/main" val="38366853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992188" y="768350"/>
            <a:ext cx="5114925" cy="3836988"/>
          </a:xfrm>
          <a:ln/>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42999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xfrm>
            <a:off x="992188" y="768350"/>
            <a:ext cx="5114925" cy="3836988"/>
          </a:xfrm>
        </p:spPr>
      </p:sp>
      <p:sp>
        <p:nvSpPr>
          <p:cNvPr id="94211" name="备注占位符 2"/>
          <p:cNvSpPr>
            <a:spLocks noGrp="1"/>
          </p:cNvSpPr>
          <p:nvPr>
            <p:ph type="body" idx="1"/>
          </p:nvPr>
        </p:nvSpPr>
        <p:spPr>
          <a:noFill/>
        </p:spPr>
        <p:txBody>
          <a:bodyPr/>
          <a:lstStyle/>
          <a:p>
            <a:r>
              <a:rPr lang="en-US" altLang="zh-CN"/>
              <a:t>(a)(b) </a:t>
            </a:r>
            <a:r>
              <a:rPr lang="zh-CN" altLang="en-US"/>
              <a:t>地块小，均匀</a:t>
            </a:r>
            <a:endParaRPr lang="en-US" altLang="zh-CN"/>
          </a:p>
          <a:p>
            <a:r>
              <a:rPr lang="zh-CN" altLang="en-US"/>
              <a:t>（</a:t>
            </a:r>
            <a:r>
              <a:rPr lang="en-US" altLang="zh-CN"/>
              <a:t>c</a:t>
            </a:r>
            <a:r>
              <a:rPr lang="zh-CN" altLang="en-US"/>
              <a:t>）（</a:t>
            </a:r>
            <a:r>
              <a:rPr lang="en-US" altLang="zh-CN"/>
              <a:t>d</a:t>
            </a:r>
            <a:r>
              <a:rPr lang="zh-CN" altLang="en-US"/>
              <a:t>）地块大，不均匀</a:t>
            </a:r>
          </a:p>
        </p:txBody>
      </p:sp>
      <p:sp>
        <p:nvSpPr>
          <p:cNvPr id="94212" name="灯片编号占位符 3"/>
          <p:cNvSpPr>
            <a:spLocks noGrp="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87D43E5E-A147-467C-B37E-63EA875A05BF}" type="slidenum">
              <a:rPr kumimoji="0" lang="en-US" altLang="zh-CN" sz="1800" b="0" i="0" u="none" strike="noStrike" kern="0" cap="none" spc="0" normalizeH="0" baseline="0" noProof="0" smtClean="0">
                <a:ln>
                  <a:noFill/>
                </a:ln>
                <a:solidFill>
                  <a:sysClr val="windowText" lastClr="000000"/>
                </a:solidFill>
                <a:effectLst/>
                <a:uLnTx/>
                <a:uFillTx/>
              </a:rPr>
              <a:t>41</a:t>
            </a:fld>
            <a:endParaRPr kumimoji="0" lang="en-US" altLang="zh-C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563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82CA4E13-A96C-4904-BAA9-1716A3841DAC}" type="slidenum">
              <a:rPr kumimoji="0" lang="en-US" altLang="zh-CN" sz="1800" b="0" i="0" u="none" strike="noStrike" kern="0" cap="none" spc="0" normalizeH="0" baseline="0" noProof="0" smtClean="0">
                <a:ln>
                  <a:noFill/>
                </a:ln>
                <a:solidFill>
                  <a:sysClr val="windowText" lastClr="000000"/>
                </a:solidFill>
                <a:effectLst/>
                <a:uLnTx/>
                <a:uFillTx/>
              </a:rPr>
              <a:t>47</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95235"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4C71BD07-D7C0-43AF-922B-A23600CC77FF}" type="slidenum">
              <a:rPr kumimoji="0" lang="en-US" altLang="zh-CN" sz="1300" b="0" i="0" u="none" strike="noStrike" kern="0" cap="none" spc="0" normalizeH="0" baseline="0" noProof="0">
                <a:ln>
                  <a:noFill/>
                </a:ln>
                <a:solidFill>
                  <a:sysClr val="windowText" lastClr="000000"/>
                </a:solidFill>
                <a:effectLst/>
                <a:uLnTx/>
                <a:uFillTx/>
              </a:rPr>
              <a:t>47</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5236" name="Rectangle 2"/>
          <p:cNvSpPr>
            <a:spLocks noGrp="1" noRot="1" noChangeAspect="1" noChangeArrowheads="1" noTextEdit="1"/>
          </p:cNvSpPr>
          <p:nvPr>
            <p:ph type="sldImg"/>
          </p:nvPr>
        </p:nvSpPr>
        <p:spPr>
          <a:xfrm>
            <a:off x="992188" y="768350"/>
            <a:ext cx="5114925" cy="3836988"/>
          </a:xfrm>
        </p:spPr>
      </p:sp>
      <p:sp>
        <p:nvSpPr>
          <p:cNvPr id="95237" name="Rectangle 3"/>
          <p:cNvSpPr>
            <a:spLocks noGrp="1" noChangeArrowheads="1"/>
          </p:cNvSpPr>
          <p:nvPr>
            <p:ph type="body" idx="1"/>
          </p:nvPr>
        </p:nvSpPr>
        <p:spPr>
          <a:noFill/>
        </p:spPr>
        <p:txBody>
          <a:bodyPr/>
          <a:lstStyle/>
          <a:p>
            <a:pPr eaLnBrk="1" hangingPunct="1"/>
            <a:r>
              <a:rPr lang="zh-CN" altLang="en-US"/>
              <a:t>选择什么方法进行分析要综合考虑。</a:t>
            </a:r>
          </a:p>
        </p:txBody>
      </p:sp>
    </p:spTree>
    <p:extLst>
      <p:ext uri="{BB962C8B-B14F-4D97-AF65-F5344CB8AC3E}">
        <p14:creationId xmlns:p14="http://schemas.microsoft.com/office/powerpoint/2010/main" val="186141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xfrm>
            <a:off x="992188" y="768350"/>
            <a:ext cx="5114925" cy="3836988"/>
          </a:xfrm>
        </p:spPr>
      </p:sp>
      <p:sp>
        <p:nvSpPr>
          <p:cNvPr id="96259" name="备注占位符 2"/>
          <p:cNvSpPr>
            <a:spLocks noGrp="1"/>
          </p:cNvSpPr>
          <p:nvPr>
            <p:ph type="body" idx="1"/>
          </p:nvPr>
        </p:nvSpPr>
        <p:spPr>
          <a:noFill/>
        </p:spPr>
        <p:txBody>
          <a:bodyPr/>
          <a:lstStyle/>
          <a:p>
            <a:r>
              <a:rPr lang="zh-CN" altLang="en-US"/>
              <a:t>碱性条件下，蛋白质中的肽键与铜结合生成复合物。 此复合物将</a:t>
            </a:r>
            <a:r>
              <a:rPr lang="en-US" altLang="zh-CN"/>
              <a:t>Folin </a:t>
            </a:r>
            <a:r>
              <a:rPr lang="zh-CN" altLang="en-US"/>
              <a:t>酚试剂中的磷钼酸盐</a:t>
            </a:r>
            <a:r>
              <a:rPr lang="en-US" altLang="zh-CN"/>
              <a:t>—</a:t>
            </a:r>
            <a:r>
              <a:rPr lang="zh-CN" altLang="en-US"/>
              <a:t>磷钨酸盐还原 </a:t>
            </a:r>
            <a:r>
              <a:rPr lang="en-US" altLang="zh-CN"/>
              <a:t>Folin—</a:t>
            </a:r>
            <a:r>
              <a:rPr lang="zh-CN" altLang="en-US"/>
              <a:t>酚试剂中的磷钼酸盐 磷钨酸盐还原， 此复合物将</a:t>
            </a:r>
            <a:r>
              <a:rPr lang="en-US" altLang="zh-CN"/>
              <a:t>Folin </a:t>
            </a:r>
            <a:r>
              <a:rPr lang="zh-CN" altLang="en-US"/>
              <a:t>酚试剂中的磷钼酸盐 磷钨酸盐还原， 产生深兰色（钼兰和钨兰的混合物）。在一定的条件下， ）。在一定的条件下 产生深兰色（钼兰和钨兰的混合物）。在一定的条件下， 兰色深度与蛋白的量成正比。 </a:t>
            </a:r>
          </a:p>
        </p:txBody>
      </p:sp>
      <p:sp>
        <p:nvSpPr>
          <p:cNvPr id="96260" name="灯片编号占位符 3"/>
          <p:cNvSpPr>
            <a:spLocks noGrp="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038D0B2A-17CC-4D1C-B0E6-6A3952F3CE15}" type="slidenum">
              <a:rPr kumimoji="0" lang="en-US" altLang="zh-CN" sz="1800" b="0" i="0" u="none" strike="noStrike" kern="0" cap="none" spc="0" normalizeH="0" baseline="0" noProof="0" smtClean="0">
                <a:ln>
                  <a:noFill/>
                </a:ln>
                <a:solidFill>
                  <a:sysClr val="windowText" lastClr="000000"/>
                </a:solidFill>
                <a:effectLst/>
                <a:uLnTx/>
                <a:uFillTx/>
              </a:rPr>
              <a:t>48</a:t>
            </a:fld>
            <a:endParaRPr kumimoji="0" lang="en-US" altLang="zh-CN"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98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3653CDF9-5485-4CC5-803B-46B9BF2FD3D1}" type="slidenum">
              <a:rPr kumimoji="0" lang="en-US" altLang="zh-CN" sz="1800" b="0" i="0" u="none" strike="noStrike" kern="0" cap="none" spc="0" normalizeH="0" baseline="0" noProof="0" smtClean="0">
                <a:ln>
                  <a:noFill/>
                </a:ln>
                <a:solidFill>
                  <a:sysClr val="windowText" lastClr="000000"/>
                </a:solidFill>
                <a:effectLst/>
                <a:uLnTx/>
                <a:uFillTx/>
              </a:rPr>
              <a:t>50</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97283"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B35E7A28-B58D-4485-8DE2-1BF1D411DD6F}" type="slidenum">
              <a:rPr kumimoji="0" lang="en-US" altLang="zh-CN" sz="1300" b="0" i="0" u="none" strike="noStrike" kern="0" cap="none" spc="0" normalizeH="0" baseline="0" noProof="0">
                <a:ln>
                  <a:noFill/>
                </a:ln>
                <a:solidFill>
                  <a:sysClr val="windowText" lastClr="000000"/>
                </a:solidFill>
                <a:effectLst/>
                <a:uLnTx/>
                <a:uFillTx/>
              </a:rPr>
              <a:t>50</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7284" name="Rectangle 2"/>
          <p:cNvSpPr>
            <a:spLocks noGrp="1" noRot="1" noChangeAspect="1" noChangeArrowheads="1" noTextEdit="1"/>
          </p:cNvSpPr>
          <p:nvPr>
            <p:ph type="sldImg"/>
          </p:nvPr>
        </p:nvSpPr>
        <p:spPr>
          <a:xfrm>
            <a:off x="992188" y="768350"/>
            <a:ext cx="5114925" cy="3836988"/>
          </a:xfrm>
        </p:spPr>
      </p:sp>
      <p:sp>
        <p:nvSpPr>
          <p:cNvPr id="97285"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399358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CB8A3664-4CCA-476A-B86F-F34E18FA41A7}" type="slidenum">
              <a:rPr kumimoji="0" lang="en-US" altLang="zh-CN" sz="1800" b="0" i="0" u="none" strike="noStrike" kern="0" cap="none" spc="0" normalizeH="0" baseline="0" noProof="0" smtClean="0">
                <a:ln>
                  <a:noFill/>
                </a:ln>
                <a:solidFill>
                  <a:sysClr val="windowText" lastClr="000000"/>
                </a:solidFill>
                <a:effectLst/>
                <a:uLnTx/>
                <a:uFillTx/>
              </a:rPr>
              <a:t>52</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307203"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64149C4D-DB64-4849-A04E-13E06C74D27D}" type="slidenum">
              <a:rPr kumimoji="0" lang="en-US" altLang="zh-CN" sz="1300" b="0" i="0" u="none" strike="noStrike" kern="0" cap="none" spc="0" normalizeH="0" baseline="0" noProof="0">
                <a:ln>
                  <a:noFill/>
                </a:ln>
                <a:solidFill>
                  <a:sysClr val="windowText" lastClr="000000"/>
                </a:solidFill>
                <a:effectLst/>
                <a:uLnTx/>
                <a:uFillTx/>
              </a:rPr>
              <a:t>52</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307204" name="Rectangle 2"/>
          <p:cNvSpPr>
            <a:spLocks noGrp="1" noRot="1" noChangeAspect="1" noChangeArrowheads="1" noTextEdit="1"/>
          </p:cNvSpPr>
          <p:nvPr>
            <p:ph type="sldImg"/>
          </p:nvPr>
        </p:nvSpPr>
        <p:spPr>
          <a:xfrm>
            <a:off x="992188" y="768350"/>
            <a:ext cx="5114925" cy="3836988"/>
          </a:xfrm>
        </p:spPr>
      </p:sp>
      <p:sp>
        <p:nvSpPr>
          <p:cNvPr id="307205" name="Rectangle 3"/>
          <p:cNvSpPr>
            <a:spLocks noGrp="1" noChangeArrowheads="1"/>
          </p:cNvSpPr>
          <p:nvPr>
            <p:ph type="body" idx="1"/>
          </p:nvPr>
        </p:nvSpPr>
        <p:spPr>
          <a:noFill/>
        </p:spPr>
        <p:txBody>
          <a:bodyPr/>
          <a:lstStyle/>
          <a:p>
            <a:pPr eaLnBrk="1" hangingPunct="1"/>
            <a:r>
              <a:rPr lang="zh-CN" altLang="en-US"/>
              <a:t>按照国家统一规定，空气质量达到优良标准即达到国家质量二级标准是指空气污染指数小于等于</a:t>
            </a:r>
            <a:r>
              <a:rPr lang="en-US" altLang="zh-CN"/>
              <a:t>100</a:t>
            </a:r>
            <a:r>
              <a:rPr lang="zh-CN" altLang="en-US"/>
              <a:t>。</a:t>
            </a:r>
            <a:endParaRPr lang="en-US" altLang="zh-CN"/>
          </a:p>
          <a:p>
            <a:pPr eaLnBrk="1" hangingPunct="1"/>
            <a:r>
              <a:rPr lang="zh-CN" altLang="en-US"/>
              <a:t>如果空气污染指数小于等于</a:t>
            </a:r>
            <a:r>
              <a:rPr lang="en-US" altLang="zh-CN"/>
              <a:t>50</a:t>
            </a:r>
            <a:r>
              <a:rPr lang="zh-CN" altLang="en-US"/>
              <a:t>，说明空气质量为优。</a:t>
            </a:r>
            <a:r>
              <a:rPr lang="en-US" altLang="zh-CN"/>
              <a:t>1</a:t>
            </a:r>
            <a:r>
              <a:rPr lang="zh-CN" altLang="en-US"/>
              <a:t>、可吸入颗粒物测量范围（当量换算值）：  </a:t>
            </a:r>
            <a:r>
              <a:rPr lang="en-US" altLang="zh-CN"/>
              <a:t>0~500μg/ m³(PM2.5)</a:t>
            </a:r>
            <a:r>
              <a:rPr lang="zh-CN" altLang="en-US"/>
              <a:t>，</a:t>
            </a:r>
            <a:r>
              <a:rPr lang="en-US" altLang="zh-CN"/>
              <a:t>0~999μg/ m³(PM10)</a:t>
            </a:r>
            <a:endParaRPr lang="zh-CN" altLang="zh-CN"/>
          </a:p>
        </p:txBody>
      </p:sp>
    </p:spTree>
    <p:extLst>
      <p:ext uri="{BB962C8B-B14F-4D97-AF65-F5344CB8AC3E}">
        <p14:creationId xmlns:p14="http://schemas.microsoft.com/office/powerpoint/2010/main" val="2992186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FDDA515C-2849-4EE9-AEB9-C3262DF015CB}" type="slidenum">
              <a:rPr kumimoji="0" lang="en-US" altLang="zh-CN" sz="1800" b="0" i="0" u="none" strike="noStrike" kern="0" cap="none" spc="0" normalizeH="0" baseline="0" noProof="0" smtClean="0">
                <a:ln>
                  <a:noFill/>
                </a:ln>
                <a:solidFill>
                  <a:sysClr val="windowText" lastClr="000000"/>
                </a:solidFill>
                <a:effectLst/>
                <a:uLnTx/>
                <a:uFillTx/>
              </a:rPr>
              <a:t>53</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308227"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E6FC5015-9AD4-4C45-A24C-77D27CF77FD9}" type="slidenum">
              <a:rPr kumimoji="0" lang="en-US" altLang="zh-CN" sz="1300" b="0" i="0" u="none" strike="noStrike" kern="0" cap="none" spc="0" normalizeH="0" baseline="0" noProof="0">
                <a:ln>
                  <a:noFill/>
                </a:ln>
                <a:solidFill>
                  <a:sysClr val="windowText" lastClr="000000"/>
                </a:solidFill>
                <a:effectLst/>
                <a:uLnTx/>
                <a:uFillTx/>
              </a:rPr>
              <a:t>53</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308228" name="Rectangle 2"/>
          <p:cNvSpPr>
            <a:spLocks noGrp="1" noRot="1" noChangeAspect="1" noChangeArrowheads="1" noTextEdit="1"/>
          </p:cNvSpPr>
          <p:nvPr>
            <p:ph type="sldImg"/>
          </p:nvPr>
        </p:nvSpPr>
        <p:spPr>
          <a:xfrm>
            <a:off x="992188" y="768350"/>
            <a:ext cx="5114925" cy="3836988"/>
          </a:xfrm>
        </p:spPr>
      </p:sp>
      <p:sp>
        <p:nvSpPr>
          <p:cNvPr id="308229" name="Rectangle 3"/>
          <p:cNvSpPr>
            <a:spLocks noGrp="1" noChangeArrowheads="1"/>
          </p:cNvSpPr>
          <p:nvPr>
            <p:ph type="body" idx="1"/>
          </p:nvPr>
        </p:nvSpPr>
        <p:spPr>
          <a:noFill/>
        </p:spPr>
        <p:txBody>
          <a:bodyPr/>
          <a:lstStyle/>
          <a:p>
            <a:pPr eaLnBrk="1" hangingPunct="1"/>
            <a:r>
              <a:rPr lang="zh-CN" altLang="en-US"/>
              <a:t>质量分数、体积分数要合理的表述，以防产生歧义</a:t>
            </a:r>
            <a:endParaRPr lang="zh-CN" altLang="zh-CN"/>
          </a:p>
        </p:txBody>
      </p:sp>
    </p:spTree>
    <p:extLst>
      <p:ext uri="{BB962C8B-B14F-4D97-AF65-F5344CB8AC3E}">
        <p14:creationId xmlns:p14="http://schemas.microsoft.com/office/powerpoint/2010/main" val="4185716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3D03AD-09C0-46A2-996B-89C441A231CE}" type="slidenum">
              <a:rPr lang="en-US" altLang="zh-CN"/>
              <a:t>56</a:t>
            </a:fld>
            <a:endParaRPr lang="en-US" altLang="zh-CN"/>
          </a:p>
        </p:txBody>
      </p:sp>
      <p:sp>
        <p:nvSpPr>
          <p:cNvPr id="227330" name="Rectangle 2"/>
          <p:cNvSpPr>
            <a:spLocks noGrp="1" noRot="1" noChangeAspect="1" noChangeArrowheads="1" noTextEdit="1"/>
          </p:cNvSpPr>
          <p:nvPr>
            <p:ph type="sldImg"/>
          </p:nvPr>
        </p:nvSpPr>
        <p:spPr>
          <a:xfrm>
            <a:off x="992188" y="768350"/>
            <a:ext cx="5114925" cy="3836988"/>
          </a:xfrm>
        </p:spPr>
      </p:sp>
      <p:sp>
        <p:nvSpPr>
          <p:cNvPr id="227331"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2615729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E65E583-83AD-4DC6-A127-DA6D4247AE6B}" type="slidenum">
              <a:rPr lang="en-US" altLang="zh-CN"/>
              <a:t>60</a:t>
            </a:fld>
            <a:endParaRPr lang="en-US" altLang="zh-CN"/>
          </a:p>
        </p:txBody>
      </p:sp>
      <p:sp>
        <p:nvSpPr>
          <p:cNvPr id="233474" name="Rectangle 2"/>
          <p:cNvSpPr>
            <a:spLocks noGrp="1" noRot="1" noChangeAspect="1" noChangeArrowheads="1" noTextEdit="1"/>
          </p:cNvSpPr>
          <p:nvPr>
            <p:ph type="sldImg"/>
          </p:nvPr>
        </p:nvSpPr>
        <p:spPr>
          <a:xfrm>
            <a:off x="992188" y="768350"/>
            <a:ext cx="5114925" cy="3836988"/>
          </a:xfrm>
        </p:spPr>
      </p:sp>
      <p:sp>
        <p:nvSpPr>
          <p:cNvPr id="233475"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140266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8BF555-1F00-46C3-8A0E-995B2C907BAC}" type="slidenum">
              <a:rPr lang="en-US" altLang="zh-CN"/>
              <a:t>61</a:t>
            </a:fld>
            <a:endParaRPr lang="en-US" altLang="zh-CN"/>
          </a:p>
        </p:txBody>
      </p:sp>
      <p:sp>
        <p:nvSpPr>
          <p:cNvPr id="235522" name="Rectangle 2"/>
          <p:cNvSpPr>
            <a:spLocks noGrp="1" noRot="1" noChangeAspect="1" noChangeArrowheads="1" noTextEdit="1"/>
          </p:cNvSpPr>
          <p:nvPr>
            <p:ph type="sldImg"/>
          </p:nvPr>
        </p:nvSpPr>
        <p:spPr>
          <a:xfrm>
            <a:off x="992188" y="768350"/>
            <a:ext cx="5114925" cy="3836988"/>
          </a:xfrm>
        </p:spPr>
      </p:sp>
      <p:sp>
        <p:nvSpPr>
          <p:cNvPr id="235523"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397831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90FE0B-306F-4E06-9532-2DC39524D6D6}" type="slidenum">
              <a:rPr lang="en-US" altLang="zh-CN"/>
              <a:t>62</a:t>
            </a:fld>
            <a:endParaRPr lang="en-US" altLang="zh-CN"/>
          </a:p>
        </p:txBody>
      </p:sp>
      <p:sp>
        <p:nvSpPr>
          <p:cNvPr id="237570" name="Rectangle 2"/>
          <p:cNvSpPr>
            <a:spLocks noGrp="1" noRot="1" noChangeAspect="1" noChangeArrowheads="1" noTextEdit="1"/>
          </p:cNvSpPr>
          <p:nvPr>
            <p:ph type="sldImg"/>
          </p:nvPr>
        </p:nvSpPr>
        <p:spPr>
          <a:xfrm>
            <a:off x="992188" y="768350"/>
            <a:ext cx="5114925" cy="3836988"/>
          </a:xfrm>
        </p:spPr>
      </p:sp>
      <p:sp>
        <p:nvSpPr>
          <p:cNvPr id="237571"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292037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0F668AC-7A19-44A8-BF3E-2FE4D028E864}" type="slidenum">
              <a:rPr lang="en-US" altLang="zh-CN"/>
              <a:t>13</a:t>
            </a:fld>
            <a:endParaRPr lang="en-US" altLang="zh-CN"/>
          </a:p>
        </p:txBody>
      </p:sp>
      <p:sp>
        <p:nvSpPr>
          <p:cNvPr id="177154" name="Rectangle 2"/>
          <p:cNvSpPr>
            <a:spLocks noGrp="1" noRot="1" noChangeAspect="1" noChangeArrowheads="1" noTextEdit="1"/>
          </p:cNvSpPr>
          <p:nvPr>
            <p:ph type="sldImg"/>
          </p:nvPr>
        </p:nvSpPr>
        <p:spPr>
          <a:xfrm>
            <a:off x="992188" y="768350"/>
            <a:ext cx="5114925" cy="3836988"/>
          </a:xfrm>
        </p:spPr>
      </p:sp>
      <p:sp>
        <p:nvSpPr>
          <p:cNvPr id="177155"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397206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DADE36B-5691-4070-A899-E140377655AD}" type="slidenum">
              <a:rPr lang="en-US" altLang="zh-CN"/>
              <a:t>72</a:t>
            </a:fld>
            <a:endParaRPr lang="en-US" altLang="zh-CN"/>
          </a:p>
        </p:txBody>
      </p:sp>
      <p:sp>
        <p:nvSpPr>
          <p:cNvPr id="239618" name="Rectangle 2"/>
          <p:cNvSpPr>
            <a:spLocks noGrp="1" noRot="1" noChangeAspect="1" noChangeArrowheads="1" noTextEdit="1"/>
          </p:cNvSpPr>
          <p:nvPr>
            <p:ph type="sldImg"/>
          </p:nvPr>
        </p:nvSpPr>
        <p:spPr>
          <a:xfrm>
            <a:off x="992188" y="768350"/>
            <a:ext cx="5114925" cy="3836988"/>
          </a:xfrm>
        </p:spPr>
      </p:sp>
      <p:sp>
        <p:nvSpPr>
          <p:cNvPr id="239619"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1931572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256DC7-665A-43E8-B82D-E96382E599D7}" type="slidenum">
              <a:rPr lang="en-US" altLang="zh-CN"/>
              <a:t>73</a:t>
            </a:fld>
            <a:endParaRPr lang="en-US" altLang="zh-CN"/>
          </a:p>
        </p:txBody>
      </p:sp>
      <p:sp>
        <p:nvSpPr>
          <p:cNvPr id="241666" name="Rectangle 2"/>
          <p:cNvSpPr>
            <a:spLocks noGrp="1" noRot="1" noChangeAspect="1" noChangeArrowheads="1" noTextEdit="1"/>
          </p:cNvSpPr>
          <p:nvPr>
            <p:ph type="sldImg"/>
          </p:nvPr>
        </p:nvSpPr>
        <p:spPr>
          <a:xfrm>
            <a:off x="992188" y="768350"/>
            <a:ext cx="5114925" cy="3836988"/>
          </a:xfrm>
        </p:spPr>
      </p:sp>
      <p:sp>
        <p:nvSpPr>
          <p:cNvPr id="241667"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2340283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E29E7B6-1D2E-4A43-B876-02A299E5EE65}" type="slidenum">
              <a:rPr lang="en-US" altLang="zh-CN"/>
              <a:t>74</a:t>
            </a:fld>
            <a:endParaRPr lang="en-US" altLang="zh-CN"/>
          </a:p>
        </p:txBody>
      </p:sp>
      <p:sp>
        <p:nvSpPr>
          <p:cNvPr id="243714" name="Rectangle 2"/>
          <p:cNvSpPr>
            <a:spLocks noGrp="1" noRot="1" noChangeAspect="1" noChangeArrowheads="1" noTextEdit="1"/>
          </p:cNvSpPr>
          <p:nvPr>
            <p:ph type="sldImg"/>
          </p:nvPr>
        </p:nvSpPr>
        <p:spPr>
          <a:xfrm>
            <a:off x="992188" y="768350"/>
            <a:ext cx="5114925" cy="3836988"/>
          </a:xfrm>
        </p:spPr>
      </p:sp>
      <p:sp>
        <p:nvSpPr>
          <p:cNvPr id="243715"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3133504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C7DCDB2-E819-4BB5-BC0B-28D394CDF00E}" type="slidenum">
              <a:rPr lang="en-US" altLang="zh-CN"/>
              <a:t>75</a:t>
            </a:fld>
            <a:endParaRPr lang="en-US" altLang="zh-CN"/>
          </a:p>
        </p:txBody>
      </p:sp>
      <p:sp>
        <p:nvSpPr>
          <p:cNvPr id="245762" name="Rectangle 2"/>
          <p:cNvSpPr>
            <a:spLocks noGrp="1" noRot="1" noChangeAspect="1" noChangeArrowheads="1" noTextEdit="1"/>
          </p:cNvSpPr>
          <p:nvPr>
            <p:ph type="sldImg"/>
          </p:nvPr>
        </p:nvSpPr>
        <p:spPr>
          <a:xfrm>
            <a:off x="992188" y="768350"/>
            <a:ext cx="5114925" cy="3836988"/>
          </a:xfrm>
        </p:spPr>
      </p:sp>
      <p:sp>
        <p:nvSpPr>
          <p:cNvPr id="245763"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1127244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830061-2E69-4A53-BC38-9947C9998E51}" type="slidenum">
              <a:rPr lang="en-US" altLang="zh-CN"/>
              <a:t>14</a:t>
            </a:fld>
            <a:endParaRPr lang="en-US" altLang="zh-CN"/>
          </a:p>
        </p:txBody>
      </p:sp>
      <p:sp>
        <p:nvSpPr>
          <p:cNvPr id="179202" name="Rectangle 2"/>
          <p:cNvSpPr>
            <a:spLocks noGrp="1" noRot="1" noChangeAspect="1" noChangeArrowheads="1" noTextEdit="1"/>
          </p:cNvSpPr>
          <p:nvPr>
            <p:ph type="sldImg"/>
          </p:nvPr>
        </p:nvSpPr>
        <p:spPr>
          <a:xfrm>
            <a:off x="992188" y="768350"/>
            <a:ext cx="5114925" cy="3836988"/>
          </a:xfrm>
        </p:spPr>
      </p:sp>
      <p:sp>
        <p:nvSpPr>
          <p:cNvPr id="179203" name="Rectangle 3"/>
          <p:cNvSpPr>
            <a:spLocks noGrp="1" noChangeArrowheads="1"/>
          </p:cNvSpPr>
          <p:nvPr>
            <p:ph type="body" idx="1"/>
          </p:nvPr>
        </p:nvSpPr>
        <p:spPr>
          <a:xfrm>
            <a:off x="946574" y="4861441"/>
            <a:ext cx="5206153" cy="4605576"/>
          </a:xfrm>
        </p:spPr>
        <p:txBody>
          <a:bodyPr/>
          <a:lstStyle/>
          <a:p>
            <a:endParaRPr lang="zh-CN" altLang="zh-CN"/>
          </a:p>
        </p:txBody>
      </p:sp>
    </p:spTree>
    <p:extLst>
      <p:ext uri="{BB962C8B-B14F-4D97-AF65-F5344CB8AC3E}">
        <p14:creationId xmlns:p14="http://schemas.microsoft.com/office/powerpoint/2010/main" val="245286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火星样本分析仪</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以下简称</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SAM)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是“好奇”号的心脏，重</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83</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磅</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约合</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38</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公斤</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，占到“好奇”号所携科学仪器总重量的一半左右。</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SAM</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由</a:t>
            </a:r>
            <a:r>
              <a:rPr kumimoji="1" lang="en-US" altLang="zh-CN" sz="1200" kern="1200" dirty="0">
                <a:solidFill>
                  <a:schemeClr val="tx1"/>
                </a:solidFill>
                <a:latin typeface="Times New Roman" panose="02020603050405020304" pitchFamily="18" charset="0"/>
                <a:ea typeface="宋体" panose="02010600030101010101" pitchFamily="2" charset="-122"/>
                <a:cs typeface="+mn-cs"/>
              </a:rPr>
              <a:t>3</a:t>
            </a:r>
            <a:r>
              <a:rPr kumimoji="1" lang="zh-CN" altLang="zh-CN" sz="1200" kern="1200" dirty="0">
                <a:solidFill>
                  <a:schemeClr val="tx1"/>
                </a:solidFill>
                <a:latin typeface="Times New Roman" panose="02020603050405020304" pitchFamily="18" charset="0"/>
                <a:ea typeface="宋体" panose="02010600030101010101" pitchFamily="2" charset="-122"/>
                <a:cs typeface="+mn-cs"/>
              </a:rPr>
              <a:t>个独立的仪器构成，分别是质谱仪、气相色谱仪和激光分光计。这些仪器负责搜寻构成生命的要素——碳化合物。此外，它们还将搜寻与地球上的生命有关的其他元素，例如氢、氧和氮。</a:t>
            </a:r>
          </a:p>
          <a:p>
            <a:endParaRPr lang="zh-CN" altLang="en-US" dirty="0"/>
          </a:p>
        </p:txBody>
      </p:sp>
      <p:sp>
        <p:nvSpPr>
          <p:cNvPr id="4" name="灯片编号占位符 3"/>
          <p:cNvSpPr>
            <a:spLocks noGrp="1"/>
          </p:cNvSpPr>
          <p:nvPr>
            <p:ph type="sldNum" sz="quarter" idx="10"/>
          </p:nvPr>
        </p:nvSpPr>
        <p:spPr/>
        <p:txBody>
          <a:bodyPr/>
          <a:lstStyle/>
          <a:p>
            <a:pPr>
              <a:defRPr/>
            </a:pPr>
            <a:fld id="{3CA3B784-B6F8-419A-937B-BCE099DA70D1}" type="slidenum">
              <a:rPr lang="en-US" altLang="zh-CN" smtClean="0"/>
              <a:t>18</a:t>
            </a:fld>
            <a:endParaRPr lang="en-US" altLang="zh-CN"/>
          </a:p>
        </p:txBody>
      </p:sp>
    </p:spTree>
    <p:extLst>
      <p:ext uri="{BB962C8B-B14F-4D97-AF65-F5344CB8AC3E}">
        <p14:creationId xmlns:p14="http://schemas.microsoft.com/office/powerpoint/2010/main" val="62864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992188" y="768350"/>
            <a:ext cx="5114925" cy="3836988"/>
          </a:xfrm>
        </p:spPr>
      </p:sp>
      <p:sp>
        <p:nvSpPr>
          <p:cNvPr id="81923" name="Rectangle 3"/>
          <p:cNvSpPr>
            <a:spLocks noGrp="1" noChangeArrowheads="1"/>
          </p:cNvSpPr>
          <p:nvPr>
            <p:ph type="body" idx="1"/>
          </p:nvPr>
        </p:nvSpPr>
        <p:spPr>
          <a:noFill/>
        </p:spPr>
        <p:txBody>
          <a:bodyPr/>
          <a:lstStyle/>
          <a:p>
            <a:r>
              <a:rPr lang="zh-CN" altLang="en-US">
                <a:latin typeface="Arial" panose="020B0604020202020204" pitchFamily="34" charset="0"/>
              </a:rPr>
              <a:t>一个农民买一袋种子播到地里，秋天颗粒无收。原来买了假种子。农民一时想不开买了一瓶农药喝了，等了半天也没死，原来买了假农药。农民一高兴请邻居们吃了一桌结果大伙都死了，原来买了假酒。</a:t>
            </a:r>
          </a:p>
        </p:txBody>
      </p:sp>
    </p:spTree>
    <p:extLst>
      <p:ext uri="{BB962C8B-B14F-4D97-AF65-F5344CB8AC3E}">
        <p14:creationId xmlns:p14="http://schemas.microsoft.com/office/powerpoint/2010/main" val="327182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xfrm>
            <a:off x="992188" y="768350"/>
            <a:ext cx="5114925" cy="3836988"/>
          </a:xfrm>
        </p:spPr>
      </p:sp>
      <p:sp>
        <p:nvSpPr>
          <p:cNvPr id="87043" name="备注占位符 2"/>
          <p:cNvSpPr>
            <a:spLocks noGrp="1"/>
          </p:cNvSpPr>
          <p:nvPr>
            <p:ph type="body" idx="1"/>
          </p:nvPr>
        </p:nvSpPr>
        <p:spPr>
          <a:noFill/>
        </p:spPr>
        <p:txBody>
          <a:bodyPr/>
          <a:lstStyle/>
          <a:p>
            <a:endParaRPr lang="zh-CN" altLang="en-US"/>
          </a:p>
        </p:txBody>
      </p:sp>
      <p:sp>
        <p:nvSpPr>
          <p:cNvPr id="87044" name="灯片编号占位符 3"/>
          <p:cNvSpPr>
            <a:spLocks noGrp="1"/>
          </p:cNvSpPr>
          <p:nvPr>
            <p:ph type="sldNum" sz="quarter" idx="5"/>
          </p:nvPr>
        </p:nvSpPr>
        <p:spPr>
          <a:noFill/>
        </p:spPr>
        <p:txBody>
          <a:bodyPr/>
          <a:lstStyle/>
          <a:p>
            <a:fld id="{BB0D5607-6E60-46E2-B185-5445CB2DC25B}" type="slidenum">
              <a:rPr lang="en-US" altLang="zh-CN" smtClean="0"/>
              <a:t>32</a:t>
            </a:fld>
            <a:endParaRPr lang="en-US" altLang="zh-CN"/>
          </a:p>
        </p:txBody>
      </p:sp>
    </p:spTree>
    <p:extLst>
      <p:ext uri="{BB962C8B-B14F-4D97-AF65-F5344CB8AC3E}">
        <p14:creationId xmlns:p14="http://schemas.microsoft.com/office/powerpoint/2010/main" val="81098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1FFFD7-0694-4E28-950D-7B6EBA9F0FF5}" type="slidenum">
              <a:rPr lang="en-US" smtClean="0">
                <a:solidFill>
                  <a:prstClr val="black"/>
                </a:solidFill>
              </a:rPr>
              <a:t>37</a:t>
            </a:fld>
            <a:endParaRPr lang="en-US">
              <a:solidFill>
                <a:prstClr val="black"/>
              </a:solidFill>
            </a:endParaRPr>
          </a:p>
        </p:txBody>
      </p:sp>
    </p:spTree>
    <p:extLst>
      <p:ext uri="{BB962C8B-B14F-4D97-AF65-F5344CB8AC3E}">
        <p14:creationId xmlns:p14="http://schemas.microsoft.com/office/powerpoint/2010/main" val="2684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13375BFD-77FA-48B2-910F-1740D56F9699}" type="slidenum">
              <a:rPr kumimoji="0" lang="en-US" altLang="zh-CN" sz="1800" b="0" i="0" u="none" strike="noStrike" kern="0" cap="none" spc="0" normalizeH="0" baseline="0" noProof="0" smtClean="0">
                <a:ln>
                  <a:noFill/>
                </a:ln>
                <a:solidFill>
                  <a:sysClr val="windowText" lastClr="000000"/>
                </a:solidFill>
                <a:effectLst/>
                <a:uLnTx/>
                <a:uFillTx/>
              </a:rPr>
              <a:t>38</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92163"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11DC1B0F-4FFC-44F5-B656-A5F7AC9A6BB0}" type="slidenum">
              <a:rPr kumimoji="0" lang="en-US" altLang="zh-CN" sz="1300" b="0" i="0" u="none" strike="noStrike" kern="0" cap="none" spc="0" normalizeH="0" baseline="0" noProof="0">
                <a:ln>
                  <a:noFill/>
                </a:ln>
                <a:solidFill>
                  <a:sysClr val="windowText" lastClr="000000"/>
                </a:solidFill>
                <a:effectLst/>
                <a:uLnTx/>
                <a:uFillTx/>
              </a:rPr>
              <a:t>38</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2164"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9F8DF16A-C6F1-42FB-A86A-315ADAF81D76}" type="slidenum">
              <a:rPr kumimoji="0" lang="en-US" altLang="zh-CN" sz="1300" b="0" i="0" u="none" strike="noStrike" kern="0" cap="none" spc="0" normalizeH="0" baseline="0" noProof="0">
                <a:ln>
                  <a:noFill/>
                </a:ln>
                <a:solidFill>
                  <a:sysClr val="windowText" lastClr="000000"/>
                </a:solidFill>
                <a:effectLst/>
                <a:uLnTx/>
                <a:uFillTx/>
              </a:rPr>
              <a:t>38</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2165" name="Rectangle 2"/>
          <p:cNvSpPr>
            <a:spLocks noGrp="1" noRot="1" noChangeAspect="1" noChangeArrowheads="1" noTextEdit="1"/>
          </p:cNvSpPr>
          <p:nvPr>
            <p:ph type="sldImg"/>
          </p:nvPr>
        </p:nvSpPr>
        <p:spPr>
          <a:xfrm>
            <a:off x="992188" y="768350"/>
            <a:ext cx="5114925" cy="3836988"/>
          </a:xfrm>
        </p:spPr>
      </p:sp>
      <p:sp>
        <p:nvSpPr>
          <p:cNvPr id="92166" name="Rectangle 3"/>
          <p:cNvSpPr>
            <a:spLocks noGrp="1" noChangeArrowheads="1"/>
          </p:cNvSpPr>
          <p:nvPr>
            <p:ph type="body" idx="1"/>
          </p:nvPr>
        </p:nvSpPr>
        <p:spPr>
          <a:xfrm>
            <a:off x="709613" y="4862513"/>
            <a:ext cx="5680075" cy="4605337"/>
          </a:xfrm>
          <a:noFill/>
        </p:spPr>
        <p:txBody>
          <a:bodyPr/>
          <a:lstStyle/>
          <a:p>
            <a:pPr eaLnBrk="1" hangingPunct="1"/>
            <a:r>
              <a:rPr lang="zh-CN" altLang="en-US"/>
              <a:t>取样的方法是根据分析对象的种类（例如：矿产资源、工业原料、工业产品、</a:t>
            </a:r>
          </a:p>
          <a:p>
            <a:pPr eaLnBrk="1" hangingPunct="1"/>
            <a:r>
              <a:rPr lang="zh-CN" altLang="en-US"/>
              <a:t>物证等等）、物态（固体、气体、液体）、性质（光敏性、热敏性、挥发性、化学</a:t>
            </a:r>
          </a:p>
          <a:p>
            <a:pPr eaLnBrk="1" hangingPunct="1"/>
            <a:r>
              <a:rPr lang="zh-CN" altLang="en-US"/>
              <a:t>活性、生物活性等等）、所采用的分析方法以及对分析结果的要求而确定的。取</a:t>
            </a:r>
          </a:p>
          <a:p>
            <a:pPr eaLnBrk="1" hangingPunct="1"/>
            <a:r>
              <a:rPr lang="zh-CN" altLang="en-US"/>
              <a:t>样者应具备专业的知识。某些分析对象的取样已由有关部门制定了标准方法，可</a:t>
            </a:r>
          </a:p>
          <a:p>
            <a:pPr eaLnBrk="1" hangingPunct="1"/>
            <a:r>
              <a:rPr lang="zh-CN" altLang="en-US"/>
              <a:t>查阅。 </a:t>
            </a:r>
            <a:endParaRPr lang="zh-CN" altLang="zh-CN"/>
          </a:p>
        </p:txBody>
      </p:sp>
    </p:spTree>
    <p:extLst>
      <p:ext uri="{BB962C8B-B14F-4D97-AF65-F5344CB8AC3E}">
        <p14:creationId xmlns:p14="http://schemas.microsoft.com/office/powerpoint/2010/main" val="246622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defRPr/>
            </a:pPr>
            <a:fld id="{2EC44E25-DB20-4016-9A56-BBAC3A2C6F5F}" type="slidenum">
              <a:rPr kumimoji="0" lang="en-US" altLang="zh-CN" sz="1800" b="0" i="0" u="none" strike="noStrike" kern="0" cap="none" spc="0" normalizeH="0" baseline="0" noProof="0" smtClean="0">
                <a:ln>
                  <a:noFill/>
                </a:ln>
                <a:solidFill>
                  <a:sysClr val="windowText" lastClr="000000"/>
                </a:solidFill>
                <a:effectLst/>
                <a:uLnTx/>
                <a:uFillTx/>
              </a:rPr>
              <a:t>39</a:t>
            </a:fld>
            <a:endParaRPr kumimoji="0" lang="en-US" altLang="zh-CN" sz="1800" b="0" i="0" u="none" strike="noStrike" kern="0" cap="none" spc="0" normalizeH="0" baseline="0" noProof="0">
              <a:ln>
                <a:noFill/>
              </a:ln>
              <a:solidFill>
                <a:sysClr val="windowText" lastClr="000000"/>
              </a:solidFill>
              <a:effectLst/>
              <a:uLnTx/>
              <a:uFillTx/>
            </a:endParaRPr>
          </a:p>
        </p:txBody>
      </p:sp>
      <p:sp>
        <p:nvSpPr>
          <p:cNvPr id="93187"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37230B31-993E-4720-B76A-6E5620C1D74E}" type="slidenum">
              <a:rPr kumimoji="0" lang="en-US" altLang="zh-CN" sz="1300" b="0" i="0" u="none" strike="noStrike" kern="0" cap="none" spc="0" normalizeH="0" baseline="0" noProof="0">
                <a:ln>
                  <a:noFill/>
                </a:ln>
                <a:solidFill>
                  <a:sysClr val="windowText" lastClr="000000"/>
                </a:solidFill>
                <a:effectLst/>
                <a:uLnTx/>
                <a:uFillTx/>
              </a:rPr>
              <a:t>39</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3188" name="Rectangle 7"/>
          <p:cNvSpPr txBox="1">
            <a:spLocks noGrp="1" noChangeArrowheads="1"/>
          </p:cNvSpPr>
          <p:nvPr/>
        </p:nvSpPr>
        <p:spPr bwMode="auto">
          <a:xfrm>
            <a:off x="4021138" y="9720263"/>
            <a:ext cx="3076575" cy="512762"/>
          </a:xfrm>
          <a:prstGeom prst="rect">
            <a:avLst/>
          </a:prstGeom>
          <a:noFill/>
          <a:ln w="9525">
            <a:noFill/>
            <a:miter lim="800000"/>
          </a:ln>
        </p:spPr>
        <p:txBody>
          <a:bodyPr lIns="96241" tIns="48120" rIns="96241" bIns="48120" anchor="b"/>
          <a:lstStyle/>
          <a:p>
            <a:pPr marL="0" marR="0" lvl="0" indent="0" algn="r" defTabSz="914400" eaLnBrk="1" fontAlgn="auto" latinLnBrk="0" hangingPunct="1">
              <a:lnSpc>
                <a:spcPct val="100000"/>
              </a:lnSpc>
              <a:spcBef>
                <a:spcPts val="0"/>
              </a:spcBef>
              <a:spcAft>
                <a:spcPts val="0"/>
              </a:spcAft>
              <a:buClrTx/>
              <a:buSzTx/>
              <a:buFontTx/>
              <a:buNone/>
              <a:defRPr/>
            </a:pPr>
            <a:fld id="{CD451308-86E7-4E5A-BBC8-D49ABA1BC84A}" type="slidenum">
              <a:rPr kumimoji="0" lang="en-US" altLang="zh-CN" sz="1300" b="0" i="0" u="none" strike="noStrike" kern="0" cap="none" spc="0" normalizeH="0" baseline="0" noProof="0">
                <a:ln>
                  <a:noFill/>
                </a:ln>
                <a:solidFill>
                  <a:sysClr val="windowText" lastClr="000000"/>
                </a:solidFill>
                <a:effectLst/>
                <a:uLnTx/>
                <a:uFillTx/>
              </a:rPr>
              <a:t>39</a:t>
            </a:fld>
            <a:endParaRPr kumimoji="0" lang="en-US" altLang="zh-CN" sz="1300" b="0" i="0" u="none" strike="noStrike" kern="0" cap="none" spc="0" normalizeH="0" baseline="0" noProof="0">
              <a:ln>
                <a:noFill/>
              </a:ln>
              <a:solidFill>
                <a:sysClr val="windowText" lastClr="000000"/>
              </a:solidFill>
              <a:effectLst/>
              <a:uLnTx/>
              <a:uFillTx/>
            </a:endParaRPr>
          </a:p>
        </p:txBody>
      </p:sp>
      <p:sp>
        <p:nvSpPr>
          <p:cNvPr id="93189" name="Rectangle 2"/>
          <p:cNvSpPr>
            <a:spLocks noGrp="1" noRot="1" noChangeAspect="1" noChangeArrowheads="1" noTextEdit="1"/>
          </p:cNvSpPr>
          <p:nvPr>
            <p:ph type="sldImg"/>
          </p:nvPr>
        </p:nvSpPr>
        <p:spPr>
          <a:xfrm>
            <a:off x="992188" y="768350"/>
            <a:ext cx="5114925" cy="3836988"/>
          </a:xfrm>
        </p:spPr>
      </p:sp>
      <p:sp>
        <p:nvSpPr>
          <p:cNvPr id="93190" name="Rectangle 3"/>
          <p:cNvSpPr>
            <a:spLocks noGrp="1" noChangeArrowheads="1"/>
          </p:cNvSpPr>
          <p:nvPr>
            <p:ph type="body" idx="1"/>
          </p:nvPr>
        </p:nvSpPr>
        <p:spPr>
          <a:xfrm>
            <a:off x="709613" y="4862513"/>
            <a:ext cx="5680075" cy="4605337"/>
          </a:xfrm>
          <a:noFill/>
        </p:spPr>
        <p:txBody>
          <a:bodyPr/>
          <a:lstStyle/>
          <a:p>
            <a:pPr eaLnBrk="1" hangingPunct="1"/>
            <a:r>
              <a:rPr lang="zh-CN" altLang="en-US"/>
              <a:t>取样的方法是根据分析对象的种类（例如：矿产资源、工业原料、工业产品、</a:t>
            </a:r>
          </a:p>
          <a:p>
            <a:pPr eaLnBrk="1" hangingPunct="1"/>
            <a:r>
              <a:rPr lang="zh-CN" altLang="en-US"/>
              <a:t>物证等等）、物态（固体、气体、液体）、性质（光敏性、热敏性、挥发性、化学</a:t>
            </a:r>
          </a:p>
          <a:p>
            <a:pPr eaLnBrk="1" hangingPunct="1"/>
            <a:r>
              <a:rPr lang="zh-CN" altLang="en-US"/>
              <a:t>活性、生物活性等等）、所采用的分析方法以及对分析结果的要求而确定的。取</a:t>
            </a:r>
          </a:p>
          <a:p>
            <a:pPr eaLnBrk="1" hangingPunct="1"/>
            <a:r>
              <a:rPr lang="zh-CN" altLang="en-US"/>
              <a:t>样者应具备专业的知识。某些分析对象的取样已由有关部门制定了标准方法，可</a:t>
            </a:r>
          </a:p>
          <a:p>
            <a:pPr eaLnBrk="1" hangingPunct="1"/>
            <a:r>
              <a:rPr lang="zh-CN" altLang="en-US"/>
              <a:t>查阅。 </a:t>
            </a:r>
            <a:endParaRPr lang="zh-CN" altLang="zh-CN"/>
          </a:p>
        </p:txBody>
      </p:sp>
    </p:spTree>
    <p:extLst>
      <p:ext uri="{BB962C8B-B14F-4D97-AF65-F5344CB8AC3E}">
        <p14:creationId xmlns:p14="http://schemas.microsoft.com/office/powerpoint/2010/main" val="155293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800" b="1">
                <a:ln>
                  <a:noFill/>
                </a:ln>
                <a:solidFill>
                  <a:srgbClr val="C00000"/>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5" name="日期占位符 29"/>
          <p:cNvSpPr>
            <a:spLocks noGrp="1"/>
          </p:cNvSpPr>
          <p:nvPr>
            <p:ph type="dt" sz="half" idx="10"/>
          </p:nvPr>
        </p:nvSpPr>
        <p:spPr/>
        <p:txBody>
          <a:bodyPr/>
          <a:lstStyle>
            <a:lvl1pPr>
              <a:defRPr/>
            </a:lvl1pPr>
          </a:lstStyle>
          <a:p>
            <a:pPr>
              <a:defRPr/>
            </a:pPr>
            <a:fld id="{5607A240-EEB1-4601-B2AA-BCFF21B8CF4D}" type="datetimeFigureOut">
              <a:rPr lang="en-US"/>
              <a:t>2/24/2025</a:t>
            </a:fld>
            <a:endParaRPr lang="en-US"/>
          </a:p>
        </p:txBody>
      </p:sp>
      <p:sp>
        <p:nvSpPr>
          <p:cNvPr id="6" name="页脚占位符 18"/>
          <p:cNvSpPr>
            <a:spLocks noGrp="1"/>
          </p:cNvSpPr>
          <p:nvPr>
            <p:ph type="ftr" sz="quarter" idx="11"/>
          </p:nvPr>
        </p:nvSpPr>
        <p:spPr/>
        <p:txBody>
          <a:bodyPr/>
          <a:lstStyle>
            <a:lvl1pPr>
              <a:defRPr/>
            </a:lvl1pPr>
          </a:lstStyle>
          <a:p>
            <a:pPr>
              <a:defRPr/>
            </a:pPr>
            <a:endParaRPr lang="en-US"/>
          </a:p>
        </p:txBody>
      </p:sp>
      <p:sp>
        <p:nvSpPr>
          <p:cNvPr id="7" name="灯片编号占位符 26"/>
          <p:cNvSpPr>
            <a:spLocks noGrp="1"/>
          </p:cNvSpPr>
          <p:nvPr>
            <p:ph type="sldNum" sz="quarter" idx="12"/>
          </p:nvPr>
        </p:nvSpPr>
        <p:spPr/>
        <p:txBody>
          <a:bodyPr/>
          <a:lstStyle>
            <a:lvl1pPr>
              <a:defRPr/>
            </a:lvl1pPr>
          </a:lstStyle>
          <a:p>
            <a:pPr>
              <a:defRPr/>
            </a:pPr>
            <a:fld id="{218063B4-DB6D-44C3-A5EF-27B44FB236A4}" type="slidenum">
              <a:rPr lang="en-US"/>
              <a:t>‹#›</a:t>
            </a:fld>
            <a:endParaRPr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lvl1pPr>
              <a:defRPr sz="3600"/>
            </a:lvl1p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ED9652A1-67CD-45C9-863E-194F259D35D6}" type="datetimeFigureOut">
              <a:rPr lang="en-US"/>
              <a:t>2/24/2025</a:t>
            </a:fld>
            <a:endParaRPr lang="en-US" dirty="0"/>
          </a:p>
        </p:txBody>
      </p:sp>
      <p:sp>
        <p:nvSpPr>
          <p:cNvPr id="6" name="页脚占位符 21"/>
          <p:cNvSpPr>
            <a:spLocks noGrp="1"/>
          </p:cNvSpPr>
          <p:nvPr>
            <p:ph type="ftr" sz="quarter" idx="11"/>
          </p:nvPr>
        </p:nvSpPr>
        <p:spPr/>
        <p:txBody>
          <a:bodyPr/>
          <a:lstStyle>
            <a:lvl1pPr>
              <a:defRPr/>
            </a:lvl1pPr>
          </a:lstStyle>
          <a:p>
            <a:pPr>
              <a:defRPr/>
            </a:pPr>
            <a:endParaRPr lang="en-US"/>
          </a:p>
        </p:txBody>
      </p:sp>
      <p:sp>
        <p:nvSpPr>
          <p:cNvPr id="7" name="灯片编号占位符 17"/>
          <p:cNvSpPr>
            <a:spLocks noGrp="1"/>
          </p:cNvSpPr>
          <p:nvPr>
            <p:ph type="sldNum" sz="quarter" idx="12"/>
          </p:nvPr>
        </p:nvSpPr>
        <p:spPr/>
        <p:txBody>
          <a:bodyPr/>
          <a:lstStyle>
            <a:lvl1pPr>
              <a:defRPr/>
            </a:lvl1pPr>
          </a:lstStyle>
          <a:p>
            <a:pPr>
              <a:defRPr/>
            </a:pPr>
            <a:fld id="{C6761078-A147-4786-B2CA-D043372A0B0A}" type="slidenum">
              <a:rPr lang="en-US"/>
              <a:t>‹#›</a:t>
            </a:fld>
            <a:endParaRPr lang="en-US" dirty="0"/>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竖排标题 1"/>
          <p:cNvSpPr>
            <a:spLocks noGrp="1"/>
          </p:cNvSpPr>
          <p:nvPr>
            <p:ph type="title" orient="vert"/>
          </p:nvPr>
        </p:nvSpPr>
        <p:spPr>
          <a:xfrm>
            <a:off x="6629400" y="914401"/>
            <a:ext cx="20574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B763779E-2114-4D47-B7D3-C2498CB1C8FF}" type="datetimeFigureOut">
              <a:rPr lang="en-US"/>
              <a:t>2/24/2025</a:t>
            </a:fld>
            <a:endParaRPr lang="en-US" dirty="0"/>
          </a:p>
        </p:txBody>
      </p:sp>
      <p:sp>
        <p:nvSpPr>
          <p:cNvPr id="6" name="页脚占位符 21"/>
          <p:cNvSpPr>
            <a:spLocks noGrp="1"/>
          </p:cNvSpPr>
          <p:nvPr>
            <p:ph type="ftr" sz="quarter" idx="11"/>
          </p:nvPr>
        </p:nvSpPr>
        <p:spPr/>
        <p:txBody>
          <a:bodyPr/>
          <a:lstStyle>
            <a:lvl1pPr>
              <a:defRPr/>
            </a:lvl1pPr>
          </a:lstStyle>
          <a:p>
            <a:pPr>
              <a:defRPr/>
            </a:pPr>
            <a:endParaRPr lang="en-US"/>
          </a:p>
        </p:txBody>
      </p:sp>
      <p:sp>
        <p:nvSpPr>
          <p:cNvPr id="7" name="灯片编号占位符 17"/>
          <p:cNvSpPr>
            <a:spLocks noGrp="1"/>
          </p:cNvSpPr>
          <p:nvPr>
            <p:ph type="sldNum" sz="quarter" idx="12"/>
          </p:nvPr>
        </p:nvSpPr>
        <p:spPr/>
        <p:txBody>
          <a:bodyPr/>
          <a:lstStyle>
            <a:lvl1pPr>
              <a:defRPr/>
            </a:lvl1pPr>
          </a:lstStyle>
          <a:p>
            <a:pPr>
              <a:defRPr/>
            </a:pPr>
            <a:fld id="{6202FFD0-9882-4D5C-BD0D-1C840C550298}" type="slidenum">
              <a:rPr lang="en-US"/>
              <a:t>‹#›</a:t>
            </a:fld>
            <a:endParaRPr lang="en-US" dirty="0"/>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6" name="圆角矩形 5"/>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r>
              <a:rPr lang="en-US" altLang="zh-CN"/>
              <a:t>2010-9</a:t>
            </a:r>
          </a:p>
        </p:txBody>
      </p:sp>
      <p:sp>
        <p:nvSpPr>
          <p:cNvPr id="8" name="Rectangle 5"/>
          <p:cNvSpPr>
            <a:spLocks noGrp="1" noChangeArrowheads="1"/>
          </p:cNvSpPr>
          <p:nvPr>
            <p:ph type="ftr" sz="quarter" idx="11"/>
          </p:nvPr>
        </p:nvSpPr>
        <p:spPr/>
        <p:txBody>
          <a:bodyPr/>
          <a:lstStyle>
            <a:lvl1pPr>
              <a:defRPr/>
            </a:lvl1pPr>
          </a:lstStyle>
          <a:p>
            <a:pPr>
              <a:defRPr/>
            </a:pPr>
            <a:r>
              <a:rPr lang="zh-CN" altLang="en-US"/>
              <a:t>分析化学（</a:t>
            </a:r>
            <a:r>
              <a:rPr lang="en-US" altLang="zh-CN"/>
              <a:t>2011)</a:t>
            </a:r>
          </a:p>
        </p:txBody>
      </p:sp>
      <p:sp>
        <p:nvSpPr>
          <p:cNvPr id="9" name="Rectangle 6"/>
          <p:cNvSpPr>
            <a:spLocks noGrp="1" noChangeArrowheads="1"/>
          </p:cNvSpPr>
          <p:nvPr>
            <p:ph type="sldNum" sz="quarter" idx="12"/>
          </p:nvPr>
        </p:nvSpPr>
        <p:spPr/>
        <p:txBody>
          <a:bodyPr/>
          <a:lstStyle>
            <a:lvl1pPr>
              <a:defRPr/>
            </a:lvl1pPr>
          </a:lstStyle>
          <a:p>
            <a:pPr>
              <a:defRPr/>
            </a:pPr>
            <a:fld id="{61EFC8D9-9662-4898-94CC-C064027497CF}" type="slidenum">
              <a:rPr lang="en-US" altLang="zh-CN"/>
              <a:t>‹#›</a:t>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525963"/>
          </a:xfrm>
          <a:prstGeom prst="rect">
            <a:avLst/>
          </a:prstGeom>
        </p:spPr>
        <p:txBody>
          <a:bodyPr/>
          <a:lstStyle/>
          <a:p>
            <a:endParaRPr lang="zh-CN" altLang="en-US"/>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826ADA-7E3F-4231-8E33-6A4E8562353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24901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ADEBA3-CFEF-4B13-82F5-47ADEEA8744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01768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6E6E38C-9313-4B3A-9B0B-23016026B4A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29419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9DE467-7BF7-4496-B235-87F718C5386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29395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0F8BB63-ED8E-477B-BFD4-6274A47D524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0271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CE906EBC-3A76-4FDE-95B5-DE81B6F1F8A2}" type="datetimeFigureOut">
              <a:rPr lang="en-US"/>
              <a:t>2/24/2025</a:t>
            </a:fld>
            <a:endParaRPr lang="en-US" dirty="0"/>
          </a:p>
        </p:txBody>
      </p:sp>
      <p:sp>
        <p:nvSpPr>
          <p:cNvPr id="6" name="页脚占位符 21"/>
          <p:cNvSpPr>
            <a:spLocks noGrp="1"/>
          </p:cNvSpPr>
          <p:nvPr>
            <p:ph type="ftr" sz="quarter" idx="11"/>
          </p:nvPr>
        </p:nvSpPr>
        <p:spPr/>
        <p:txBody>
          <a:bodyPr/>
          <a:lstStyle>
            <a:lvl1pPr>
              <a:defRPr/>
            </a:lvl1pPr>
          </a:lstStyle>
          <a:p>
            <a:pPr>
              <a:defRPr/>
            </a:pPr>
            <a:endParaRPr lang="en-US"/>
          </a:p>
        </p:txBody>
      </p:sp>
      <p:sp>
        <p:nvSpPr>
          <p:cNvPr id="7" name="灯片编号占位符 17"/>
          <p:cNvSpPr>
            <a:spLocks noGrp="1"/>
          </p:cNvSpPr>
          <p:nvPr>
            <p:ph type="sldNum" sz="quarter" idx="12"/>
          </p:nvPr>
        </p:nvSpPr>
        <p:spPr/>
        <p:txBody>
          <a:bodyPr/>
          <a:lstStyle>
            <a:lvl1pPr algn="ctr">
              <a:defRPr sz="1600">
                <a:solidFill>
                  <a:schemeClr val="tx1"/>
                </a:solidFill>
              </a:defRPr>
            </a:lvl1pPr>
          </a:lstStyle>
          <a:p>
            <a:pPr>
              <a:defRPr/>
            </a:pPr>
            <a:fld id="{BE47ED8A-DA88-4F97-AAD3-A0D279EF3471}" type="slidenum">
              <a:rPr lang="en-US"/>
              <a:t>‹#›</a:t>
            </a:fld>
            <a:endParaRPr lang="en-US" dirty="0"/>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48D4B1E-59C7-4439-9935-F602304CDE0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66309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CAA79EA-5166-4CB0-B4F8-75722C34D61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42875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3990535-2152-43EF-9EA5-DD375DD6F54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6875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EBB491-BFCC-4C26-AAE9-54FB01EE3BD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78529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89089B-C0B1-4BA8-9E79-903764A67D6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85642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7F726E0-9639-4671-8D2E-AC9A2DB946E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2188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3F5B96B-1AFD-4FE6-806A-2DA01E37305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0648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F4551A-EE1A-4A1E-8CE7-940C6EFF09EC}" type="datetimeFigureOut">
              <a:rPr lang="en-US"/>
              <a:t>2/24/2025</a:t>
            </a:fld>
            <a:endParaRPr lang="en-US"/>
          </a:p>
        </p:txBody>
      </p:sp>
      <p:sp>
        <p:nvSpPr>
          <p:cNvPr id="6" name="页脚占位符 4"/>
          <p:cNvSpPr>
            <a:spLocks noGrp="1"/>
          </p:cNvSpPr>
          <p:nvPr>
            <p:ph type="ftr" sz="quarter" idx="11"/>
          </p:nvPr>
        </p:nvSpPr>
        <p:spPr/>
        <p:txBody>
          <a:bodyPr/>
          <a:lstStyle>
            <a:lvl1pPr>
              <a:defRPr/>
            </a:lvl1pPr>
          </a:lstStyle>
          <a:p>
            <a:pPr>
              <a:defRPr/>
            </a:pPr>
            <a:endParaRPr lang="en-US"/>
          </a:p>
        </p:txBody>
      </p:sp>
      <p:sp>
        <p:nvSpPr>
          <p:cNvPr id="7" name="灯片编号占位符 5"/>
          <p:cNvSpPr>
            <a:spLocks noGrp="1"/>
          </p:cNvSpPr>
          <p:nvPr>
            <p:ph type="sldNum" sz="quarter" idx="12"/>
          </p:nvPr>
        </p:nvSpPr>
        <p:spPr/>
        <p:txBody>
          <a:bodyPr/>
          <a:lstStyle>
            <a:lvl1pPr>
              <a:defRPr/>
            </a:lvl1pPr>
          </a:lstStyle>
          <a:p>
            <a:pPr>
              <a:defRPr/>
            </a:pPr>
            <a:fld id="{4ED45089-2902-4B6A-902F-960682A8CF96}" type="slidenum">
              <a:rPr lang="en-US"/>
              <a:t>‹#›</a:t>
            </a:fld>
            <a:endParaRPr 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圆角矩形 4"/>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457200" y="704088"/>
            <a:ext cx="8229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9"/>
          <p:cNvSpPr>
            <a:spLocks noGrp="1"/>
          </p:cNvSpPr>
          <p:nvPr>
            <p:ph type="dt" sz="half" idx="10"/>
          </p:nvPr>
        </p:nvSpPr>
        <p:spPr/>
        <p:txBody>
          <a:bodyPr/>
          <a:lstStyle>
            <a:lvl1pPr>
              <a:defRPr/>
            </a:lvl1pPr>
          </a:lstStyle>
          <a:p>
            <a:pPr>
              <a:defRPr/>
            </a:pPr>
            <a:fld id="{8D82884A-611E-4AC0-AD4F-3586EC78B274}" type="datetimeFigureOut">
              <a:rPr lang="en-US"/>
              <a:t>2/24/2025</a:t>
            </a:fld>
            <a:endParaRPr lang="en-US" dirty="0"/>
          </a:p>
        </p:txBody>
      </p:sp>
      <p:sp>
        <p:nvSpPr>
          <p:cNvPr id="7" name="页脚占位符 21"/>
          <p:cNvSpPr>
            <a:spLocks noGrp="1"/>
          </p:cNvSpPr>
          <p:nvPr>
            <p:ph type="ftr" sz="quarter" idx="11"/>
          </p:nvPr>
        </p:nvSpPr>
        <p:spPr/>
        <p:txBody>
          <a:bodyPr/>
          <a:lstStyle>
            <a:lvl1pPr>
              <a:defRPr/>
            </a:lvl1pPr>
          </a:lstStyle>
          <a:p>
            <a:pPr>
              <a:defRPr/>
            </a:pPr>
            <a:endParaRPr lang="en-US"/>
          </a:p>
        </p:txBody>
      </p:sp>
      <p:sp>
        <p:nvSpPr>
          <p:cNvPr id="8" name="灯片编号占位符 17"/>
          <p:cNvSpPr>
            <a:spLocks noGrp="1"/>
          </p:cNvSpPr>
          <p:nvPr>
            <p:ph type="sldNum" sz="quarter" idx="12"/>
          </p:nvPr>
        </p:nvSpPr>
        <p:spPr/>
        <p:txBody>
          <a:bodyPr/>
          <a:lstStyle>
            <a:lvl1pPr>
              <a:defRPr/>
            </a:lvl1pPr>
          </a:lstStyle>
          <a:p>
            <a:pPr>
              <a:defRPr/>
            </a:pPr>
            <a:fld id="{37697455-CB24-45D3-BD3D-ABBB71042871}" type="slidenum">
              <a:rPr lang="en-US"/>
              <a:t>‹#›</a:t>
            </a:fld>
            <a:endParaRPr lang="en-US"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圆角矩形 6"/>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457200" y="70408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9"/>
          <p:cNvSpPr>
            <a:spLocks noGrp="1"/>
          </p:cNvSpPr>
          <p:nvPr>
            <p:ph type="dt" sz="half" idx="10"/>
          </p:nvPr>
        </p:nvSpPr>
        <p:spPr/>
        <p:txBody>
          <a:bodyPr/>
          <a:lstStyle>
            <a:lvl1pPr>
              <a:defRPr/>
            </a:lvl1pPr>
          </a:lstStyle>
          <a:p>
            <a:pPr>
              <a:defRPr/>
            </a:pPr>
            <a:fld id="{BD71636B-2A80-4446-8047-B2EBAE60325E}" type="datetimeFigureOut">
              <a:rPr lang="en-US"/>
              <a:t>2/24/2025</a:t>
            </a:fld>
            <a:endParaRPr lang="en-US" dirty="0"/>
          </a:p>
        </p:txBody>
      </p:sp>
      <p:sp>
        <p:nvSpPr>
          <p:cNvPr id="9" name="页脚占位符 21"/>
          <p:cNvSpPr>
            <a:spLocks noGrp="1"/>
          </p:cNvSpPr>
          <p:nvPr>
            <p:ph type="ftr" sz="quarter" idx="11"/>
          </p:nvPr>
        </p:nvSpPr>
        <p:spPr/>
        <p:txBody>
          <a:bodyPr/>
          <a:lstStyle>
            <a:lvl1pPr>
              <a:defRPr/>
            </a:lvl1pPr>
          </a:lstStyle>
          <a:p>
            <a:pPr>
              <a:defRPr/>
            </a:pPr>
            <a:endParaRPr lang="en-US"/>
          </a:p>
        </p:txBody>
      </p:sp>
      <p:sp>
        <p:nvSpPr>
          <p:cNvPr id="10" name="灯片编号占位符 17"/>
          <p:cNvSpPr>
            <a:spLocks noGrp="1"/>
          </p:cNvSpPr>
          <p:nvPr>
            <p:ph type="sldNum" sz="quarter" idx="12"/>
          </p:nvPr>
        </p:nvSpPr>
        <p:spPr/>
        <p:txBody>
          <a:bodyPr/>
          <a:lstStyle>
            <a:lvl1pPr>
              <a:defRPr/>
            </a:lvl1pPr>
          </a:lstStyle>
          <a:p>
            <a:pPr>
              <a:defRPr/>
            </a:pPr>
            <a:fld id="{47F0B32C-B5E1-4894-93F7-3C1328BEAEE0}" type="slidenum">
              <a:rPr lang="en-US"/>
              <a:t>‹#›</a:t>
            </a:fld>
            <a:endParaRPr lang="en-US" dirty="0"/>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圆角矩形 2"/>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357158" y="285728"/>
            <a:ext cx="8305800" cy="642942"/>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0">
                <a:ln>
                  <a:noFill/>
                </a:ln>
                <a:solidFill>
                  <a:srgbClr val="C00000"/>
                </a:solidFill>
                <a:effectLst/>
                <a:latin typeface="+mj-lt"/>
                <a:ea typeface="+mj-ea"/>
                <a:cs typeface="+mj-cs"/>
              </a:defRPr>
            </a:lvl1pPr>
          </a:lstStyle>
          <a:p>
            <a:r>
              <a:rPr lang="zh-CN" altLang="en-US" dirty="0"/>
              <a:t>单击此处编辑母版标题样式</a:t>
            </a:r>
            <a:endParaRPr lang="en-US" dirty="0"/>
          </a:p>
        </p:txBody>
      </p:sp>
      <p:sp>
        <p:nvSpPr>
          <p:cNvPr id="4" name="日期占位符 9"/>
          <p:cNvSpPr>
            <a:spLocks noGrp="1"/>
          </p:cNvSpPr>
          <p:nvPr>
            <p:ph type="dt" sz="half" idx="10"/>
          </p:nvPr>
        </p:nvSpPr>
        <p:spPr/>
        <p:txBody>
          <a:bodyPr/>
          <a:lstStyle>
            <a:lvl1pPr>
              <a:defRPr/>
            </a:lvl1pPr>
          </a:lstStyle>
          <a:p>
            <a:pPr>
              <a:defRPr/>
            </a:pPr>
            <a:fld id="{3C6312E9-B322-445A-BB90-6BA136CD59B7}" type="datetimeFigureOut">
              <a:rPr lang="en-US"/>
              <a:t>2/24/2025</a:t>
            </a:fld>
            <a:endParaRPr lang="en-US" dirty="0"/>
          </a:p>
        </p:txBody>
      </p:sp>
      <p:sp>
        <p:nvSpPr>
          <p:cNvPr id="5" name="页脚占位符 21"/>
          <p:cNvSpPr>
            <a:spLocks noGrp="1"/>
          </p:cNvSpPr>
          <p:nvPr>
            <p:ph type="ftr" sz="quarter" idx="11"/>
          </p:nvPr>
        </p:nvSpPr>
        <p:spPr/>
        <p:txBody>
          <a:bodyPr/>
          <a:lstStyle>
            <a:lvl1pPr>
              <a:defRPr/>
            </a:lvl1pPr>
          </a:lstStyle>
          <a:p>
            <a:pPr>
              <a:defRPr/>
            </a:pPr>
            <a:endParaRPr lang="en-US"/>
          </a:p>
        </p:txBody>
      </p:sp>
      <p:sp>
        <p:nvSpPr>
          <p:cNvPr id="6" name="灯片编号占位符 17"/>
          <p:cNvSpPr>
            <a:spLocks noGrp="1"/>
          </p:cNvSpPr>
          <p:nvPr>
            <p:ph type="sldNum" sz="quarter" idx="12"/>
          </p:nvPr>
        </p:nvSpPr>
        <p:spPr/>
        <p:txBody>
          <a:bodyPr/>
          <a:lstStyle>
            <a:lvl1pPr>
              <a:defRPr/>
            </a:lvl1pPr>
          </a:lstStyle>
          <a:p>
            <a:pPr>
              <a:defRPr/>
            </a:pPr>
            <a:fld id="{709D3B51-B837-4522-8CFF-D20E39E59338}" type="slidenum">
              <a:rPr lang="en-US"/>
              <a:t>‹#›</a:t>
            </a:fld>
            <a:endParaRPr lang="en-US" dirty="0"/>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圆角矩形 1"/>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日期占位符 9"/>
          <p:cNvSpPr>
            <a:spLocks noGrp="1"/>
          </p:cNvSpPr>
          <p:nvPr>
            <p:ph type="dt" sz="half" idx="10"/>
          </p:nvPr>
        </p:nvSpPr>
        <p:spPr/>
        <p:txBody>
          <a:bodyPr/>
          <a:lstStyle>
            <a:lvl1pPr>
              <a:defRPr/>
            </a:lvl1pPr>
          </a:lstStyle>
          <a:p>
            <a:pPr>
              <a:defRPr/>
            </a:pPr>
            <a:fld id="{F2D8EB4A-BA38-4689-8CE0-653F663AD7E7}" type="datetimeFigureOut">
              <a:rPr lang="en-US"/>
              <a:t>2/24/2025</a:t>
            </a:fld>
            <a:endParaRPr lang="en-US" dirty="0"/>
          </a:p>
        </p:txBody>
      </p:sp>
      <p:sp>
        <p:nvSpPr>
          <p:cNvPr id="4" name="页脚占位符 21"/>
          <p:cNvSpPr>
            <a:spLocks noGrp="1"/>
          </p:cNvSpPr>
          <p:nvPr>
            <p:ph type="ftr" sz="quarter" idx="11"/>
          </p:nvPr>
        </p:nvSpPr>
        <p:spPr/>
        <p:txBody>
          <a:bodyPr/>
          <a:lstStyle>
            <a:lvl1pPr>
              <a:defRPr/>
            </a:lvl1pPr>
          </a:lstStyle>
          <a:p>
            <a:pPr>
              <a:defRPr/>
            </a:pPr>
            <a:endParaRPr lang="en-US"/>
          </a:p>
        </p:txBody>
      </p:sp>
      <p:sp>
        <p:nvSpPr>
          <p:cNvPr id="5" name="灯片编号占位符 17"/>
          <p:cNvSpPr>
            <a:spLocks noGrp="1"/>
          </p:cNvSpPr>
          <p:nvPr>
            <p:ph type="sldNum" sz="quarter" idx="12"/>
          </p:nvPr>
        </p:nvSpPr>
        <p:spPr/>
        <p:txBody>
          <a:bodyPr/>
          <a:lstStyle>
            <a:lvl1pPr>
              <a:defRPr/>
            </a:lvl1pPr>
          </a:lstStyle>
          <a:p>
            <a:pPr>
              <a:defRPr/>
            </a:pPr>
            <a:fld id="{1BF45D03-0409-4A2F-A7E7-ACE9E225E099}" type="slidenum">
              <a:rPr lang="en-US"/>
              <a:t>‹#›</a:t>
            </a:fld>
            <a:endParaRPr lang="en-US" dirty="0"/>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圆角矩形 4"/>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9"/>
          <p:cNvSpPr>
            <a:spLocks noGrp="1"/>
          </p:cNvSpPr>
          <p:nvPr>
            <p:ph type="dt" sz="half" idx="10"/>
          </p:nvPr>
        </p:nvSpPr>
        <p:spPr/>
        <p:txBody>
          <a:bodyPr/>
          <a:lstStyle>
            <a:lvl1pPr>
              <a:defRPr/>
            </a:lvl1pPr>
          </a:lstStyle>
          <a:p>
            <a:pPr>
              <a:defRPr/>
            </a:pPr>
            <a:fld id="{CB2BE623-10CB-46B2-A01D-BF47DAEE21AC}" type="datetimeFigureOut">
              <a:rPr lang="en-US"/>
              <a:t>2/24/2025</a:t>
            </a:fld>
            <a:endParaRPr lang="en-US" dirty="0"/>
          </a:p>
        </p:txBody>
      </p:sp>
      <p:sp>
        <p:nvSpPr>
          <p:cNvPr id="7" name="页脚占位符 21"/>
          <p:cNvSpPr>
            <a:spLocks noGrp="1"/>
          </p:cNvSpPr>
          <p:nvPr>
            <p:ph type="ftr" sz="quarter" idx="11"/>
          </p:nvPr>
        </p:nvSpPr>
        <p:spPr/>
        <p:txBody>
          <a:bodyPr/>
          <a:lstStyle>
            <a:lvl1pPr>
              <a:defRPr/>
            </a:lvl1pPr>
          </a:lstStyle>
          <a:p>
            <a:pPr>
              <a:defRPr/>
            </a:pPr>
            <a:endParaRPr lang="en-US"/>
          </a:p>
        </p:txBody>
      </p:sp>
      <p:sp>
        <p:nvSpPr>
          <p:cNvPr id="8" name="灯片编号占位符 17"/>
          <p:cNvSpPr>
            <a:spLocks noGrp="1"/>
          </p:cNvSpPr>
          <p:nvPr>
            <p:ph type="sldNum" sz="quarter" idx="12"/>
          </p:nvPr>
        </p:nvSpPr>
        <p:spPr/>
        <p:txBody>
          <a:bodyPr/>
          <a:lstStyle>
            <a:lvl1pPr>
              <a:defRPr/>
            </a:lvl1pPr>
          </a:lstStyle>
          <a:p>
            <a:pPr>
              <a:defRPr/>
            </a:pPr>
            <a:fld id="{BBD41EC7-9C54-4FFD-BBE2-BBD4DE62A2DC}" type="slidenum">
              <a:rPr lang="en-US"/>
              <a:t>‹#›</a:t>
            </a:fld>
            <a:endParaRPr lang="en-US" dirty="0"/>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任意多边形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8" name="任意多边形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9" name="圆角矩形 8"/>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10" name="日期占位符 4"/>
          <p:cNvSpPr>
            <a:spLocks noGrp="1"/>
          </p:cNvSpPr>
          <p:nvPr>
            <p:ph type="dt" sz="half" idx="10"/>
          </p:nvPr>
        </p:nvSpPr>
        <p:spPr/>
        <p:txBody>
          <a:bodyPr/>
          <a:lstStyle>
            <a:lvl1pPr>
              <a:defRPr/>
            </a:lvl1pPr>
          </a:lstStyle>
          <a:p>
            <a:pPr>
              <a:defRPr/>
            </a:pPr>
            <a:fld id="{DD1907C2-603D-498D-9C40-4BB1132E7C4A}" type="datetimeFigureOut">
              <a:rPr lang="en-US"/>
              <a:t>2/24/2025</a:t>
            </a:fld>
            <a:endParaRPr lang="en-US"/>
          </a:p>
        </p:txBody>
      </p:sp>
      <p:sp>
        <p:nvSpPr>
          <p:cNvPr id="11" name="页脚占位符 5"/>
          <p:cNvSpPr>
            <a:spLocks noGrp="1"/>
          </p:cNvSpPr>
          <p:nvPr>
            <p:ph type="ftr" sz="quarter" idx="11"/>
          </p:nvPr>
        </p:nvSpPr>
        <p:spPr/>
        <p:txBody>
          <a:bodyPr/>
          <a:lstStyle>
            <a:lvl1pPr>
              <a:defRPr/>
            </a:lvl1pPr>
          </a:lstStyle>
          <a:p>
            <a:pPr>
              <a:defRPr/>
            </a:pPr>
            <a:endParaRPr lang="en-US"/>
          </a:p>
        </p:txBody>
      </p:sp>
      <p:sp>
        <p:nvSpPr>
          <p:cNvPr id="12" name="灯片编号占位符 6"/>
          <p:cNvSpPr>
            <a:spLocks noGrp="1"/>
          </p:cNvSpPr>
          <p:nvPr>
            <p:ph type="sldNum" sz="quarter" idx="12"/>
          </p:nvPr>
        </p:nvSpPr>
        <p:spPr>
          <a:xfrm>
            <a:off x="8077200" y="6356350"/>
            <a:ext cx="609600" cy="365125"/>
          </a:xfrm>
        </p:spPr>
        <p:txBody>
          <a:bodyPr/>
          <a:lstStyle>
            <a:lvl1pPr>
              <a:defRPr/>
            </a:lvl1pPr>
          </a:lstStyle>
          <a:p>
            <a:pPr>
              <a:defRPr/>
            </a:pPr>
            <a:fld id="{8D8C0CF8-C80D-4C84-AB45-64F433E2A942}" type="slidenum">
              <a:rPr lang="en-US"/>
              <a:t>‹#›</a:t>
            </a:fld>
            <a:endParaRPr 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8"/>
          <p:cNvSpPr>
            <a:spLocks noGrp="1"/>
          </p:cNvSpPr>
          <p:nvPr>
            <p:ph type="title"/>
          </p:nvPr>
        </p:nvSpPr>
        <p:spPr bwMode="auto">
          <a:xfrm>
            <a:off x="428625" y="428625"/>
            <a:ext cx="8229600" cy="571500"/>
          </a:xfrm>
          <a:prstGeom prst="rect">
            <a:avLst/>
          </a:prstGeom>
          <a:noFill/>
          <a:ln w="9525">
            <a:noFill/>
            <a:miter lim="800000"/>
          </a:ln>
        </p:spPr>
        <p:txBody>
          <a:bodyPr vert="horz" wrap="square" lIns="0" tIns="45720" rIns="0" bIns="0" numCol="1" anchor="b" anchorCtr="0" compatLnSpc="1"/>
          <a:lstStyle/>
          <a:p>
            <a:pPr lvl="0"/>
            <a:r>
              <a:rPr lang="zh-CN" altLang="en-US"/>
              <a:t>单击此处编辑母版标题样式</a:t>
            </a:r>
          </a:p>
        </p:txBody>
      </p:sp>
      <p:sp>
        <p:nvSpPr>
          <p:cNvPr id="2051" name="文本占位符 29"/>
          <p:cNvSpPr>
            <a:spLocks noGrp="1"/>
          </p:cNvSpPr>
          <p:nvPr>
            <p:ph type="body" idx="1"/>
          </p:nvPr>
        </p:nvSpPr>
        <p:spPr bwMode="auto">
          <a:xfrm>
            <a:off x="428625" y="1285875"/>
            <a:ext cx="8229600" cy="43894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anose="020B0604020202020204" pitchFamily="34" charset="0"/>
                <a:ea typeface="楷体_GB2312" pitchFamily="49" charset="-122"/>
                <a:cs typeface="+mn-cs"/>
              </a:defRPr>
            </a:lvl1pPr>
          </a:lstStyle>
          <a:p>
            <a:pPr>
              <a:defRPr/>
            </a:pPr>
            <a:fld id="{E8A575F0-EC2E-4AE1-93B3-7F702B1F2785}" type="datetimeFigureOut">
              <a:rPr lang="en-US"/>
              <a:t>2/24/2025</a:t>
            </a:fld>
            <a:endParaRPr lang="en-US" dirty="0"/>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panose="020B0604020202020204" pitchFamily="34" charset="0"/>
                <a:ea typeface="楷体_GB2312" pitchFamily="49" charset="-122"/>
                <a:cs typeface="+mn-cs"/>
              </a:defRPr>
            </a:lvl1pPr>
          </a:lstStyle>
          <a:p>
            <a:pPr>
              <a:defRPr/>
            </a:pPr>
            <a:endParaRPr lang="en-US"/>
          </a:p>
        </p:txBody>
      </p:sp>
      <p:sp>
        <p:nvSpPr>
          <p:cNvPr id="18" name="灯片编号占位符 17"/>
          <p:cNvSpPr>
            <a:spLocks noGrp="1"/>
          </p:cNvSpPr>
          <p:nvPr>
            <p:ph type="sldNum" sz="quarter" idx="4"/>
          </p:nvPr>
        </p:nvSpPr>
        <p:spPr>
          <a:xfrm>
            <a:off x="8596313" y="6492875"/>
            <a:ext cx="762000" cy="365125"/>
          </a:xfrm>
          <a:prstGeom prst="rect">
            <a:avLst/>
          </a:prstGeom>
        </p:spPr>
        <p:txBody>
          <a:bodyPr vert="horz" lIns="0" tIns="0" rIns="0" bIns="0" anchor="b"/>
          <a:lstStyle>
            <a:lvl1pPr algn="ctr" eaLnBrk="1" latinLnBrk="0" hangingPunct="1">
              <a:defRPr kumimoji="0" sz="1600">
                <a:solidFill>
                  <a:schemeClr val="tx1"/>
                </a:solidFill>
                <a:latin typeface="Arial" panose="020B0604020202020204" pitchFamily="34" charset="0"/>
                <a:ea typeface="楷体_GB2312" pitchFamily="49" charset="-122"/>
                <a:cs typeface="+mn-cs"/>
              </a:defRPr>
            </a:lvl1pPr>
          </a:lstStyle>
          <a:p>
            <a:pPr>
              <a:defRPr/>
            </a:pPr>
            <a:fld id="{DA84D156-18D7-45D9-AE74-F4FF1E54BF0B}" type="slidenum">
              <a:rPr lang="en-US"/>
              <a:t>‹#›</a:t>
            </a:fld>
            <a:endParaRPr lang="en-US" dirty="0"/>
          </a:p>
        </p:txBody>
      </p:sp>
      <p:sp>
        <p:nvSpPr>
          <p:cNvPr id="14" name="圆角矩形 1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ransition>
    <p:random/>
  </p:transition>
  <p:txStyles>
    <p:titleStyle>
      <a:lvl1pPr algn="l" rtl="0" eaLnBrk="0" fontAlgn="base" hangingPunct="0">
        <a:spcBef>
          <a:spcPct val="0"/>
        </a:spcBef>
        <a:spcAft>
          <a:spcPct val="0"/>
        </a:spcAft>
        <a:defRPr sz="3200" kern="1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Franklin Gothic Medium" panose="020B0603020102020204" pitchFamily="34" charset="0"/>
        </a:defRPr>
      </a:lvl2pPr>
      <a:lvl3pPr algn="l" rtl="0" eaLnBrk="0" fontAlgn="base" hangingPunct="0">
        <a:spcBef>
          <a:spcPct val="0"/>
        </a:spcBef>
        <a:spcAft>
          <a:spcPct val="0"/>
        </a:spcAft>
        <a:defRPr sz="3200">
          <a:solidFill>
            <a:srgbClr val="C00000"/>
          </a:solidFill>
          <a:latin typeface="Franklin Gothic Medium" panose="020B0603020102020204" pitchFamily="34" charset="0"/>
        </a:defRPr>
      </a:lvl3pPr>
      <a:lvl4pPr algn="l" rtl="0" eaLnBrk="0" fontAlgn="base" hangingPunct="0">
        <a:spcBef>
          <a:spcPct val="0"/>
        </a:spcBef>
        <a:spcAft>
          <a:spcPct val="0"/>
        </a:spcAft>
        <a:defRPr sz="3200">
          <a:solidFill>
            <a:srgbClr val="C00000"/>
          </a:solidFill>
          <a:latin typeface="Franklin Gothic Medium" panose="020B0603020102020204" pitchFamily="34" charset="0"/>
        </a:defRPr>
      </a:lvl4pPr>
      <a:lvl5pPr algn="l" rtl="0" eaLnBrk="0" fontAlgn="base" hangingPunct="0">
        <a:spcBef>
          <a:spcPct val="0"/>
        </a:spcBef>
        <a:spcAft>
          <a:spcPct val="0"/>
        </a:spcAft>
        <a:defRPr sz="3200">
          <a:solidFill>
            <a:srgbClr val="C00000"/>
          </a:solidFill>
          <a:latin typeface="Franklin Gothic Medium" panose="020B060302010202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8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4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2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kumimoji="0" lang="en-US" altLang="zh-CN" b="0" i="0">
              <a:solidFill>
                <a:srgbClr val="000000"/>
              </a:solidFill>
              <a:effectLst/>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kumimoji="0" lang="en-US" altLang="zh-CN" b="0" i="0">
              <a:solidFill>
                <a:srgbClr val="000000"/>
              </a:solidFill>
              <a:effectLst/>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9A3D0B9-5D72-4108-8D38-10F75F584DAA}" type="slidenum">
              <a:rPr kumimoji="0" lang="en-US" altLang="zh-CN" b="0" i="0">
                <a:solidFill>
                  <a:srgbClr val="000000"/>
                </a:solidFill>
                <a:effectLst/>
              </a:rPr>
              <a:pPr>
                <a:defRPr/>
              </a:pPr>
              <a:t>‹#›</a:t>
            </a:fld>
            <a:endParaRPr kumimoji="0" lang="en-US" altLang="zh-CN" b="0" i="0">
              <a:solidFill>
                <a:srgbClr val="000000"/>
              </a:solidFill>
              <a:effectLst/>
            </a:endParaRPr>
          </a:p>
        </p:txBody>
      </p:sp>
    </p:spTree>
    <p:extLst>
      <p:ext uri="{BB962C8B-B14F-4D97-AF65-F5344CB8AC3E}">
        <p14:creationId xmlns:p14="http://schemas.microsoft.com/office/powerpoint/2010/main" val="40815509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3.png"/><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png"/><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6.wmf"/></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9.jpeg"/><Relationship Id="rId5" Type="http://schemas.openxmlformats.org/officeDocument/2006/relationships/image" Target="../media/image58.emf"/><Relationship Id="rId4"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6.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3.png"/><Relationship Id="rId5" Type="http://schemas.openxmlformats.org/officeDocument/2006/relationships/oleObject" Target="../embeddings/oleObject9.bin"/><Relationship Id="rId4" Type="http://schemas.openxmlformats.org/officeDocument/2006/relationships/hyperlink" Target="ddqx.exe"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9.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68.png"/><Relationship Id="rId4" Type="http://schemas.openxmlformats.org/officeDocument/2006/relationships/oleObject" Target="../embeddings/oleObject11.bin"/></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8.emf"/><Relationship Id="rId5" Type="http://schemas.openxmlformats.org/officeDocument/2006/relationships/oleObject" Target="../embeddings/oleObject14.bin"/><Relationship Id="rId4" Type="http://schemas.openxmlformats.org/officeDocument/2006/relationships/image" Target="../media/image77.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0.png"/><Relationship Id="rId4" Type="http://schemas.openxmlformats.org/officeDocument/2006/relationships/oleObject" Target="../embeddings/oleObject1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Rectangle 8"/>
          <p:cNvSpPr>
            <a:spLocks noGrp="1" noChangeArrowheads="1"/>
          </p:cNvSpPr>
          <p:nvPr>
            <p:ph type="ctrTitle"/>
          </p:nvPr>
        </p:nvSpPr>
        <p:spPr>
          <a:xfrm>
            <a:off x="457200" y="1295400"/>
            <a:ext cx="8267700" cy="536575"/>
          </a:xfrm>
        </p:spPr>
        <p:txBody>
          <a:bodyPr/>
          <a:lstStyle/>
          <a:p>
            <a:pPr eaLnBrk="1" hangingPunct="1"/>
            <a:r>
              <a:rPr lang="zh-CN" altLang="zh-CN" sz="4000" dirty="0" smtClean="0">
                <a:latin typeface="黑体" panose="02010609060101010101" pitchFamily="49" charset="-122"/>
                <a:ea typeface="黑体" panose="02010609060101010101" pitchFamily="49" charset="-122"/>
              </a:rPr>
              <a:t>第</a:t>
            </a:r>
            <a:r>
              <a:rPr lang="en-US" altLang="zh-CN" sz="4000" dirty="0" smtClean="0">
                <a:latin typeface="黑体" panose="02010609060101010101" pitchFamily="49" charset="-122"/>
                <a:ea typeface="黑体" panose="02010609060101010101" pitchFamily="49" charset="-122"/>
              </a:rPr>
              <a:t>1</a:t>
            </a:r>
            <a:r>
              <a:rPr lang="zh-CN" altLang="zh-CN" sz="4000" dirty="0" smtClean="0">
                <a:latin typeface="黑体" panose="02010609060101010101" pitchFamily="49" charset="-122"/>
                <a:ea typeface="黑体" panose="02010609060101010101" pitchFamily="49" charset="-122"/>
              </a:rPr>
              <a:t>章 </a:t>
            </a:r>
            <a:r>
              <a:rPr lang="zh-CN" altLang="en-US" sz="4000" dirty="0" smtClean="0">
                <a:latin typeface="黑体" panose="02010609060101010101" pitchFamily="49" charset="-122"/>
                <a:ea typeface="黑体" panose="02010609060101010101" pitchFamily="49" charset="-122"/>
              </a:rPr>
              <a:t>概论</a:t>
            </a:r>
          </a:p>
        </p:txBody>
      </p:sp>
      <p:sp>
        <p:nvSpPr>
          <p:cNvPr id="5123" name="Rectangle 9"/>
          <p:cNvSpPr>
            <a:spLocks noChangeArrowheads="1"/>
          </p:cNvSpPr>
          <p:nvPr/>
        </p:nvSpPr>
        <p:spPr bwMode="auto">
          <a:xfrm>
            <a:off x="533400" y="4038600"/>
            <a:ext cx="807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0"/>
              </a:spcBef>
              <a:buFontTx/>
              <a:buNone/>
            </a:pPr>
            <a:r>
              <a:rPr kumimoji="0" lang="zh-CN" altLang="en-US" sz="2800" i="0" dirty="0" smtClean="0">
                <a:solidFill>
                  <a:srgbClr val="5F5F5F"/>
                </a:solidFill>
                <a:effectLst/>
                <a:latin typeface="黑体" panose="02010609060101010101" pitchFamily="49" charset="-122"/>
                <a:ea typeface="黑体" panose="02010609060101010101" pitchFamily="49" charset="-122"/>
              </a:rPr>
              <a:t>张元庆 教授</a:t>
            </a:r>
            <a:r>
              <a:rPr kumimoji="0" lang="zh-CN" altLang="en-US" i="0" dirty="0" smtClean="0">
                <a:solidFill>
                  <a:srgbClr val="5F5F5F"/>
                </a:solidFill>
                <a:effectLst/>
                <a:latin typeface="黑体" panose="02010609060101010101" pitchFamily="49" charset="-122"/>
                <a:ea typeface="黑体" panose="02010609060101010101" pitchFamily="49" charset="-122"/>
              </a:rPr>
              <a:t/>
            </a:r>
            <a:br>
              <a:rPr kumimoji="0" lang="zh-CN" altLang="en-US" i="0" dirty="0" smtClean="0">
                <a:solidFill>
                  <a:srgbClr val="5F5F5F"/>
                </a:solidFill>
                <a:effectLst/>
                <a:latin typeface="黑体" panose="02010609060101010101" pitchFamily="49" charset="-122"/>
                <a:ea typeface="黑体" panose="02010609060101010101" pitchFamily="49" charset="-122"/>
              </a:rPr>
            </a:br>
            <a:r>
              <a:rPr kumimoji="0" lang="zh-CN" altLang="en-US" sz="2400" i="0" dirty="0" smtClean="0">
                <a:solidFill>
                  <a:srgbClr val="5F5F5F"/>
                </a:solidFill>
                <a:effectLst/>
                <a:latin typeface="黑体" panose="02010609060101010101" pitchFamily="49" charset="-122"/>
                <a:ea typeface="黑体" panose="02010609060101010101" pitchFamily="49" charset="-122"/>
              </a:rPr>
              <a:t>中山大学药学院</a:t>
            </a:r>
            <a:r>
              <a:rPr kumimoji="0" lang="zh-CN" altLang="en-US" sz="2800" i="0" dirty="0" smtClean="0">
                <a:solidFill>
                  <a:srgbClr val="5F5F5F"/>
                </a:solidFill>
                <a:effectLst/>
                <a:latin typeface="黑体" panose="02010609060101010101" pitchFamily="49" charset="-122"/>
                <a:ea typeface="黑体" panose="02010609060101010101" pitchFamily="49" charset="-122"/>
              </a:rPr>
              <a:t/>
            </a:r>
            <a:br>
              <a:rPr kumimoji="0" lang="zh-CN" altLang="en-US" sz="2800" i="0" dirty="0" smtClean="0">
                <a:solidFill>
                  <a:srgbClr val="5F5F5F"/>
                </a:solidFill>
                <a:effectLst/>
                <a:latin typeface="黑体" panose="02010609060101010101" pitchFamily="49" charset="-122"/>
                <a:ea typeface="黑体" panose="02010609060101010101" pitchFamily="49" charset="-122"/>
              </a:rPr>
            </a:br>
            <a:r>
              <a:rPr kumimoji="0" lang="zh-CN" altLang="en-US" sz="2800" i="0" dirty="0" smtClean="0">
                <a:solidFill>
                  <a:srgbClr val="5F5F5F"/>
                </a:solidFill>
                <a:effectLst/>
                <a:ea typeface="楷体_GB2312" pitchFamily="49" charset="-122"/>
              </a:rPr>
              <a:t/>
            </a:r>
            <a:br>
              <a:rPr kumimoji="0" lang="zh-CN" altLang="en-US" sz="2800" i="0" dirty="0" smtClean="0">
                <a:solidFill>
                  <a:srgbClr val="5F5F5F"/>
                </a:solidFill>
                <a:effectLst/>
                <a:ea typeface="楷体_GB2312" pitchFamily="49" charset="-122"/>
              </a:rPr>
            </a:br>
            <a:endParaRPr kumimoji="0" lang="en-US" altLang="zh-CN" sz="2400" i="0" dirty="0" smtClean="0">
              <a:solidFill>
                <a:srgbClr val="5F5F5F"/>
              </a:solidFill>
              <a:effectLst/>
            </a:endParaRPr>
          </a:p>
          <a:p>
            <a:pPr eaLnBrk="1" hangingPunct="1">
              <a:lnSpc>
                <a:spcPct val="85000"/>
              </a:lnSpc>
              <a:spcBef>
                <a:spcPct val="0"/>
              </a:spcBef>
              <a:buFontTx/>
              <a:buNone/>
            </a:pPr>
            <a:r>
              <a:rPr kumimoji="0" lang="en-US" altLang="zh-CN" sz="2400" i="0" dirty="0" smtClean="0">
                <a:solidFill>
                  <a:srgbClr val="5F5F5F"/>
                </a:solidFill>
                <a:effectLst/>
              </a:rPr>
              <a:t>zhangyq65@mail.sysu.edu.cn</a:t>
            </a:r>
          </a:p>
        </p:txBody>
      </p:sp>
      <p:sp>
        <p:nvSpPr>
          <p:cNvPr id="5125" name="Text Box 12"/>
          <p:cNvSpPr txBox="1">
            <a:spLocks noChangeArrowheads="1"/>
          </p:cNvSpPr>
          <p:nvPr/>
        </p:nvSpPr>
        <p:spPr bwMode="auto">
          <a:xfrm>
            <a:off x="609600" y="2357438"/>
            <a:ext cx="8001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sz="4400" i="0" dirty="0">
                <a:solidFill>
                  <a:srgbClr val="000000"/>
                </a:solidFill>
                <a:effectLst/>
              </a:rPr>
              <a:t>Introduction of Analytical Chemistry</a:t>
            </a:r>
          </a:p>
        </p:txBody>
      </p:sp>
    </p:spTree>
    <p:extLst>
      <p:ext uri="{BB962C8B-B14F-4D97-AF65-F5344CB8AC3E}">
        <p14:creationId xmlns:p14="http://schemas.microsoft.com/office/powerpoint/2010/main" val="2794566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03648" y="1412776"/>
            <a:ext cx="6480720" cy="769441"/>
          </a:xfrm>
          <a:prstGeom prst="rect">
            <a:avLst/>
          </a:prstGeom>
          <a:noFill/>
        </p:spPr>
        <p:txBody>
          <a:bodyPr wrap="square" rtlCol="0">
            <a:spAutoFit/>
          </a:bodyPr>
          <a:lstStyle/>
          <a:p>
            <a:r>
              <a:rPr lang="en-US" altLang="zh-CN" sz="4400" b="1" dirty="0">
                <a:solidFill>
                  <a:srgbClr val="FF0000"/>
                </a:solidFill>
                <a:latin typeface="微软雅黑" panose="020B0503020204020204" pitchFamily="34" charset="-122"/>
                <a:ea typeface="微软雅黑" panose="020B0503020204020204" pitchFamily="34" charset="-122"/>
              </a:rPr>
              <a:t>Q1</a:t>
            </a:r>
            <a:r>
              <a:rPr lang="zh-CN" altLang="en-US" sz="4400" b="1" dirty="0">
                <a:solidFill>
                  <a:srgbClr val="FF0000"/>
                </a:solidFill>
                <a:latin typeface="微软雅黑" panose="020B0503020204020204" pitchFamily="34" charset="-122"/>
                <a:ea typeface="微软雅黑" panose="020B0503020204020204" pitchFamily="34" charset="-122"/>
              </a:rPr>
              <a:t>：什么是分析化学？</a:t>
            </a:r>
          </a:p>
        </p:txBody>
      </p:sp>
      <p:sp>
        <p:nvSpPr>
          <p:cNvPr id="4" name="TextBox 3"/>
          <p:cNvSpPr txBox="1"/>
          <p:nvPr/>
        </p:nvSpPr>
        <p:spPr>
          <a:xfrm>
            <a:off x="1073786" y="3356992"/>
            <a:ext cx="7314638" cy="2308324"/>
          </a:xfrm>
          <a:prstGeom prst="rect">
            <a:avLst/>
          </a:prstGeom>
          <a:noFill/>
        </p:spPr>
        <p:txBody>
          <a:bodyPr wrap="square" rtlCol="0">
            <a:spAutoFit/>
          </a:bodyPr>
          <a:lstStyle/>
          <a:p>
            <a:pPr>
              <a:lnSpc>
                <a:spcPct val="150000"/>
              </a:lnSpc>
            </a:pPr>
            <a:r>
              <a:rPr lang="en-US" altLang="zh-CN" sz="3200" b="1" dirty="0">
                <a:solidFill>
                  <a:schemeClr val="tx1"/>
                </a:solidFill>
                <a:effectLst/>
                <a:latin typeface="Times New Roman" panose="02020603050405020304" pitchFamily="18" charset="0"/>
                <a:ea typeface="叶根友毛笔行书2.0版" pitchFamily="2" charset="-122"/>
                <a:cs typeface="Times New Roman" panose="02020603050405020304" pitchFamily="18" charset="0"/>
              </a:rPr>
              <a:t>   Analytical chemistry is what analytical</a:t>
            </a:r>
          </a:p>
          <a:p>
            <a:pPr>
              <a:lnSpc>
                <a:spcPct val="150000"/>
              </a:lnSpc>
            </a:pPr>
            <a:r>
              <a:rPr lang="en-US" altLang="zh-CN" sz="3200" b="1" dirty="0">
                <a:solidFill>
                  <a:schemeClr val="tx1"/>
                </a:solidFill>
                <a:effectLst/>
                <a:latin typeface="Times New Roman" panose="02020603050405020304" pitchFamily="18" charset="0"/>
                <a:ea typeface="叶根友毛笔行书2.0版" pitchFamily="2" charset="-122"/>
                <a:cs typeface="Times New Roman" panose="02020603050405020304" pitchFamily="18" charset="0"/>
              </a:rPr>
              <a:t>Chemist do.</a:t>
            </a:r>
          </a:p>
          <a:p>
            <a:pPr>
              <a:lnSpc>
                <a:spcPct val="150000"/>
              </a:lnSpc>
            </a:pPr>
            <a:r>
              <a:rPr lang="en-US" altLang="zh-CN" sz="3200" b="1" dirty="0">
                <a:solidFill>
                  <a:schemeClr val="tx1"/>
                </a:solidFill>
                <a:effectLst/>
                <a:latin typeface="Times New Roman" panose="02020603050405020304" pitchFamily="18" charset="0"/>
                <a:ea typeface="叶根友毛笔行书2.0版" pitchFamily="2" charset="-122"/>
                <a:cs typeface="Times New Roman" panose="02020603050405020304" pitchFamily="18" charset="0"/>
              </a:rPr>
              <a:t>                                 by Charles N. Reilly</a:t>
            </a:r>
            <a:endParaRPr lang="zh-CN" altLang="en-US" sz="3200" b="1" dirty="0">
              <a:solidFill>
                <a:schemeClr val="tx1"/>
              </a:solidFill>
              <a:effectLst/>
              <a:latin typeface="Times New Roman" panose="02020603050405020304" pitchFamily="18" charset="0"/>
              <a:ea typeface="叶根友毛笔行书2.0版" pitchFamily="2" charset="-122"/>
              <a:cs typeface="Times New Roman" panose="02020603050405020304" pitchFamily="18" charset="0"/>
            </a:endParaRPr>
          </a:p>
        </p:txBody>
      </p:sp>
      <p:sp>
        <p:nvSpPr>
          <p:cNvPr id="2" name="文本框 1"/>
          <p:cNvSpPr txBox="1"/>
          <p:nvPr/>
        </p:nvSpPr>
        <p:spPr>
          <a:xfrm>
            <a:off x="2699792" y="2420888"/>
            <a:ext cx="4288353" cy="584775"/>
          </a:xfrm>
          <a:prstGeom prst="rect">
            <a:avLst/>
          </a:prstGeom>
          <a:noFill/>
        </p:spPr>
        <p:txBody>
          <a:bodyPr wrap="none" rtlCol="0">
            <a:spAutoFit/>
          </a:bodyPr>
          <a:lstStyle/>
          <a:p>
            <a:r>
              <a:rPr lang="zh-CN" altLang="en-US" sz="3200" i="0" dirty="0">
                <a:solidFill>
                  <a:srgbClr val="0000CC"/>
                </a:solidFill>
                <a:effectLst/>
                <a:latin typeface="+mj-ea"/>
                <a:ea typeface="+mj-ea"/>
              </a:rPr>
              <a:t>（定义、特点、应用）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p:cNvSpPr txBox="1">
            <a:spLocks noChangeArrowheads="1"/>
          </p:cNvSpPr>
          <p:nvPr/>
        </p:nvSpPr>
        <p:spPr bwMode="auto">
          <a:xfrm>
            <a:off x="611882" y="848906"/>
            <a:ext cx="3168030" cy="707886"/>
          </a:xfrm>
          <a:prstGeom prst="rect">
            <a:avLst/>
          </a:prstGeom>
          <a:noFill/>
          <a:ln w="9525">
            <a:noFill/>
            <a:miter lim="800000"/>
          </a:ln>
          <a:effectLst/>
        </p:spPr>
        <p:txBody>
          <a:bodyPr wrap="square">
            <a:spAutoFit/>
          </a:bodyPr>
          <a:lstStyle/>
          <a:p>
            <a:pPr>
              <a:spcBef>
                <a:spcPct val="50000"/>
              </a:spcBef>
            </a:pPr>
            <a:r>
              <a:rPr lang="zh-CN" altLang="en-US" sz="4000" b="1" i="0" dirty="0">
                <a:solidFill>
                  <a:srgbClr val="3333FF"/>
                </a:solidFill>
                <a:latin typeface="+mn-ea"/>
                <a:ea typeface="+mn-ea"/>
              </a:rPr>
              <a:t>一、</a:t>
            </a:r>
            <a:r>
              <a:rPr lang="zh-CN" altLang="en-US" sz="4000" b="1" i="0" dirty="0">
                <a:solidFill>
                  <a:srgbClr val="0000FF"/>
                </a:solidFill>
                <a:latin typeface="+mn-ea"/>
                <a:ea typeface="+mn-ea"/>
              </a:rPr>
              <a:t>定义</a:t>
            </a:r>
          </a:p>
        </p:txBody>
      </p:sp>
      <p:sp>
        <p:nvSpPr>
          <p:cNvPr id="19463" name="Line 7"/>
          <p:cNvSpPr>
            <a:spLocks noChangeShapeType="1"/>
          </p:cNvSpPr>
          <p:nvPr/>
        </p:nvSpPr>
        <p:spPr bwMode="auto">
          <a:xfrm>
            <a:off x="467545" y="1844824"/>
            <a:ext cx="4032448" cy="0"/>
          </a:xfrm>
          <a:prstGeom prst="line">
            <a:avLst/>
          </a:prstGeom>
          <a:noFill/>
          <a:ln w="28575">
            <a:solidFill>
              <a:srgbClr val="FF0000"/>
            </a:solidFill>
            <a:round/>
          </a:ln>
          <a:effectLst/>
        </p:spPr>
        <p:txBody>
          <a:bodyPr/>
          <a:lstStyle/>
          <a:p>
            <a:endParaRPr lang="zh-CN" altLang="en-US"/>
          </a:p>
        </p:txBody>
      </p:sp>
      <p:sp>
        <p:nvSpPr>
          <p:cNvPr id="21514" name="Rectangle 1034"/>
          <p:cNvSpPr>
            <a:spLocks noChangeArrowheads="1"/>
          </p:cNvSpPr>
          <p:nvPr/>
        </p:nvSpPr>
        <p:spPr bwMode="auto">
          <a:xfrm>
            <a:off x="395536" y="3485790"/>
            <a:ext cx="8424936" cy="2751522"/>
          </a:xfrm>
          <a:prstGeom prst="rect">
            <a:avLst/>
          </a:prstGeom>
          <a:noFill/>
          <a:ln w="9525">
            <a:noFill/>
            <a:miter lim="800000"/>
          </a:ln>
          <a:effectLst/>
        </p:spPr>
        <p:txBody>
          <a:bodyPr wrap="square">
            <a:spAutoFit/>
          </a:bodyPr>
          <a:lstStyle/>
          <a:p>
            <a:pPr>
              <a:lnSpc>
                <a:spcPct val="130000"/>
              </a:lnSpc>
              <a:spcBef>
                <a:spcPct val="20000"/>
              </a:spcBef>
              <a:buFontTx/>
              <a:buChar char="•"/>
            </a:pPr>
            <a:r>
              <a:rPr lang="zh-CN" altLang="en-US" sz="3200" b="1" dirty="0">
                <a:solidFill>
                  <a:srgbClr val="000000"/>
                </a:solidFill>
                <a:effectLst/>
                <a:latin typeface="华文行楷" panose="02010800040101010101" pitchFamily="2" charset="-122"/>
                <a:ea typeface="华文行楷" panose="02010800040101010101" pitchFamily="2" charset="-122"/>
              </a:rPr>
              <a:t>发展和应用各种方法、仪器和策略，以获得有关物质在空间和时间方面组成和性质的信息科学。</a:t>
            </a:r>
          </a:p>
          <a:p>
            <a:pPr>
              <a:lnSpc>
                <a:spcPct val="130000"/>
              </a:lnSpc>
              <a:spcBef>
                <a:spcPct val="20000"/>
              </a:spcBef>
            </a:pPr>
            <a:r>
              <a:rPr lang="zh-CN" altLang="en-US" sz="3200" b="1" dirty="0">
                <a:effectLst/>
                <a:latin typeface="华文行楷" panose="02010800040101010101" pitchFamily="2" charset="-122"/>
                <a:ea typeface="华文行楷" panose="02010800040101010101" pitchFamily="2" charset="-122"/>
              </a:rPr>
              <a:t>        </a:t>
            </a:r>
            <a:r>
              <a:rPr lang="en-US" altLang="zh-CN" b="1" dirty="0">
                <a:solidFill>
                  <a:srgbClr val="FF0000"/>
                </a:solidFill>
                <a:effectLst/>
                <a:latin typeface="华文行楷" panose="02010800040101010101" pitchFamily="2" charset="-122"/>
                <a:ea typeface="华文行楷" panose="02010800040101010101" pitchFamily="2" charset="-122"/>
              </a:rPr>
              <a:t>---</a:t>
            </a:r>
            <a:r>
              <a:rPr lang="en-US" altLang="zh-CN" b="1" dirty="0">
                <a:solidFill>
                  <a:srgbClr val="FF0000"/>
                </a:solidFill>
                <a:effectLst/>
                <a:latin typeface="Times New Roman" panose="02020603050405020304" pitchFamily="18" charset="0"/>
                <a:ea typeface="华文行楷" panose="02010800040101010101" pitchFamily="2" charset="-122"/>
              </a:rPr>
              <a:t>1993</a:t>
            </a:r>
            <a:r>
              <a:rPr lang="zh-CN" altLang="en-US" dirty="0">
                <a:solidFill>
                  <a:srgbClr val="FF0000"/>
                </a:solidFill>
                <a:effectLst/>
                <a:latin typeface="Times New Roman" panose="02020603050405020304" pitchFamily="18" charset="0"/>
                <a:ea typeface="华文行楷" panose="02010800040101010101" pitchFamily="2" charset="-122"/>
              </a:rPr>
              <a:t>年欧洲化学联合会</a:t>
            </a:r>
            <a:r>
              <a:rPr lang="en-US" altLang="zh-CN" dirty="0">
                <a:solidFill>
                  <a:srgbClr val="FF0000"/>
                </a:solidFill>
                <a:effectLst/>
                <a:latin typeface="Times New Roman" panose="02020603050405020304" pitchFamily="18" charset="0"/>
                <a:ea typeface="华文行楷" panose="02010800040101010101" pitchFamily="2" charset="-122"/>
              </a:rPr>
              <a:t>(FECS) </a:t>
            </a:r>
            <a:r>
              <a:rPr lang="zh-CN" altLang="en-US" dirty="0">
                <a:solidFill>
                  <a:srgbClr val="FF0000"/>
                </a:solidFill>
                <a:effectLst/>
                <a:latin typeface="Times New Roman" panose="02020603050405020304" pitchFamily="18" charset="0"/>
                <a:ea typeface="华文行楷" panose="02010800040101010101" pitchFamily="2" charset="-122"/>
              </a:rPr>
              <a:t>爱丁堡会议</a:t>
            </a:r>
            <a:endParaRPr lang="zh-CN" altLang="en-US" b="1" dirty="0">
              <a:solidFill>
                <a:srgbClr val="FF0000"/>
              </a:solidFill>
              <a:effectLst/>
              <a:latin typeface="Times New Roman" panose="02020603050405020304" pitchFamily="18" charset="0"/>
              <a:ea typeface="华文行楷" panose="02010800040101010101" pitchFamily="2" charset="-122"/>
            </a:endParaRPr>
          </a:p>
        </p:txBody>
      </p:sp>
      <p:graphicFrame>
        <p:nvGraphicFramePr>
          <p:cNvPr id="358402" name="Object 2"/>
          <p:cNvGraphicFramePr>
            <a:graphicFrameLocks noChangeAspect="1"/>
          </p:cNvGraphicFramePr>
          <p:nvPr/>
        </p:nvGraphicFramePr>
        <p:xfrm>
          <a:off x="4644008" y="320104"/>
          <a:ext cx="4213225" cy="3036888"/>
        </p:xfrm>
        <a:graphic>
          <a:graphicData uri="http://schemas.openxmlformats.org/presentationml/2006/ole">
            <mc:AlternateContent xmlns:mc="http://schemas.openxmlformats.org/markup-compatibility/2006">
              <mc:Choice xmlns:v="urn:schemas-microsoft-com:vml" Requires="v">
                <p:oleObj spid="_x0000_s1095" name="Photo Editor Photo" r:id="rId3" imgW="3686175" imgH="2657475" progId="">
                  <p:embed/>
                </p:oleObj>
              </mc:Choice>
              <mc:Fallback>
                <p:oleObj name="Photo Editor Photo" r:id="rId3" imgW="3686175" imgH="2657475"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20104"/>
                        <a:ext cx="4213225" cy="303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3140968"/>
            <a:ext cx="1176133" cy="1368000"/>
          </a:xfrm>
          <a:prstGeom prst="rect">
            <a:avLst/>
          </a:prstGeom>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zh-CN" altLang="en-US" sz="2800" b="1" i="0" dirty="0">
                <a:effectLst/>
                <a:latin typeface="微软雅黑" panose="020B0503020204020204" pitchFamily="34" charset="-122"/>
                <a:ea typeface="微软雅黑" panose="020B0503020204020204" pitchFamily="34" charset="-122"/>
              </a:rPr>
              <a:t>时空中物质信息提取</a:t>
            </a:r>
          </a:p>
        </p:txBody>
      </p:sp>
      <p:sp>
        <p:nvSpPr>
          <p:cNvPr id="6" name="TextBox 5"/>
          <p:cNvSpPr txBox="1"/>
          <p:nvPr/>
        </p:nvSpPr>
        <p:spPr>
          <a:xfrm>
            <a:off x="1939382" y="1990581"/>
            <a:ext cx="918854" cy="97200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800" b="1" i="0" dirty="0">
                <a:effectLst/>
                <a:latin typeface="微软雅黑" panose="020B0503020204020204" pitchFamily="34" charset="-122"/>
                <a:ea typeface="微软雅黑" panose="020B0503020204020204" pitchFamily="34" charset="-122"/>
              </a:rPr>
              <a:t>物种检出</a:t>
            </a:r>
          </a:p>
        </p:txBody>
      </p:sp>
      <p:sp>
        <p:nvSpPr>
          <p:cNvPr id="7" name="TextBox 6"/>
          <p:cNvSpPr txBox="1"/>
          <p:nvPr/>
        </p:nvSpPr>
        <p:spPr>
          <a:xfrm>
            <a:off x="1939382" y="4617240"/>
            <a:ext cx="918854" cy="97200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800" b="1" i="0" dirty="0">
                <a:effectLst/>
                <a:latin typeface="微软雅黑" panose="020B0503020204020204" pitchFamily="34" charset="-122"/>
                <a:ea typeface="微软雅黑" panose="020B0503020204020204" pitchFamily="34" charset="-122"/>
              </a:rPr>
              <a:t>种间关系</a:t>
            </a:r>
          </a:p>
        </p:txBody>
      </p:sp>
      <p:sp>
        <p:nvSpPr>
          <p:cNvPr id="8" name="TextBox 7"/>
          <p:cNvSpPr txBox="1"/>
          <p:nvPr/>
        </p:nvSpPr>
        <p:spPr>
          <a:xfrm>
            <a:off x="3189326" y="1484784"/>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成分检出</a:t>
            </a:r>
          </a:p>
        </p:txBody>
      </p:sp>
      <p:sp>
        <p:nvSpPr>
          <p:cNvPr id="9" name="TextBox 8"/>
          <p:cNvSpPr txBox="1"/>
          <p:nvPr/>
        </p:nvSpPr>
        <p:spPr>
          <a:xfrm>
            <a:off x="5071530" y="1340768"/>
            <a:ext cx="3675825" cy="769441"/>
          </a:xfrm>
          <a:prstGeom prst="rect">
            <a:avLst/>
          </a:prstGeom>
          <a:noFill/>
        </p:spPr>
        <p:txBody>
          <a:bodyPr wrap="square" rtlCol="0">
            <a:spAutoFit/>
          </a:bodyPr>
          <a:lstStyle/>
          <a:p>
            <a:r>
              <a:rPr lang="zh-CN" altLang="en-US" sz="2200" b="1" i="0" dirty="0">
                <a:solidFill>
                  <a:schemeClr val="tx1"/>
                </a:solidFill>
                <a:effectLst/>
                <a:latin typeface="+mn-ea"/>
                <a:ea typeface="+mn-ea"/>
              </a:rPr>
              <a:t>提供样品组成或基本组成的信息</a:t>
            </a:r>
          </a:p>
        </p:txBody>
      </p:sp>
      <p:sp>
        <p:nvSpPr>
          <p:cNvPr id="10" name="TextBox 9"/>
          <p:cNvSpPr txBox="1"/>
          <p:nvPr/>
        </p:nvSpPr>
        <p:spPr>
          <a:xfrm>
            <a:off x="3189326" y="2276872"/>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成分鉴定</a:t>
            </a:r>
          </a:p>
        </p:txBody>
      </p:sp>
      <p:sp>
        <p:nvSpPr>
          <p:cNvPr id="11" name="TextBox 10"/>
          <p:cNvSpPr txBox="1"/>
          <p:nvPr/>
        </p:nvSpPr>
        <p:spPr>
          <a:xfrm>
            <a:off x="5071530" y="2204864"/>
            <a:ext cx="3675825" cy="769441"/>
          </a:xfrm>
          <a:prstGeom prst="rect">
            <a:avLst/>
          </a:prstGeom>
          <a:noFill/>
        </p:spPr>
        <p:txBody>
          <a:bodyPr wrap="square" rtlCol="0">
            <a:spAutoFit/>
          </a:bodyPr>
          <a:lstStyle/>
          <a:p>
            <a:r>
              <a:rPr lang="zh-CN" altLang="en-US" sz="2200" b="1" i="0" dirty="0">
                <a:solidFill>
                  <a:schemeClr val="tx1"/>
                </a:solidFill>
                <a:effectLst/>
                <a:latin typeface="+mn-ea"/>
                <a:ea typeface="+mn-ea"/>
              </a:rPr>
              <a:t>提供单一或若干目标组分存在的信息</a:t>
            </a:r>
          </a:p>
        </p:txBody>
      </p:sp>
      <p:sp>
        <p:nvSpPr>
          <p:cNvPr id="12" name="TextBox 11"/>
          <p:cNvSpPr txBox="1"/>
          <p:nvPr/>
        </p:nvSpPr>
        <p:spPr>
          <a:xfrm>
            <a:off x="3189326" y="3068960"/>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结构鉴定</a:t>
            </a:r>
          </a:p>
        </p:txBody>
      </p:sp>
      <p:sp>
        <p:nvSpPr>
          <p:cNvPr id="13" name="TextBox 12"/>
          <p:cNvSpPr txBox="1"/>
          <p:nvPr/>
        </p:nvSpPr>
        <p:spPr>
          <a:xfrm>
            <a:off x="5071530" y="3068960"/>
            <a:ext cx="3675825" cy="438518"/>
          </a:xfrm>
          <a:prstGeom prst="rect">
            <a:avLst/>
          </a:prstGeom>
          <a:noFill/>
        </p:spPr>
        <p:txBody>
          <a:bodyPr wrap="square" rtlCol="0">
            <a:spAutoFit/>
          </a:bodyPr>
          <a:lstStyle/>
          <a:p>
            <a:r>
              <a:rPr lang="zh-CN" altLang="en-US" sz="2200" b="1" i="0" dirty="0">
                <a:solidFill>
                  <a:schemeClr val="tx1"/>
                </a:solidFill>
                <a:effectLst/>
                <a:latin typeface="+mn-ea"/>
                <a:ea typeface="+mn-ea"/>
              </a:rPr>
              <a:t>确定未知成分的确切归属</a:t>
            </a:r>
          </a:p>
        </p:txBody>
      </p:sp>
      <p:sp>
        <p:nvSpPr>
          <p:cNvPr id="14" name="TextBox 13"/>
          <p:cNvSpPr txBox="1"/>
          <p:nvPr/>
        </p:nvSpPr>
        <p:spPr>
          <a:xfrm>
            <a:off x="3189326" y="4149080"/>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数量关系</a:t>
            </a:r>
          </a:p>
        </p:txBody>
      </p:sp>
      <p:sp>
        <p:nvSpPr>
          <p:cNvPr id="15" name="TextBox 14"/>
          <p:cNvSpPr txBox="1"/>
          <p:nvPr/>
        </p:nvSpPr>
        <p:spPr>
          <a:xfrm>
            <a:off x="3189326" y="4911551"/>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相互作用</a:t>
            </a:r>
          </a:p>
        </p:txBody>
      </p:sp>
      <p:sp>
        <p:nvSpPr>
          <p:cNvPr id="16" name="TextBox 15"/>
          <p:cNvSpPr txBox="1"/>
          <p:nvPr/>
        </p:nvSpPr>
        <p:spPr>
          <a:xfrm>
            <a:off x="3189326" y="5703639"/>
            <a:ext cx="1470167" cy="461665"/>
          </a:xfrm>
          <a:prstGeom prst="rect">
            <a:avLst/>
          </a:prstGeom>
          <a:solidFill>
            <a:schemeClr val="bg2">
              <a:lumMod val="40000"/>
              <a:lumOff val="60000"/>
            </a:schemeClr>
          </a:solid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b="1" i="0" dirty="0">
                <a:solidFill>
                  <a:srgbClr val="0000CC"/>
                </a:solidFill>
                <a:effectLst/>
              </a:rPr>
              <a:t>信息关联</a:t>
            </a:r>
          </a:p>
        </p:txBody>
      </p:sp>
      <p:sp>
        <p:nvSpPr>
          <p:cNvPr id="17" name="TextBox 16"/>
          <p:cNvSpPr txBox="1"/>
          <p:nvPr/>
        </p:nvSpPr>
        <p:spPr>
          <a:xfrm>
            <a:off x="5071530" y="4027711"/>
            <a:ext cx="3675825" cy="769441"/>
          </a:xfrm>
          <a:prstGeom prst="rect">
            <a:avLst/>
          </a:prstGeom>
          <a:noFill/>
        </p:spPr>
        <p:txBody>
          <a:bodyPr wrap="square" rtlCol="0">
            <a:spAutoFit/>
          </a:bodyPr>
          <a:lstStyle/>
          <a:p>
            <a:r>
              <a:rPr lang="zh-CN" altLang="en-US" sz="2200" b="1" i="0" dirty="0">
                <a:solidFill>
                  <a:schemeClr val="tx1"/>
                </a:solidFill>
                <a:effectLst/>
                <a:latin typeface="+mn-ea"/>
                <a:ea typeface="+mn-ea"/>
              </a:rPr>
              <a:t>确定有关成分的浓度、纯度、比例等</a:t>
            </a:r>
          </a:p>
        </p:txBody>
      </p:sp>
      <p:sp>
        <p:nvSpPr>
          <p:cNvPr id="18" name="TextBox 17"/>
          <p:cNvSpPr txBox="1"/>
          <p:nvPr/>
        </p:nvSpPr>
        <p:spPr>
          <a:xfrm>
            <a:off x="5071530" y="4819799"/>
            <a:ext cx="3675825" cy="769441"/>
          </a:xfrm>
          <a:prstGeom prst="rect">
            <a:avLst/>
          </a:prstGeom>
          <a:noFill/>
        </p:spPr>
        <p:txBody>
          <a:bodyPr wrap="square" rtlCol="0">
            <a:spAutoFit/>
          </a:bodyPr>
          <a:lstStyle/>
          <a:p>
            <a:r>
              <a:rPr lang="zh-CN" altLang="en-US" sz="2200" b="1" i="0" dirty="0">
                <a:solidFill>
                  <a:schemeClr val="tx1"/>
                </a:solidFill>
                <a:effectLst/>
                <a:latin typeface="+mn-ea"/>
                <a:ea typeface="+mn-ea"/>
              </a:rPr>
              <a:t>分子</a:t>
            </a:r>
            <a:r>
              <a:rPr lang="en-US" altLang="zh-CN" sz="2200" b="1" i="0" dirty="0">
                <a:solidFill>
                  <a:schemeClr val="tx1"/>
                </a:solidFill>
                <a:effectLst/>
                <a:latin typeface="+mn-ea"/>
                <a:ea typeface="+mn-ea"/>
              </a:rPr>
              <a:t>-</a:t>
            </a:r>
            <a:r>
              <a:rPr lang="zh-CN" altLang="en-US" sz="2200" b="1" i="0" dirty="0">
                <a:solidFill>
                  <a:schemeClr val="tx1"/>
                </a:solidFill>
                <a:effectLst/>
                <a:latin typeface="+mn-ea"/>
                <a:ea typeface="+mn-ea"/>
              </a:rPr>
              <a:t>分子、分子</a:t>
            </a:r>
            <a:r>
              <a:rPr lang="en-US" altLang="zh-CN" sz="2200" b="1" i="0" dirty="0">
                <a:solidFill>
                  <a:schemeClr val="tx1"/>
                </a:solidFill>
                <a:effectLst/>
                <a:latin typeface="+mn-ea"/>
                <a:ea typeface="+mn-ea"/>
              </a:rPr>
              <a:t>-</a:t>
            </a:r>
            <a:r>
              <a:rPr lang="zh-CN" altLang="en-US" sz="2200" b="1" i="0" dirty="0">
                <a:solidFill>
                  <a:schemeClr val="tx1"/>
                </a:solidFill>
                <a:effectLst/>
                <a:latin typeface="+mn-ea"/>
                <a:ea typeface="+mn-ea"/>
              </a:rPr>
              <a:t>细胞、细胞</a:t>
            </a:r>
            <a:r>
              <a:rPr lang="en-US" altLang="zh-CN" sz="2200" b="1" i="0" dirty="0">
                <a:solidFill>
                  <a:schemeClr val="tx1"/>
                </a:solidFill>
                <a:effectLst/>
                <a:latin typeface="+mn-ea"/>
                <a:ea typeface="+mn-ea"/>
              </a:rPr>
              <a:t>-</a:t>
            </a:r>
            <a:r>
              <a:rPr lang="zh-CN" altLang="en-US" sz="2200" b="1" i="0" dirty="0">
                <a:solidFill>
                  <a:schemeClr val="tx1"/>
                </a:solidFill>
                <a:effectLst/>
                <a:latin typeface="+mn-ea"/>
                <a:ea typeface="+mn-ea"/>
              </a:rPr>
              <a:t>细胞等</a:t>
            </a:r>
          </a:p>
        </p:txBody>
      </p:sp>
      <p:sp>
        <p:nvSpPr>
          <p:cNvPr id="19" name="TextBox 18"/>
          <p:cNvSpPr txBox="1"/>
          <p:nvPr/>
        </p:nvSpPr>
        <p:spPr>
          <a:xfrm>
            <a:off x="5071530" y="5683895"/>
            <a:ext cx="3675825" cy="769441"/>
          </a:xfrm>
          <a:prstGeom prst="rect">
            <a:avLst/>
          </a:prstGeom>
          <a:noFill/>
        </p:spPr>
        <p:txBody>
          <a:bodyPr wrap="square" rtlCol="0">
            <a:spAutoFit/>
          </a:bodyPr>
          <a:lstStyle/>
          <a:p>
            <a:r>
              <a:rPr lang="zh-CN" altLang="en-US" sz="2200" b="1" i="0" dirty="0">
                <a:solidFill>
                  <a:schemeClr val="tx1"/>
                </a:solidFill>
                <a:effectLst/>
                <a:latin typeface="+mn-ea"/>
                <a:ea typeface="+mn-ea"/>
              </a:rPr>
              <a:t>结构与功能间关系及规律等的认识</a:t>
            </a:r>
          </a:p>
        </p:txBody>
      </p:sp>
      <p:sp>
        <p:nvSpPr>
          <p:cNvPr id="20" name="左大括号 19"/>
          <p:cNvSpPr/>
          <p:nvPr/>
        </p:nvSpPr>
        <p:spPr>
          <a:xfrm>
            <a:off x="1571800" y="2493200"/>
            <a:ext cx="330788" cy="2736000"/>
          </a:xfrm>
          <a:prstGeom prst="leftBrace">
            <a:avLst/>
          </a:prstGeom>
          <a:ln w="22225">
            <a:solidFill>
              <a:schemeClr val="accent1">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i="0">
              <a:effectLst/>
              <a:latin typeface="微软雅黑" panose="020B0503020204020204" pitchFamily="34" charset="-122"/>
              <a:ea typeface="微软雅黑" panose="020B0503020204020204" pitchFamily="34" charset="-122"/>
            </a:endParaRPr>
          </a:p>
        </p:txBody>
      </p:sp>
      <p:sp>
        <p:nvSpPr>
          <p:cNvPr id="21" name="左大括号 20"/>
          <p:cNvSpPr/>
          <p:nvPr/>
        </p:nvSpPr>
        <p:spPr>
          <a:xfrm>
            <a:off x="2931855" y="1772816"/>
            <a:ext cx="147033" cy="1584176"/>
          </a:xfrm>
          <a:prstGeom prst="leftBrace">
            <a:avLst/>
          </a:prstGeom>
          <a:ln w="2222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i="0">
              <a:effectLst/>
            </a:endParaRPr>
          </a:p>
        </p:txBody>
      </p:sp>
      <p:sp>
        <p:nvSpPr>
          <p:cNvPr id="22" name="左大括号 21"/>
          <p:cNvSpPr/>
          <p:nvPr/>
        </p:nvSpPr>
        <p:spPr>
          <a:xfrm>
            <a:off x="2931855" y="4365104"/>
            <a:ext cx="147033" cy="1584176"/>
          </a:xfrm>
          <a:prstGeom prst="leftBrace">
            <a:avLst/>
          </a:prstGeom>
          <a:ln w="2222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i="0">
              <a:effectLst/>
            </a:endParaRPr>
          </a:p>
        </p:txBody>
      </p:sp>
      <p:cxnSp>
        <p:nvCxnSpPr>
          <p:cNvPr id="26" name="直接箭头连接符 25"/>
          <p:cNvCxnSpPr/>
          <p:nvPr/>
        </p:nvCxnSpPr>
        <p:spPr>
          <a:xfrm flipV="1">
            <a:off x="4760467" y="1743420"/>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V="1">
            <a:off x="4733009" y="2492896"/>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flipV="1">
            <a:off x="4723855" y="3284984"/>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flipV="1">
            <a:off x="4733009" y="4359245"/>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flipV="1">
            <a:off x="4733009" y="5151333"/>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flipV="1">
            <a:off x="4733009" y="5949280"/>
            <a:ext cx="360000" cy="5859"/>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2771800" y="395953"/>
            <a:ext cx="3480440" cy="584775"/>
          </a:xfrm>
          <a:prstGeom prst="rect">
            <a:avLst/>
          </a:prstGeom>
          <a:noFill/>
        </p:spPr>
        <p:txBody>
          <a:bodyPr wrap="none" rtlCol="0">
            <a:spAutoFit/>
          </a:bodyPr>
          <a:lstStyle/>
          <a:p>
            <a:r>
              <a:rPr lang="zh-CN" altLang="en-US" sz="3200" b="1" i="0" dirty="0">
                <a:solidFill>
                  <a:srgbClr val="FF0000"/>
                </a:solidFill>
                <a:effectLst/>
                <a:latin typeface="黑体" panose="02010609060101010101" pitchFamily="49" charset="-122"/>
                <a:ea typeface="黑体" panose="02010609060101010101" pitchFamily="49" charset="-122"/>
              </a:rPr>
              <a:t>分析化学基本内涵</a:t>
            </a: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bwMode="auto">
          <a:xfrm>
            <a:off x="323528" y="548680"/>
            <a:ext cx="4942656" cy="792510"/>
          </a:xfrm>
          <a:noFill/>
          <a:ln>
            <a:miter lim="800000"/>
          </a:ln>
        </p:spPr>
        <p:txBody>
          <a:bodyPr vert="horz" wrap="square" lIns="92075" tIns="46038" rIns="92075" bIns="46038" numCol="1" anchor="b" anchorCtr="0" compatLnSpc="1"/>
          <a:lstStyle/>
          <a:p>
            <a:r>
              <a:rPr kumimoji="1" lang="zh-CN" altLang="en-US" sz="4000" b="1" dirty="0">
                <a:solidFill>
                  <a:srgbClr val="0000FF"/>
                </a:solidFill>
                <a:effectLst>
                  <a:outerShdw blurRad="38100" dist="38100" dir="2700000" algn="tl">
                    <a:srgbClr val="000000">
                      <a:alpha val="43137"/>
                    </a:srgbClr>
                  </a:outerShdw>
                </a:effectLst>
                <a:latin typeface="+mn-ea"/>
                <a:ea typeface="+mn-ea"/>
                <a:cs typeface="+mn-cs"/>
              </a:rPr>
              <a:t>二、分析化学的特点</a:t>
            </a:r>
          </a:p>
        </p:txBody>
      </p:sp>
      <p:sp>
        <p:nvSpPr>
          <p:cNvPr id="176131" name="Text Box 3"/>
          <p:cNvSpPr txBox="1">
            <a:spLocks noChangeArrowheads="1"/>
          </p:cNvSpPr>
          <p:nvPr/>
        </p:nvSpPr>
        <p:spPr bwMode="auto">
          <a:xfrm>
            <a:off x="611560" y="1772816"/>
            <a:ext cx="4896544" cy="3693961"/>
          </a:xfrm>
          <a:prstGeom prst="rect">
            <a:avLst/>
          </a:prstGeom>
          <a:noFill/>
          <a:ln w="9525">
            <a:noFill/>
            <a:miter lim="800000"/>
          </a:ln>
          <a:effectLst/>
        </p:spPr>
        <p:txBody>
          <a:bodyPr wrap="square" lIns="92075" tIns="46038" rIns="92075" bIns="46038">
            <a:spAutoFit/>
          </a:bodyPr>
          <a:lstStyle/>
          <a:p>
            <a:pPr eaLnBrk="0" hangingPunct="0">
              <a:lnSpc>
                <a:spcPct val="150000"/>
              </a:lnSpc>
            </a:pPr>
            <a:r>
              <a:rPr kumimoji="1" lang="en-US" altLang="zh-CN" sz="2800" b="1" i="0" dirty="0">
                <a:solidFill>
                  <a:srgbClr val="C00000"/>
                </a:solidFill>
                <a:effectLst/>
                <a:latin typeface="黑体" panose="02010609060101010101" pitchFamily="49" charset="-122"/>
                <a:ea typeface="黑体" panose="02010609060101010101" pitchFamily="49" charset="-122"/>
              </a:rPr>
              <a:t>1.</a:t>
            </a:r>
            <a:r>
              <a:rPr kumimoji="1" lang="zh-CN" altLang="en-US" sz="2800" b="1" i="0" dirty="0">
                <a:solidFill>
                  <a:srgbClr val="C00000"/>
                </a:solidFill>
                <a:effectLst/>
                <a:latin typeface="黑体" panose="02010609060101010101" pitchFamily="49" charset="-122"/>
                <a:ea typeface="黑体" panose="02010609060101010101" pitchFamily="49" charset="-122"/>
              </a:rPr>
              <a:t> 突出</a:t>
            </a:r>
            <a:r>
              <a:rPr kumimoji="1" lang="zh-CN" altLang="en-US" sz="2800" b="1" i="0" dirty="0">
                <a:solidFill>
                  <a:srgbClr val="C00000"/>
                </a:solidFill>
                <a:effectLst/>
                <a:latin typeface="Arial" panose="020B0604020202020204"/>
                <a:ea typeface="黑体" panose="02010609060101010101" pitchFamily="49" charset="-122"/>
              </a:rPr>
              <a:t>“</a:t>
            </a:r>
            <a:r>
              <a:rPr kumimoji="1" lang="zh-CN" altLang="en-US" sz="2800" b="1" i="0" dirty="0">
                <a:solidFill>
                  <a:srgbClr val="C00000"/>
                </a:solidFill>
                <a:effectLst/>
                <a:latin typeface="黑体" panose="02010609060101010101" pitchFamily="49" charset="-122"/>
                <a:ea typeface="黑体" panose="02010609060101010101" pitchFamily="49" charset="-122"/>
              </a:rPr>
              <a:t>量</a:t>
            </a:r>
            <a:r>
              <a:rPr kumimoji="1" lang="zh-CN" altLang="en-US" sz="2800" b="1" i="0" dirty="0">
                <a:solidFill>
                  <a:srgbClr val="C00000"/>
                </a:solidFill>
                <a:effectLst/>
                <a:latin typeface="Arial" panose="020B0604020202020204"/>
                <a:ea typeface="黑体" panose="02010609060101010101" pitchFamily="49" charset="-122"/>
              </a:rPr>
              <a:t>”</a:t>
            </a:r>
            <a:r>
              <a:rPr kumimoji="1" lang="zh-CN" altLang="en-US" sz="2800" b="1" i="0" dirty="0">
                <a:solidFill>
                  <a:srgbClr val="C00000"/>
                </a:solidFill>
                <a:effectLst/>
                <a:latin typeface="黑体" panose="02010609060101010101" pitchFamily="49" charset="-122"/>
                <a:ea typeface="黑体" panose="02010609060101010101" pitchFamily="49" charset="-122"/>
              </a:rPr>
              <a:t>的概念</a:t>
            </a:r>
            <a:r>
              <a:rPr kumimoji="1" lang="zh-CN" altLang="en-US" sz="2400" i="0" dirty="0">
                <a:solidFill>
                  <a:srgbClr val="C00000"/>
                </a:solidFill>
                <a:effectLst/>
                <a:latin typeface="Arial" panose="020B0604020202020204" pitchFamily="34" charset="0"/>
              </a:rPr>
              <a:t> </a:t>
            </a:r>
          </a:p>
          <a:p>
            <a:pPr eaLnBrk="0" hangingPunct="0">
              <a:lnSpc>
                <a:spcPct val="150000"/>
              </a:lnSpc>
            </a:pPr>
            <a:r>
              <a:rPr kumimoji="1" lang="zh-CN" altLang="en-US" sz="2400" b="1" i="0" dirty="0">
                <a:solidFill>
                  <a:srgbClr val="000000"/>
                </a:solidFill>
                <a:effectLst/>
                <a:latin typeface="Arial" panose="020B0604020202020204" pitchFamily="34" charset="0"/>
              </a:rPr>
              <a:t>    如：测定的数据不可随意取舍；数据准确度、偏差大小与采用的分析方法有关。</a:t>
            </a:r>
            <a:r>
              <a:rPr kumimoji="1" lang="zh-CN" altLang="en-US" sz="2400" i="0" dirty="0">
                <a:solidFill>
                  <a:schemeClr val="hlink"/>
                </a:solidFill>
                <a:effectLst/>
                <a:latin typeface="Arial" panose="020B0604020202020204" pitchFamily="34" charset="0"/>
              </a:rPr>
              <a:t> </a:t>
            </a:r>
          </a:p>
          <a:p>
            <a:pPr eaLnBrk="0" hangingPunct="0">
              <a:lnSpc>
                <a:spcPct val="150000"/>
              </a:lnSpc>
            </a:pPr>
            <a:r>
              <a:rPr kumimoji="1" lang="en-US" altLang="zh-CN" sz="2800" b="1" i="0" dirty="0">
                <a:solidFill>
                  <a:srgbClr val="C00000"/>
                </a:solidFill>
                <a:effectLst/>
                <a:latin typeface="黑体" panose="02010609060101010101" pitchFamily="49" charset="-122"/>
                <a:ea typeface="黑体" panose="02010609060101010101" pitchFamily="49" charset="-122"/>
              </a:rPr>
              <a:t>2.</a:t>
            </a:r>
            <a:r>
              <a:rPr kumimoji="1" lang="zh-CN" altLang="en-US" sz="2800" b="1" i="0" dirty="0">
                <a:solidFill>
                  <a:srgbClr val="C00000"/>
                </a:solidFill>
                <a:effectLst/>
                <a:latin typeface="黑体" panose="02010609060101010101" pitchFamily="49" charset="-122"/>
                <a:ea typeface="黑体" panose="02010609060101010101" pitchFamily="49" charset="-122"/>
              </a:rPr>
              <a:t>分析试样是一个获取信息、降低系统的不确定性的过程</a:t>
            </a:r>
            <a:r>
              <a:rPr kumimoji="1" lang="zh-CN" altLang="en-US" sz="2400" i="0" dirty="0">
                <a:solidFill>
                  <a:srgbClr val="C00000"/>
                </a:solidFill>
                <a:effectLst/>
              </a:rPr>
              <a:t> </a:t>
            </a:r>
            <a:endParaRPr kumimoji="1" lang="zh-CN" altLang="en-US" sz="1600" i="0" dirty="0">
              <a:solidFill>
                <a:srgbClr val="C00000"/>
              </a:solidFill>
              <a:effectLst/>
            </a:endParaRPr>
          </a:p>
        </p:txBody>
      </p:sp>
      <p:graphicFrame>
        <p:nvGraphicFramePr>
          <p:cNvPr id="176132" name="Object 4"/>
          <p:cNvGraphicFramePr>
            <a:graphicFrameLocks noChangeAspect="1"/>
          </p:cNvGraphicFramePr>
          <p:nvPr/>
        </p:nvGraphicFramePr>
        <p:xfrm>
          <a:off x="5554663" y="533400"/>
          <a:ext cx="1538287" cy="2590800"/>
        </p:xfrm>
        <a:graphic>
          <a:graphicData uri="http://schemas.openxmlformats.org/presentationml/2006/ole">
            <mc:AlternateContent xmlns:mc="http://schemas.openxmlformats.org/markup-compatibility/2006">
              <mc:Choice xmlns:v="urn:schemas-microsoft-com:vml" Requires="v">
                <p:oleObj spid="_x0000_s2185" name="BMP 图象" r:id="rId4" imgW="2114550" imgH="3562350" progId="PBrush">
                  <p:embed/>
                </p:oleObj>
              </mc:Choice>
              <mc:Fallback>
                <p:oleObj name="BMP 图象" r:id="rId4" imgW="2114550" imgH="3562350"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663" y="533400"/>
                        <a:ext cx="153828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aphicFrame>
        <p:nvGraphicFramePr>
          <p:cNvPr id="176133" name="Object 5"/>
          <p:cNvGraphicFramePr>
            <a:graphicFrameLocks noChangeAspect="1"/>
          </p:cNvGraphicFramePr>
          <p:nvPr/>
        </p:nvGraphicFramePr>
        <p:xfrm>
          <a:off x="7086600" y="990600"/>
          <a:ext cx="1695450" cy="2209800"/>
        </p:xfrm>
        <a:graphic>
          <a:graphicData uri="http://schemas.openxmlformats.org/presentationml/2006/ole">
            <mc:AlternateContent xmlns:mc="http://schemas.openxmlformats.org/markup-compatibility/2006">
              <mc:Choice xmlns:v="urn:schemas-microsoft-com:vml" Requires="v">
                <p:oleObj spid="_x0000_s2186" name="BMP 图象" r:id="rId6" imgW="2771775" imgH="3248025" progId="PBrush">
                  <p:embed/>
                </p:oleObj>
              </mc:Choice>
              <mc:Fallback>
                <p:oleObj name="BMP 图象" r:id="rId6" imgW="2771775" imgH="3248025" progId="PBrush">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990600"/>
                        <a:ext cx="16954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pic>
        <p:nvPicPr>
          <p:cNvPr id="176138" name="Picture 10" descr="p1"/>
          <p:cNvPicPr>
            <a:picLocks noChangeAspect="1" noChangeArrowheads="1"/>
          </p:cNvPicPr>
          <p:nvPr/>
        </p:nvPicPr>
        <p:blipFill>
          <a:blip r:embed="rId8" cstate="print"/>
          <a:srcRect/>
          <a:stretch>
            <a:fillRect/>
          </a:stretch>
        </p:blipFill>
        <p:spPr bwMode="auto">
          <a:xfrm>
            <a:off x="5410200" y="3657600"/>
            <a:ext cx="3429000" cy="2519363"/>
          </a:xfrm>
          <a:prstGeom prst="rect">
            <a:avLst/>
          </a:prstGeom>
          <a:noFill/>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9" name="Text Box 3"/>
          <p:cNvSpPr txBox="1">
            <a:spLocks noChangeArrowheads="1"/>
          </p:cNvSpPr>
          <p:nvPr/>
        </p:nvSpPr>
        <p:spPr bwMode="auto">
          <a:xfrm>
            <a:off x="611560" y="692696"/>
            <a:ext cx="4571258" cy="5768375"/>
          </a:xfrm>
          <a:prstGeom prst="rect">
            <a:avLst/>
          </a:prstGeom>
          <a:noFill/>
          <a:ln w="9525">
            <a:noFill/>
            <a:miter lim="800000"/>
          </a:ln>
          <a:effectLst/>
        </p:spPr>
        <p:txBody>
          <a:bodyPr wrap="square" lIns="92075" tIns="46038" rIns="92075" bIns="46038">
            <a:spAutoFit/>
          </a:bodyPr>
          <a:lstStyle/>
          <a:p>
            <a:pPr eaLnBrk="0" hangingPunct="0">
              <a:lnSpc>
                <a:spcPct val="140000"/>
              </a:lnSpc>
            </a:pPr>
            <a:r>
              <a:rPr kumimoji="1" lang="en-US" altLang="zh-CN" sz="2800" b="1" i="0" dirty="0">
                <a:solidFill>
                  <a:srgbClr val="C00000"/>
                </a:solidFill>
                <a:effectLst/>
                <a:latin typeface="黑体" panose="02010609060101010101" pitchFamily="49" charset="-122"/>
                <a:ea typeface="黑体" panose="02010609060101010101" pitchFamily="49" charset="-122"/>
              </a:rPr>
              <a:t>3.</a:t>
            </a:r>
            <a:r>
              <a:rPr kumimoji="1" lang="zh-CN" altLang="en-US" sz="2800" b="1" i="0" dirty="0">
                <a:solidFill>
                  <a:srgbClr val="C00000"/>
                </a:solidFill>
                <a:effectLst/>
                <a:latin typeface="黑体" panose="02010609060101010101" pitchFamily="49" charset="-122"/>
                <a:ea typeface="黑体" panose="02010609060101010101" pitchFamily="49" charset="-122"/>
              </a:rPr>
              <a:t>实验性强</a:t>
            </a:r>
            <a:endParaRPr kumimoji="1" lang="en-US" altLang="zh-CN" sz="2800" b="1" i="0" dirty="0">
              <a:solidFill>
                <a:srgbClr val="C00000"/>
              </a:solidFill>
              <a:effectLst/>
              <a:latin typeface="黑体" panose="02010609060101010101" pitchFamily="49" charset="-122"/>
              <a:ea typeface="黑体" panose="02010609060101010101" pitchFamily="49" charset="-122"/>
            </a:endParaRPr>
          </a:p>
          <a:p>
            <a:pPr eaLnBrk="0" hangingPunct="0">
              <a:lnSpc>
                <a:spcPct val="140000"/>
              </a:lnSpc>
            </a:pPr>
            <a:r>
              <a:rPr kumimoji="1" lang="zh-CN" altLang="en-US" sz="2800" b="1" i="0" dirty="0">
                <a:solidFill>
                  <a:srgbClr val="C00000"/>
                </a:solidFill>
                <a:effectLst/>
                <a:latin typeface="黑体" panose="02010609060101010101" pitchFamily="49" charset="-122"/>
                <a:ea typeface="黑体" panose="02010609060101010101" pitchFamily="49" charset="-122"/>
              </a:rPr>
              <a:t>（</a:t>
            </a:r>
            <a:r>
              <a:rPr kumimoji="1" lang="zh-CN" altLang="en-US" sz="2800" b="1" i="0" dirty="0">
                <a:solidFill>
                  <a:srgbClr val="0000CC"/>
                </a:solidFill>
                <a:effectLst/>
                <a:latin typeface="黑体" panose="02010609060101010101" pitchFamily="49" charset="-122"/>
                <a:ea typeface="黑体" panose="02010609060101010101" pitchFamily="49" charset="-122"/>
              </a:rPr>
              <a:t>一看就会、一做就错</a:t>
            </a:r>
            <a:r>
              <a:rPr kumimoji="1" lang="zh-CN" altLang="en-US" sz="2800" b="1" i="0" dirty="0">
                <a:solidFill>
                  <a:srgbClr val="C00000"/>
                </a:solidFill>
                <a:effectLst/>
                <a:latin typeface="黑体" panose="02010609060101010101" pitchFamily="49" charset="-122"/>
                <a:ea typeface="黑体" panose="02010609060101010101" pitchFamily="49" charset="-122"/>
              </a:rPr>
              <a:t>）</a:t>
            </a:r>
            <a:endParaRPr kumimoji="1" lang="zh-CN" altLang="en-US" sz="2800" i="0" dirty="0">
              <a:solidFill>
                <a:srgbClr val="C00000"/>
              </a:solidFill>
              <a:effectLst/>
              <a:latin typeface="黑体" panose="02010609060101010101" pitchFamily="49" charset="-122"/>
              <a:ea typeface="黑体" panose="02010609060101010101" pitchFamily="49" charset="-122"/>
            </a:endParaRPr>
          </a:p>
          <a:p>
            <a:pPr eaLnBrk="0" hangingPunct="0">
              <a:lnSpc>
                <a:spcPct val="140000"/>
              </a:lnSpc>
            </a:pPr>
            <a:r>
              <a:rPr kumimoji="1" lang="zh-CN" altLang="en-US" sz="2400" i="0" dirty="0">
                <a:solidFill>
                  <a:schemeClr val="hlink"/>
                </a:solidFill>
                <a:effectLst/>
                <a:latin typeface="Arial" panose="020B0604020202020204" pitchFamily="34" charset="0"/>
              </a:rPr>
              <a:t>        </a:t>
            </a:r>
            <a:r>
              <a:rPr kumimoji="1" lang="zh-CN" altLang="en-US" sz="2400" b="1" i="0" dirty="0">
                <a:solidFill>
                  <a:srgbClr val="000000"/>
                </a:solidFill>
                <a:effectLst/>
                <a:latin typeface="Arial" panose="020B0604020202020204" pitchFamily="34" charset="0"/>
              </a:rPr>
              <a:t>强调动手能力、培养实验操作技能，提高分析解决实际问题的能力。</a:t>
            </a:r>
            <a:r>
              <a:rPr kumimoji="1" lang="zh-CN" altLang="en-US" sz="2400" b="1" i="0" dirty="0">
                <a:solidFill>
                  <a:schemeClr val="hlink"/>
                </a:solidFill>
                <a:effectLst/>
                <a:latin typeface="Arial" panose="020B0604020202020204" pitchFamily="34" charset="0"/>
              </a:rPr>
              <a:t> </a:t>
            </a:r>
          </a:p>
          <a:p>
            <a:pPr eaLnBrk="0" hangingPunct="0">
              <a:lnSpc>
                <a:spcPct val="140000"/>
              </a:lnSpc>
            </a:pPr>
            <a:r>
              <a:rPr kumimoji="1" lang="en-US" altLang="zh-CN" sz="2800" b="1" i="0" dirty="0">
                <a:solidFill>
                  <a:srgbClr val="C00000"/>
                </a:solidFill>
                <a:effectLst/>
                <a:latin typeface="黑体" panose="02010609060101010101" pitchFamily="49" charset="-122"/>
                <a:ea typeface="黑体" panose="02010609060101010101" pitchFamily="49" charset="-122"/>
              </a:rPr>
              <a:t>4.</a:t>
            </a:r>
            <a:r>
              <a:rPr kumimoji="1" lang="zh-CN" altLang="en-US" sz="2800" b="1" i="0" dirty="0">
                <a:solidFill>
                  <a:srgbClr val="C00000"/>
                </a:solidFill>
                <a:effectLst/>
                <a:latin typeface="黑体" panose="02010609060101010101" pitchFamily="49" charset="-122"/>
                <a:ea typeface="黑体" panose="02010609060101010101" pitchFamily="49" charset="-122"/>
              </a:rPr>
              <a:t>综合性强</a:t>
            </a:r>
            <a:endParaRPr kumimoji="1" lang="zh-CN" altLang="en-US" sz="2800" i="0" dirty="0">
              <a:solidFill>
                <a:srgbClr val="C00000"/>
              </a:solidFill>
              <a:effectLst/>
              <a:latin typeface="黑体" panose="02010609060101010101" pitchFamily="49" charset="-122"/>
              <a:ea typeface="黑体" panose="02010609060101010101" pitchFamily="49" charset="-122"/>
            </a:endParaRPr>
          </a:p>
          <a:p>
            <a:pPr eaLnBrk="0" hangingPunct="0">
              <a:lnSpc>
                <a:spcPct val="140000"/>
              </a:lnSpc>
            </a:pPr>
            <a:r>
              <a:rPr kumimoji="1" lang="zh-CN" altLang="en-US" sz="2400" i="0" dirty="0">
                <a:solidFill>
                  <a:schemeClr val="hlink"/>
                </a:solidFill>
                <a:effectLst/>
                <a:latin typeface="Arial" panose="020B0604020202020204" pitchFamily="34" charset="0"/>
              </a:rPr>
              <a:t>         </a:t>
            </a:r>
            <a:r>
              <a:rPr kumimoji="1" lang="zh-CN" altLang="en-US" sz="2400" b="1" i="0" dirty="0">
                <a:solidFill>
                  <a:srgbClr val="000000"/>
                </a:solidFill>
                <a:effectLst/>
                <a:latin typeface="Arial" panose="020B0604020202020204" pitchFamily="34" charset="0"/>
              </a:rPr>
              <a:t>涉及化学、生物、电学、光学、计算机等，体现能力与素质。</a:t>
            </a:r>
            <a:r>
              <a:rPr kumimoji="1" lang="zh-CN" altLang="en-US" sz="2400" b="1" i="0" dirty="0">
                <a:solidFill>
                  <a:schemeClr val="folHlink"/>
                </a:solidFill>
                <a:effectLst/>
                <a:latin typeface="Arial" panose="020B0604020202020204" pitchFamily="34" charset="0"/>
              </a:rPr>
              <a:t> </a:t>
            </a:r>
            <a:r>
              <a:rPr kumimoji="1" lang="zh-CN" altLang="en-US" sz="2400" b="1" i="0" dirty="0">
                <a:solidFill>
                  <a:schemeClr val="tx1"/>
                </a:solidFill>
                <a:effectLst/>
                <a:latin typeface="Arial" panose="020B0604020202020204" pitchFamily="34" charset="0"/>
              </a:rPr>
              <a:t>分析化学工作者应具有很强的</a:t>
            </a:r>
            <a:r>
              <a:rPr kumimoji="1" lang="zh-CN" altLang="en-US" sz="2400" b="1" i="0" dirty="0">
                <a:solidFill>
                  <a:srgbClr val="FF0000"/>
                </a:solidFill>
                <a:effectLst/>
                <a:latin typeface="Arial" panose="020B0604020202020204" pitchFamily="34" charset="0"/>
              </a:rPr>
              <a:t>责任心</a:t>
            </a:r>
            <a:r>
              <a:rPr kumimoji="1" lang="zh-CN" altLang="en-US" sz="2400" i="0" dirty="0">
                <a:solidFill>
                  <a:schemeClr val="folHlink"/>
                </a:solidFill>
                <a:effectLst/>
                <a:latin typeface="Arial" panose="020B0604020202020204" pitchFamily="34" charset="0"/>
              </a:rPr>
              <a:t>。</a:t>
            </a:r>
            <a:endParaRPr kumimoji="1" lang="zh-CN" altLang="en-US" sz="2400" i="0" dirty="0">
              <a:solidFill>
                <a:schemeClr val="hlink"/>
              </a:solidFill>
              <a:effectLst/>
              <a:latin typeface="Arial" panose="020B0604020202020204" pitchFamily="34" charset="0"/>
            </a:endParaRPr>
          </a:p>
          <a:p>
            <a:pPr eaLnBrk="0" hangingPunct="0"/>
            <a:endParaRPr kumimoji="1" lang="en-US" altLang="zh-CN" sz="1600" i="0" dirty="0">
              <a:solidFill>
                <a:schemeClr val="hlink"/>
              </a:solidFill>
              <a:effectLst/>
            </a:endParaRPr>
          </a:p>
        </p:txBody>
      </p:sp>
      <p:graphicFrame>
        <p:nvGraphicFramePr>
          <p:cNvPr id="178180" name="Object 4"/>
          <p:cNvGraphicFramePr>
            <a:graphicFrameLocks noChangeAspect="1"/>
          </p:cNvGraphicFramePr>
          <p:nvPr/>
        </p:nvGraphicFramePr>
        <p:xfrm>
          <a:off x="5410200" y="533400"/>
          <a:ext cx="1538288" cy="2590800"/>
        </p:xfrm>
        <a:graphic>
          <a:graphicData uri="http://schemas.openxmlformats.org/presentationml/2006/ole">
            <mc:AlternateContent xmlns:mc="http://schemas.openxmlformats.org/markup-compatibility/2006">
              <mc:Choice xmlns:v="urn:schemas-microsoft-com:vml" Requires="v">
                <p:oleObj spid="_x0000_s3211" name="BMP 图象" r:id="rId4" imgW="2114550" imgH="3562350" progId="PBrush">
                  <p:embed/>
                </p:oleObj>
              </mc:Choice>
              <mc:Fallback>
                <p:oleObj name="BMP 图象" r:id="rId4" imgW="2114550" imgH="3562350"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533400"/>
                        <a:ext cx="15382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aphicFrame>
        <p:nvGraphicFramePr>
          <p:cNvPr id="178181" name="Object 5"/>
          <p:cNvGraphicFramePr>
            <a:graphicFrameLocks noChangeAspect="1"/>
          </p:cNvGraphicFramePr>
          <p:nvPr/>
        </p:nvGraphicFramePr>
        <p:xfrm>
          <a:off x="7086600" y="990600"/>
          <a:ext cx="1695450" cy="2209800"/>
        </p:xfrm>
        <a:graphic>
          <a:graphicData uri="http://schemas.openxmlformats.org/presentationml/2006/ole">
            <mc:AlternateContent xmlns:mc="http://schemas.openxmlformats.org/markup-compatibility/2006">
              <mc:Choice xmlns:v="urn:schemas-microsoft-com:vml" Requires="v">
                <p:oleObj spid="_x0000_s3212" name="BMP 图象" r:id="rId6" imgW="2771775" imgH="3248025" progId="PBrush">
                  <p:embed/>
                </p:oleObj>
              </mc:Choice>
              <mc:Fallback>
                <p:oleObj name="BMP 图象" r:id="rId6" imgW="2771775" imgH="3248025" progId="PBrush">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990600"/>
                        <a:ext cx="16954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pic>
        <p:nvPicPr>
          <p:cNvPr id="178186" name="Picture 10" descr="p1"/>
          <p:cNvPicPr>
            <a:picLocks noChangeAspect="1" noChangeArrowheads="1"/>
          </p:cNvPicPr>
          <p:nvPr/>
        </p:nvPicPr>
        <p:blipFill>
          <a:blip r:embed="rId8" cstate="print"/>
          <a:srcRect/>
          <a:stretch>
            <a:fillRect/>
          </a:stretch>
        </p:blipFill>
        <p:spPr bwMode="auto">
          <a:xfrm>
            <a:off x="5410200" y="3657600"/>
            <a:ext cx="3429000" cy="2519363"/>
          </a:xfrm>
          <a:prstGeom prst="rect">
            <a:avLst/>
          </a:prstGeom>
          <a:noFill/>
        </p:spPr>
      </p:pic>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11560" y="764704"/>
            <a:ext cx="5041900" cy="609600"/>
          </a:xfrm>
          <a:prstGeom prst="rect">
            <a:avLst/>
          </a:prstGeom>
          <a:noFill/>
          <a:ln>
            <a:miter lim="800000"/>
          </a:ln>
        </p:spPr>
        <p:txBody>
          <a:bodyPr vert="horz" wrap="square" lIns="92075" tIns="46038" rIns="92075" bIns="46038"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3600" b="1" i="0" kern="0" dirty="0">
                <a:solidFill>
                  <a:srgbClr val="3333CC"/>
                </a:solidFill>
                <a:latin typeface="微软雅黑" panose="020B0503020204020204" pitchFamily="34" charset="-122"/>
                <a:ea typeface="微软雅黑" panose="020B0503020204020204" pitchFamily="34" charset="-122"/>
                <a:cs typeface="+mj-cs"/>
              </a:rPr>
              <a:t>三</a:t>
            </a:r>
            <a:r>
              <a:rPr kumimoji="0" lang="zh-CN" altLang="en-US" sz="3600" b="1" i="0" u="none" strike="noStrike" kern="0" cap="none" spc="0" normalizeH="0" baseline="0" noProof="0" dirty="0">
                <a:ln>
                  <a:noFill/>
                </a:ln>
                <a:solidFill>
                  <a:srgbClr val="3333CC"/>
                </a:solidFill>
                <a:uLnTx/>
                <a:uFillTx/>
                <a:latin typeface="微软雅黑" panose="020B0503020204020204" pitchFamily="34" charset="-122"/>
                <a:ea typeface="微软雅黑" panose="020B0503020204020204" pitchFamily="34" charset="-122"/>
                <a:cs typeface="+mj-cs"/>
              </a:rPr>
              <a:t>、分析化学的作用</a:t>
            </a:r>
          </a:p>
        </p:txBody>
      </p:sp>
      <p:sp>
        <p:nvSpPr>
          <p:cNvPr id="6" name="TextBox 5"/>
          <p:cNvSpPr txBox="1"/>
          <p:nvPr/>
        </p:nvSpPr>
        <p:spPr>
          <a:xfrm>
            <a:off x="539552" y="1844824"/>
            <a:ext cx="8136904" cy="4401205"/>
          </a:xfrm>
          <a:prstGeom prst="rect">
            <a:avLst/>
          </a:prstGeom>
          <a:noFill/>
        </p:spPr>
        <p:txBody>
          <a:bodyPr wrap="square" rtlCol="0">
            <a:spAutoFit/>
          </a:bodyPr>
          <a:lstStyle/>
          <a:p>
            <a:pPr>
              <a:lnSpc>
                <a:spcPct val="200000"/>
              </a:lnSpc>
            </a:pPr>
            <a:r>
              <a:rPr lang="zh-CN" altLang="en-US" b="1" i="0" dirty="0">
                <a:solidFill>
                  <a:schemeClr val="tx1"/>
                </a:solidFill>
                <a:effectLst/>
                <a:latin typeface="+mn-ea"/>
                <a:ea typeface="+mn-ea"/>
              </a:rPr>
              <a:t>在化学学科发展中的作用：分子科学、遗传密码；</a:t>
            </a:r>
            <a:endParaRPr lang="en-US" altLang="zh-CN" b="1" i="0" dirty="0">
              <a:solidFill>
                <a:schemeClr val="tx1"/>
              </a:solidFill>
              <a:effectLst/>
              <a:latin typeface="+mn-ea"/>
              <a:ea typeface="+mn-ea"/>
            </a:endParaRPr>
          </a:p>
          <a:p>
            <a:pPr>
              <a:lnSpc>
                <a:spcPct val="200000"/>
              </a:lnSpc>
            </a:pPr>
            <a:r>
              <a:rPr lang="zh-CN" altLang="en-US" b="1" i="0" dirty="0" smtClean="0">
                <a:solidFill>
                  <a:schemeClr val="tx1"/>
                </a:solidFill>
                <a:effectLst/>
                <a:latin typeface="+mn-ea"/>
                <a:ea typeface="+mn-ea"/>
              </a:rPr>
              <a:t>在药学研究</a:t>
            </a:r>
            <a:r>
              <a:rPr lang="zh-CN" altLang="en-US" b="1" i="0" dirty="0">
                <a:solidFill>
                  <a:schemeClr val="tx1"/>
                </a:solidFill>
                <a:effectLst/>
                <a:latin typeface="+mn-ea"/>
                <a:ea typeface="+mn-ea"/>
              </a:rPr>
              <a:t>工作中的作用</a:t>
            </a:r>
            <a:r>
              <a:rPr lang="zh-CN" altLang="en-US" b="1" i="0" dirty="0" smtClean="0">
                <a:solidFill>
                  <a:schemeClr val="tx1"/>
                </a:solidFill>
                <a:effectLst/>
                <a:latin typeface="+mn-ea"/>
                <a:ea typeface="+mn-ea"/>
              </a:rPr>
              <a:t>：药物鉴定和分析</a:t>
            </a:r>
            <a:endParaRPr lang="en-US" altLang="zh-CN" b="1" i="0" dirty="0">
              <a:solidFill>
                <a:schemeClr val="tx1"/>
              </a:solidFill>
              <a:effectLst/>
              <a:latin typeface="+mn-ea"/>
              <a:ea typeface="+mn-ea"/>
            </a:endParaRPr>
          </a:p>
          <a:p>
            <a:pPr marL="4659630" indent="-4659630">
              <a:lnSpc>
                <a:spcPct val="200000"/>
              </a:lnSpc>
            </a:pPr>
            <a:r>
              <a:rPr lang="en-US" altLang="zh-CN" b="1" i="0" dirty="0">
                <a:solidFill>
                  <a:schemeClr val="tx1"/>
                </a:solidFill>
                <a:effectLst/>
                <a:latin typeface="+mn-ea"/>
                <a:ea typeface="+mn-ea"/>
              </a:rPr>
              <a:t>                        </a:t>
            </a:r>
            <a:r>
              <a:rPr lang="zh-CN" altLang="en-US" b="1" i="0" dirty="0">
                <a:solidFill>
                  <a:schemeClr val="tx1"/>
                </a:solidFill>
                <a:effectLst/>
                <a:latin typeface="+mn-ea"/>
                <a:ea typeface="+mn-ea"/>
              </a:rPr>
              <a:t>结构与性能；</a:t>
            </a:r>
            <a:endParaRPr lang="en-US" altLang="zh-CN" b="1" i="0" dirty="0">
              <a:solidFill>
                <a:schemeClr val="tx1"/>
              </a:solidFill>
              <a:effectLst/>
              <a:latin typeface="+mn-ea"/>
              <a:ea typeface="+mn-ea"/>
            </a:endParaRPr>
          </a:p>
          <a:p>
            <a:pPr>
              <a:lnSpc>
                <a:spcPct val="200000"/>
              </a:lnSpc>
            </a:pPr>
            <a:r>
              <a:rPr lang="zh-CN" altLang="en-US" b="1" i="0" dirty="0">
                <a:solidFill>
                  <a:schemeClr val="tx1"/>
                </a:solidFill>
                <a:effectLst/>
                <a:latin typeface="+mn-ea"/>
                <a:ea typeface="+mn-ea"/>
              </a:rPr>
              <a:t>在现代化学工业中的作用：质量控制与自动检测；</a:t>
            </a:r>
            <a:endParaRPr lang="en-US" altLang="zh-CN" b="1" i="0" dirty="0">
              <a:solidFill>
                <a:schemeClr val="tx1"/>
              </a:solidFill>
              <a:effectLst/>
              <a:latin typeface="+mn-ea"/>
              <a:ea typeface="+mn-ea"/>
            </a:endParaRPr>
          </a:p>
          <a:p>
            <a:pPr>
              <a:lnSpc>
                <a:spcPct val="200000"/>
              </a:lnSpc>
            </a:pPr>
            <a:r>
              <a:rPr lang="zh-CN" altLang="en-US" b="1" i="0" dirty="0">
                <a:solidFill>
                  <a:schemeClr val="tx1"/>
                </a:solidFill>
                <a:effectLst/>
                <a:latin typeface="+mn-ea"/>
                <a:ea typeface="+mn-ea"/>
              </a:rPr>
              <a:t>分析化学与社会：      环境、体育、公共安全。</a:t>
            </a:r>
            <a:endParaRPr lang="en-US" altLang="zh-CN" b="1" i="0" dirty="0">
              <a:solidFill>
                <a:schemeClr val="tx1"/>
              </a:solidFill>
              <a:effectLst/>
              <a:latin typeface="+mn-ea"/>
              <a:ea typeface="+mn-ea"/>
            </a:endParaRPr>
          </a:p>
        </p:txBody>
      </p:sp>
      <p:pic>
        <p:nvPicPr>
          <p:cNvPr id="2" name="图片 1"/>
          <p:cNvPicPr>
            <a:picLocks noChangeAspect="1"/>
          </p:cNvPicPr>
          <p:nvPr/>
        </p:nvPicPr>
        <p:blipFill>
          <a:blip r:embed="rId2"/>
          <a:stretch>
            <a:fillRect/>
          </a:stretch>
        </p:blipFill>
        <p:spPr>
          <a:xfrm>
            <a:off x="6191018" y="153454"/>
            <a:ext cx="2725579" cy="173567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4202" y="620688"/>
            <a:ext cx="5743880" cy="646331"/>
          </a:xfrm>
          <a:prstGeom prst="rect">
            <a:avLst/>
          </a:prstGeom>
          <a:gradFill>
            <a:gsLst>
              <a:gs pos="0">
                <a:srgbClr val="5E9EFF"/>
              </a:gs>
              <a:gs pos="39999">
                <a:srgbClr val="85C2FF"/>
              </a:gs>
              <a:gs pos="70000">
                <a:srgbClr val="C4D6EB"/>
              </a:gs>
              <a:gs pos="100000">
                <a:srgbClr val="FFEBFA"/>
              </a:gs>
            </a:gsLst>
            <a:lin ang="5400000" scaled="0"/>
          </a:gradFill>
        </p:spPr>
        <p:txBody>
          <a:bodyPr wrap="none" rtlCol="0">
            <a:spAutoFit/>
          </a:bodyPr>
          <a:lstStyle/>
          <a:p>
            <a:r>
              <a:rPr lang="zh-CN" altLang="en-US" sz="3600" b="1" i="0" dirty="0">
                <a:solidFill>
                  <a:srgbClr val="FF0000"/>
                </a:solidFill>
                <a:effectLst/>
              </a:rPr>
              <a:t>分析化学的重大贡献与影响</a:t>
            </a:r>
          </a:p>
        </p:txBody>
      </p:sp>
      <p:sp>
        <p:nvSpPr>
          <p:cNvPr id="3" name="TextBox 2"/>
          <p:cNvSpPr txBox="1"/>
          <p:nvPr/>
        </p:nvSpPr>
        <p:spPr>
          <a:xfrm>
            <a:off x="538460" y="1443661"/>
            <a:ext cx="8280920" cy="4431983"/>
          </a:xfrm>
          <a:prstGeom prst="rect">
            <a:avLst/>
          </a:prstGeom>
          <a:noFill/>
        </p:spPr>
        <p:txBody>
          <a:bodyPr wrap="square" rtlCol="0">
            <a:spAutoFit/>
          </a:bodyPr>
          <a:lstStyle/>
          <a:p>
            <a:pPr>
              <a:lnSpc>
                <a:spcPct val="150000"/>
              </a:lnSpc>
            </a:pPr>
            <a:r>
              <a:rPr lang="zh-CN" altLang="en-US" sz="3200" b="1" i="0" dirty="0">
                <a:solidFill>
                  <a:srgbClr val="0000CC"/>
                </a:solidFill>
                <a:effectLst/>
              </a:rPr>
              <a:t>人类基因组计划（</a:t>
            </a:r>
            <a:r>
              <a:rPr lang="en-US" altLang="zh-CN" sz="3200" b="1" i="0" dirty="0">
                <a:solidFill>
                  <a:srgbClr val="0000CC"/>
                </a:solidFill>
                <a:effectLst/>
              </a:rPr>
              <a:t>HGP</a:t>
            </a:r>
            <a:r>
              <a:rPr lang="zh-CN" altLang="en-US" sz="3200" b="1" i="0" dirty="0">
                <a:solidFill>
                  <a:srgbClr val="0000CC"/>
                </a:solidFill>
                <a:effectLst/>
              </a:rPr>
              <a:t>）</a:t>
            </a:r>
            <a:r>
              <a:rPr lang="zh-CN" altLang="en-US" sz="3200" b="1" i="0" dirty="0">
                <a:solidFill>
                  <a:schemeClr val="tx1"/>
                </a:solidFill>
                <a:effectLst/>
              </a:rPr>
              <a:t>是二十世纪的三大科技工程之一</a:t>
            </a:r>
            <a:endParaRPr lang="en-US" altLang="zh-CN" sz="3200" b="1" i="0" dirty="0">
              <a:solidFill>
                <a:schemeClr val="tx1"/>
              </a:solidFill>
              <a:effectLst/>
            </a:endParaRPr>
          </a:p>
          <a:p>
            <a:pPr>
              <a:lnSpc>
                <a:spcPct val="150000"/>
              </a:lnSpc>
            </a:pPr>
            <a:r>
              <a:rPr lang="zh-CN" altLang="en-US" sz="2800" b="1" i="0" dirty="0">
                <a:solidFill>
                  <a:srgbClr val="FF0000"/>
                </a:solidFill>
                <a:effectLst/>
              </a:rPr>
              <a:t>（曼哈顿原子弹研制计划、阿波罗登月计划）</a:t>
            </a:r>
            <a:endParaRPr lang="en-US" altLang="zh-CN" sz="2800" b="1" i="0" dirty="0">
              <a:solidFill>
                <a:srgbClr val="FF0000"/>
              </a:solidFill>
              <a:effectLst/>
            </a:endParaRPr>
          </a:p>
          <a:p>
            <a:pPr>
              <a:lnSpc>
                <a:spcPct val="150000"/>
              </a:lnSpc>
            </a:pPr>
            <a:r>
              <a:rPr lang="zh-CN" altLang="en-US" sz="3200" b="1" i="0" dirty="0">
                <a:solidFill>
                  <a:srgbClr val="0000CC"/>
                </a:solidFill>
                <a:effectLst/>
              </a:rPr>
              <a:t>目标：</a:t>
            </a:r>
            <a:endParaRPr lang="en-US" altLang="zh-CN" sz="3200" b="1" i="0" dirty="0">
              <a:solidFill>
                <a:srgbClr val="0000CC"/>
              </a:solidFill>
              <a:effectLst/>
            </a:endParaRPr>
          </a:p>
          <a:p>
            <a:pPr>
              <a:lnSpc>
                <a:spcPct val="150000"/>
              </a:lnSpc>
            </a:pPr>
            <a:r>
              <a:rPr lang="zh-CN" altLang="en-US" sz="3200" b="1" i="0" dirty="0">
                <a:solidFill>
                  <a:schemeClr val="tx1"/>
                </a:solidFill>
                <a:effectLst/>
              </a:rPr>
              <a:t>确定人类基因组的</a:t>
            </a:r>
            <a:r>
              <a:rPr lang="zh-CN" altLang="en-US" sz="3200" b="1" i="0" dirty="0">
                <a:solidFill>
                  <a:srgbClr val="0000CC"/>
                </a:solidFill>
                <a:effectLst/>
              </a:rPr>
              <a:t>遗传图、物理图、序列图</a:t>
            </a:r>
            <a:endParaRPr lang="en-US" altLang="zh-CN" sz="3200" b="1" i="0" dirty="0">
              <a:solidFill>
                <a:srgbClr val="0000CC"/>
              </a:solidFill>
              <a:effectLst/>
            </a:endParaRPr>
          </a:p>
          <a:p>
            <a:pPr>
              <a:lnSpc>
                <a:spcPct val="150000"/>
              </a:lnSpc>
            </a:pPr>
            <a:r>
              <a:rPr lang="zh-CN" altLang="en-US" sz="3200" b="1" i="0" dirty="0">
                <a:solidFill>
                  <a:schemeClr val="tx1"/>
                </a:solidFill>
                <a:effectLst/>
              </a:rPr>
              <a:t>（</a:t>
            </a:r>
            <a:r>
              <a:rPr lang="en-US" altLang="zh-CN" sz="3200" b="1" i="0" dirty="0">
                <a:solidFill>
                  <a:schemeClr val="tx1"/>
                </a:solidFill>
                <a:effectLst/>
              </a:rPr>
              <a:t>46</a:t>
            </a:r>
            <a:r>
              <a:rPr lang="zh-CN" altLang="en-US" sz="3200" b="1" i="0" dirty="0">
                <a:solidFill>
                  <a:schemeClr val="tx1"/>
                </a:solidFill>
                <a:effectLst/>
              </a:rPr>
              <a:t>条染色体、</a:t>
            </a:r>
            <a:r>
              <a:rPr lang="en-US" altLang="zh-CN" sz="3200" b="1" i="0" dirty="0">
                <a:solidFill>
                  <a:schemeClr val="tx1"/>
                </a:solidFill>
                <a:effectLst/>
              </a:rPr>
              <a:t>30</a:t>
            </a:r>
            <a:r>
              <a:rPr lang="zh-CN" altLang="en-US" sz="3200" b="1" i="0" dirty="0">
                <a:solidFill>
                  <a:schemeClr val="tx1"/>
                </a:solidFill>
                <a:effectLst/>
              </a:rPr>
              <a:t>亿碱基序列）</a:t>
            </a:r>
          </a:p>
        </p:txBody>
      </p:sp>
      <p:sp>
        <p:nvSpPr>
          <p:cNvPr id="4" name="文本框 3"/>
          <p:cNvSpPr txBox="1"/>
          <p:nvPr/>
        </p:nvSpPr>
        <p:spPr>
          <a:xfrm>
            <a:off x="467544" y="6052286"/>
            <a:ext cx="8228449" cy="461665"/>
          </a:xfrm>
          <a:prstGeom prst="rect">
            <a:avLst/>
          </a:prstGeom>
          <a:solidFill>
            <a:srgbClr val="FFFF00">
              <a:alpha val="30000"/>
            </a:srgbClr>
          </a:solidFill>
        </p:spPr>
        <p:txBody>
          <a:bodyPr wrap="square" rtlCol="0">
            <a:spAutoFit/>
          </a:bodyPr>
          <a:lstStyle/>
          <a:p>
            <a:r>
              <a:rPr lang="en-US" altLang="zh-CN" sz="2400" i="0" dirty="0" smtClean="0">
                <a:solidFill>
                  <a:srgbClr val="C00000"/>
                </a:solidFill>
                <a:effectLst/>
                <a:latin typeface="Times New Roman" panose="02020603050405020304" pitchFamily="18" charset="0"/>
                <a:ea typeface="+mj-ea"/>
                <a:cs typeface="Times New Roman" panose="02020603050405020304" pitchFamily="18" charset="0"/>
              </a:rPr>
              <a:t>1985</a:t>
            </a:r>
            <a:r>
              <a:rPr lang="zh-CN" altLang="en-US" sz="2400" i="0" dirty="0" smtClean="0">
                <a:solidFill>
                  <a:srgbClr val="C00000"/>
                </a:solidFill>
                <a:effectLst/>
                <a:latin typeface="Times New Roman" panose="02020603050405020304" pitchFamily="18" charset="0"/>
                <a:ea typeface="+mj-ea"/>
                <a:cs typeface="Times New Roman" panose="02020603050405020304" pitchFamily="18" charset="0"/>
              </a:rPr>
              <a:t>年提出，</a:t>
            </a:r>
            <a:r>
              <a:rPr lang="en-US" altLang="zh-CN" sz="2400" i="0" dirty="0" smtClean="0">
                <a:solidFill>
                  <a:srgbClr val="C00000"/>
                </a:solidFill>
                <a:effectLst/>
                <a:latin typeface="Times New Roman" panose="02020603050405020304" pitchFamily="18" charset="0"/>
                <a:ea typeface="+mj-ea"/>
                <a:cs typeface="Times New Roman" panose="02020603050405020304" pitchFamily="18" charset="0"/>
              </a:rPr>
              <a:t>87</a:t>
            </a:r>
            <a:r>
              <a:rPr lang="zh-CN" altLang="en-US" sz="2400" i="0" dirty="0" smtClean="0">
                <a:solidFill>
                  <a:srgbClr val="C00000"/>
                </a:solidFill>
                <a:effectLst/>
                <a:latin typeface="Times New Roman" panose="02020603050405020304" pitchFamily="18" charset="0"/>
                <a:ea typeface="+mj-ea"/>
                <a:cs typeface="Times New Roman" panose="02020603050405020304" pitchFamily="18" charset="0"/>
              </a:rPr>
              <a:t>年启动，</a:t>
            </a:r>
            <a:r>
              <a:rPr lang="en-US" altLang="zh-CN" sz="2400" i="0" dirty="0" smtClean="0">
                <a:solidFill>
                  <a:srgbClr val="C00000"/>
                </a:solidFill>
                <a:effectLst/>
                <a:latin typeface="Times New Roman" panose="02020603050405020304" pitchFamily="18" charset="0"/>
                <a:ea typeface="+mj-ea"/>
                <a:cs typeface="Times New Roman" panose="02020603050405020304" pitchFamily="18" charset="0"/>
              </a:rPr>
              <a:t>2003</a:t>
            </a:r>
            <a:r>
              <a:rPr lang="zh-CN" altLang="en-US" sz="2400" i="0" dirty="0">
                <a:solidFill>
                  <a:srgbClr val="C00000"/>
                </a:solidFill>
                <a:effectLst/>
                <a:latin typeface="Times New Roman" panose="02020603050405020304" pitchFamily="18" charset="0"/>
                <a:ea typeface="+mj-ea"/>
                <a:cs typeface="Times New Roman" panose="02020603050405020304" pitchFamily="18" charset="0"/>
              </a:rPr>
              <a:t>年完成</a:t>
            </a:r>
            <a:r>
              <a:rPr lang="zh-CN" altLang="en-US" sz="2400" i="0" dirty="0" smtClean="0">
                <a:solidFill>
                  <a:srgbClr val="C00000"/>
                </a:solidFill>
                <a:effectLst/>
                <a:latin typeface="Times New Roman" panose="02020603050405020304" pitchFamily="18" charset="0"/>
                <a:ea typeface="+mj-ea"/>
                <a:cs typeface="Times New Roman" panose="02020603050405020304" pitchFamily="18" charset="0"/>
              </a:rPr>
              <a:t>。中国</a:t>
            </a:r>
            <a:r>
              <a:rPr lang="en-US" altLang="zh-CN" sz="2400" i="0" dirty="0" smtClean="0">
                <a:solidFill>
                  <a:srgbClr val="C00000"/>
                </a:solidFill>
                <a:effectLst/>
                <a:latin typeface="Times New Roman" panose="02020603050405020304" pitchFamily="18" charset="0"/>
                <a:ea typeface="+mj-ea"/>
                <a:cs typeface="Times New Roman" panose="02020603050405020304" pitchFamily="18" charset="0"/>
              </a:rPr>
              <a:t>99</a:t>
            </a:r>
            <a:r>
              <a:rPr lang="zh-CN" altLang="en-US" sz="2400" i="0" dirty="0" smtClean="0">
                <a:solidFill>
                  <a:srgbClr val="C00000"/>
                </a:solidFill>
                <a:effectLst/>
                <a:latin typeface="Times New Roman" panose="02020603050405020304" pitchFamily="18" charset="0"/>
                <a:ea typeface="+mj-ea"/>
                <a:cs typeface="Times New Roman" panose="02020603050405020304" pitchFamily="18" charset="0"/>
              </a:rPr>
              <a:t>年加入，</a:t>
            </a:r>
            <a:r>
              <a:rPr lang="en-US" altLang="zh-CN" sz="2400" i="0" dirty="0" smtClean="0">
                <a:solidFill>
                  <a:srgbClr val="C00000"/>
                </a:solidFill>
                <a:effectLst/>
                <a:latin typeface="Times New Roman" panose="02020603050405020304" pitchFamily="18" charset="0"/>
                <a:ea typeface="+mj-ea"/>
                <a:cs typeface="Times New Roman" panose="02020603050405020304" pitchFamily="18" charset="0"/>
              </a:rPr>
              <a:t>1%</a:t>
            </a:r>
            <a:endParaRPr lang="zh-CN" altLang="en-US" sz="2400" i="0" dirty="0">
              <a:solidFill>
                <a:srgbClr val="C00000"/>
              </a:solidFill>
              <a:effectLst/>
              <a:latin typeface="Times New Roman" panose="02020603050405020304" pitchFamily="18" charset="0"/>
              <a:ea typeface="+mj-ea"/>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l="18421" t="13831" r="14474" b="5263"/>
          <a:stretch>
            <a:fillRect/>
          </a:stretch>
        </p:blipFill>
        <p:spPr bwMode="auto">
          <a:xfrm>
            <a:off x="467544" y="249863"/>
            <a:ext cx="8280920" cy="6239986"/>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504031" y="325627"/>
            <a:ext cx="5724153" cy="571500"/>
          </a:xfrm>
        </p:spPr>
        <p:txBody>
          <a:bodyPr/>
          <a:lstStyle/>
          <a:p>
            <a:r>
              <a:rPr lang="zh-CN" altLang="en-US" sz="2800" b="1" dirty="0">
                <a:solidFill>
                  <a:srgbClr val="3333CC"/>
                </a:solidFill>
              </a:rPr>
              <a:t>“天问一号”火星探测器（</a:t>
            </a:r>
            <a:r>
              <a:rPr lang="en-US" altLang="zh-CN" sz="2800" b="1" dirty="0">
                <a:solidFill>
                  <a:srgbClr val="3333CC"/>
                </a:solidFill>
              </a:rPr>
              <a:t>2021</a:t>
            </a:r>
            <a:r>
              <a:rPr lang="zh-CN" altLang="en-US" sz="2800" b="1" dirty="0">
                <a:solidFill>
                  <a:srgbClr val="3333CC"/>
                </a:solidFill>
              </a:rPr>
              <a:t>）</a:t>
            </a:r>
            <a:endParaRPr lang="zh-CN" altLang="en-US" sz="2800" dirty="0">
              <a:solidFill>
                <a:srgbClr val="3333CC"/>
              </a:solidFill>
            </a:endParaRPr>
          </a:p>
        </p:txBody>
      </p:sp>
      <p:sp>
        <p:nvSpPr>
          <p:cNvPr id="407553" name="Rectangle 1"/>
          <p:cNvSpPr>
            <a:spLocks noChangeArrowheads="1"/>
          </p:cNvSpPr>
          <p:nvPr/>
        </p:nvSpPr>
        <p:spPr bwMode="auto">
          <a:xfrm>
            <a:off x="439734" y="4535929"/>
            <a:ext cx="8425159" cy="197676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nchor="ctr">
            <a:spAutoFit/>
          </a:bodyPr>
          <a:lstStyle/>
          <a:p>
            <a:pPr eaLnBrk="0" hangingPunct="0">
              <a:lnSpc>
                <a:spcPct val="125000"/>
              </a:lnSpc>
              <a:defRPr/>
            </a:pPr>
            <a:r>
              <a:rPr lang="en-US" altLang="zh-CN" sz="2000" i="0" dirty="0">
                <a:effectLst/>
              </a:rPr>
              <a:t>    “</a:t>
            </a:r>
            <a:r>
              <a:rPr lang="zh-CN" altLang="zh-CN" sz="2000" i="0" dirty="0">
                <a:solidFill>
                  <a:srgbClr val="C00000"/>
                </a:solidFill>
                <a:effectLst/>
              </a:rPr>
              <a:t>火星</a:t>
            </a:r>
            <a:r>
              <a:rPr lang="zh-CN" altLang="en-US" sz="2000" i="0" dirty="0">
                <a:solidFill>
                  <a:srgbClr val="C00000"/>
                </a:solidFill>
                <a:effectLst/>
              </a:rPr>
              <a:t>表面成分探测</a:t>
            </a:r>
            <a:r>
              <a:rPr lang="zh-CN" altLang="zh-CN" sz="2000" i="0" dirty="0">
                <a:solidFill>
                  <a:srgbClr val="C00000"/>
                </a:solidFill>
                <a:effectLst/>
              </a:rPr>
              <a:t>仪</a:t>
            </a:r>
            <a:r>
              <a:rPr lang="en-US" altLang="zh-CN" sz="2000" i="0" dirty="0">
                <a:effectLst/>
              </a:rPr>
              <a:t>”</a:t>
            </a:r>
            <a:r>
              <a:rPr lang="zh-CN" altLang="en-US" sz="2000" i="0" dirty="0">
                <a:effectLst/>
              </a:rPr>
              <a:t>由中科院上海技物所研制，可探测火星表面物质反射太阳光的辐射信息，还可通过原子发射光谱获取</a:t>
            </a:r>
            <a:r>
              <a:rPr lang="zh-CN" altLang="en-US" sz="2000" i="0" dirty="0">
                <a:solidFill>
                  <a:srgbClr val="C00000"/>
                </a:solidFill>
                <a:effectLst/>
              </a:rPr>
              <a:t>物质元素的成分和含量</a:t>
            </a:r>
            <a:r>
              <a:rPr lang="zh-CN" altLang="en-US" sz="2000" i="0" dirty="0">
                <a:effectLst/>
              </a:rPr>
              <a:t>。</a:t>
            </a:r>
            <a:endParaRPr lang="en-US" altLang="zh-CN" sz="2000" i="0" dirty="0">
              <a:effectLst/>
            </a:endParaRPr>
          </a:p>
          <a:p>
            <a:pPr>
              <a:lnSpc>
                <a:spcPct val="125000"/>
              </a:lnSpc>
              <a:defRPr/>
            </a:pPr>
            <a:r>
              <a:rPr lang="zh-CN" altLang="en-US" sz="2000" i="0" dirty="0">
                <a:effectLst/>
              </a:rPr>
              <a:t>“</a:t>
            </a:r>
            <a:r>
              <a:rPr lang="zh-CN" altLang="en-US" sz="2000" i="0" dirty="0">
                <a:solidFill>
                  <a:srgbClr val="C00000"/>
                </a:solidFill>
                <a:effectLst/>
              </a:rPr>
              <a:t>火星矿物光谱分析仪</a:t>
            </a:r>
            <a:r>
              <a:rPr lang="zh-CN" altLang="en-US" sz="2000" i="0" dirty="0">
                <a:effectLst/>
              </a:rPr>
              <a:t>”通过获取火星表面的地貌图像与相应位置的光谱信息，为探测火星</a:t>
            </a:r>
            <a:r>
              <a:rPr lang="zh-CN" altLang="en-US" sz="2000" i="0" dirty="0">
                <a:solidFill>
                  <a:srgbClr val="C00000"/>
                </a:solidFill>
                <a:effectLst/>
              </a:rPr>
              <a:t>表面元素与矿物成分</a:t>
            </a:r>
            <a:r>
              <a:rPr lang="zh-CN" altLang="en-US" sz="2000" i="0" dirty="0">
                <a:effectLst/>
              </a:rPr>
              <a:t>等提供科学数据。</a:t>
            </a:r>
            <a:endParaRPr lang="zh-CN" altLang="en-US" sz="2000" i="0" dirty="0">
              <a:solidFill>
                <a:schemeClr val="tx1"/>
              </a:solidFill>
              <a:effectLst/>
              <a:latin typeface="Times New Roman" panose="02020603050405020304" pitchFamily="18" charset="0"/>
              <a:cs typeface="Times New Roman" panose="02020603050405020304" pitchFamily="18" charset="0"/>
            </a:endParaRPr>
          </a:p>
        </p:txBody>
      </p:sp>
      <p:pic>
        <p:nvPicPr>
          <p:cNvPr id="482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61629"/>
            <a:ext cx="4320480" cy="28825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4528401" y="1361629"/>
            <a:ext cx="4364079" cy="2859459"/>
          </a:xfrm>
          <a:prstGeom prst="rect">
            <a:avLst/>
          </a:prstGeom>
        </p:spPr>
      </p:pic>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内容占位符 3" descr="m_A11_11.jpg"/>
          <p:cNvPicPr>
            <a:picLocks noGrp="1" noChangeAspect="1"/>
          </p:cNvPicPr>
          <p:nvPr>
            <p:ph idx="1"/>
          </p:nvPr>
        </p:nvPicPr>
        <p:blipFill rotWithShape="1">
          <a:blip r:embed="rId2" cstate="print"/>
          <a:srcRect b="7029"/>
          <a:stretch>
            <a:fillRect/>
          </a:stretch>
        </p:blipFill>
        <p:spPr>
          <a:xfrm>
            <a:off x="1295636" y="365657"/>
            <a:ext cx="6408794" cy="4809703"/>
          </a:xfrm>
        </p:spPr>
      </p:pic>
      <p:sp>
        <p:nvSpPr>
          <p:cNvPr id="2" name="矩形 1"/>
          <p:cNvSpPr/>
          <p:nvPr/>
        </p:nvSpPr>
        <p:spPr>
          <a:xfrm>
            <a:off x="323528" y="5175360"/>
            <a:ext cx="8568952" cy="1569660"/>
          </a:xfrm>
          <a:prstGeom prst="rect">
            <a:avLst/>
          </a:prstGeom>
        </p:spPr>
        <p:txBody>
          <a:bodyPr wrap="square">
            <a:spAutoFit/>
          </a:bodyPr>
          <a:lstStyle/>
          <a:p>
            <a:pPr>
              <a:lnSpc>
                <a:spcPct val="150000"/>
              </a:lnSpc>
            </a:pPr>
            <a:r>
              <a:rPr lang="en-US" altLang="zh-CN" sz="1600" dirty="0">
                <a:solidFill>
                  <a:srgbClr val="FF0000"/>
                </a:solidFill>
                <a:effectLst/>
                <a:latin typeface="Times New Roman" panose="02020603050405020304" pitchFamily="18" charset="0"/>
                <a:cs typeface="Times New Roman" panose="02020603050405020304" pitchFamily="18" charset="0"/>
              </a:rPr>
              <a:t>Unintended Compositional Changes </a:t>
            </a:r>
            <a:r>
              <a:rPr lang="en-US" altLang="zh-CN" sz="1600" dirty="0">
                <a:solidFill>
                  <a:schemeClr val="tx1"/>
                </a:solidFill>
                <a:effectLst/>
                <a:latin typeface="Times New Roman" panose="02020603050405020304" pitchFamily="18" charset="0"/>
                <a:cs typeface="Times New Roman" panose="02020603050405020304" pitchFamily="18" charset="0"/>
              </a:rPr>
              <a:t>in Transgenic Rice Seeds (</a:t>
            </a:r>
            <a:r>
              <a:rPr lang="en-US" altLang="zh-CN" sz="1600" dirty="0" err="1">
                <a:solidFill>
                  <a:schemeClr val="tx1"/>
                </a:solidFill>
                <a:effectLst/>
                <a:latin typeface="Times New Roman" panose="02020603050405020304" pitchFamily="18" charset="0"/>
                <a:cs typeface="Times New Roman" panose="02020603050405020304" pitchFamily="18" charset="0"/>
              </a:rPr>
              <a:t>Oryza</a:t>
            </a:r>
            <a:r>
              <a:rPr lang="en-US" altLang="zh-CN" sz="1600" dirty="0">
                <a:solidFill>
                  <a:schemeClr val="tx1"/>
                </a:solidFill>
                <a:effectLst/>
                <a:latin typeface="Times New Roman" panose="02020603050405020304" pitchFamily="18" charset="0"/>
                <a:cs typeface="Times New Roman" panose="02020603050405020304" pitchFamily="18" charset="0"/>
              </a:rPr>
              <a:t> sativa L.) Studied by </a:t>
            </a:r>
            <a:r>
              <a:rPr lang="en-US" altLang="zh-CN" sz="1600" dirty="0">
                <a:solidFill>
                  <a:srgbClr val="0000CC"/>
                </a:solidFill>
                <a:effectLst/>
                <a:latin typeface="Times New Roman" panose="02020603050405020304" pitchFamily="18" charset="0"/>
                <a:cs typeface="Times New Roman" panose="02020603050405020304" pitchFamily="18" charset="0"/>
              </a:rPr>
              <a:t>Spectral and Chromatographic Analysis </a:t>
            </a:r>
            <a:r>
              <a:rPr lang="en-US" altLang="zh-CN" sz="1600" dirty="0">
                <a:solidFill>
                  <a:schemeClr val="tx1"/>
                </a:solidFill>
                <a:effectLst/>
                <a:latin typeface="Times New Roman" panose="02020603050405020304" pitchFamily="18" charset="0"/>
                <a:cs typeface="Times New Roman" panose="02020603050405020304" pitchFamily="18" charset="0"/>
              </a:rPr>
              <a:t>Coupled with </a:t>
            </a:r>
            <a:r>
              <a:rPr lang="en-US" altLang="zh-CN" sz="1600" dirty="0" err="1">
                <a:solidFill>
                  <a:schemeClr val="tx1"/>
                </a:solidFill>
                <a:effectLst/>
                <a:latin typeface="Times New Roman" panose="02020603050405020304" pitchFamily="18" charset="0"/>
                <a:cs typeface="Times New Roman" panose="02020603050405020304" pitchFamily="18" charset="0"/>
              </a:rPr>
              <a:t>Chemometrics</a:t>
            </a:r>
            <a:r>
              <a:rPr lang="en-US" altLang="zh-CN" sz="1600" dirty="0">
                <a:solidFill>
                  <a:schemeClr val="tx1"/>
                </a:solidFill>
                <a:effectLst/>
                <a:latin typeface="Times New Roman" panose="02020603050405020304" pitchFamily="18" charset="0"/>
                <a:cs typeface="Times New Roman" panose="02020603050405020304" pitchFamily="18" charset="0"/>
              </a:rPr>
              <a:t> Methods. </a:t>
            </a:r>
            <a:r>
              <a:rPr lang="en-US" altLang="zh-CN" sz="1600" dirty="0" smtClean="0">
                <a:solidFill>
                  <a:schemeClr val="tx1"/>
                </a:solidFill>
                <a:effectLst/>
                <a:latin typeface="Times New Roman" panose="02020603050405020304" pitchFamily="18" charset="0"/>
                <a:cs typeface="Times New Roman" panose="02020603050405020304" pitchFamily="18" charset="0"/>
              </a:rPr>
              <a:t>(</a:t>
            </a:r>
            <a:r>
              <a:rPr lang="zh-CN" altLang="en-US" sz="1600" dirty="0">
                <a:solidFill>
                  <a:schemeClr val="tx1"/>
                </a:solidFill>
                <a:effectLst/>
                <a:latin typeface="Times New Roman" panose="02020603050405020304" pitchFamily="18" charset="0"/>
                <a:cs typeface="Times New Roman" panose="02020603050405020304" pitchFamily="18" charset="0"/>
              </a:rPr>
              <a:t>通过光谱和色谱分析结合化学计量学方法研究转基因水稻</a:t>
            </a:r>
            <a:r>
              <a:rPr lang="zh-CN" altLang="en-US" sz="1600" dirty="0" smtClean="0">
                <a:solidFill>
                  <a:schemeClr val="tx1"/>
                </a:solidFill>
                <a:effectLst/>
                <a:latin typeface="Times New Roman" panose="02020603050405020304" pitchFamily="18" charset="0"/>
                <a:cs typeface="Times New Roman" panose="02020603050405020304" pitchFamily="18" charset="0"/>
              </a:rPr>
              <a:t>种子的</a:t>
            </a:r>
            <a:r>
              <a:rPr lang="zh-CN" altLang="en-US" sz="1600" dirty="0">
                <a:solidFill>
                  <a:schemeClr val="tx1"/>
                </a:solidFill>
                <a:effectLst/>
                <a:latin typeface="Times New Roman" panose="02020603050405020304" pitchFamily="18" charset="0"/>
                <a:cs typeface="Times New Roman" panose="02020603050405020304" pitchFamily="18" charset="0"/>
              </a:rPr>
              <a:t>意外成分变化。</a:t>
            </a:r>
            <a:r>
              <a:rPr lang="en-US" altLang="zh-CN" sz="1600" dirty="0" smtClean="0">
                <a:solidFill>
                  <a:schemeClr val="tx1"/>
                </a:solidFill>
                <a:effectLst/>
                <a:latin typeface="Times New Roman" panose="02020603050405020304" pitchFamily="18" charset="0"/>
                <a:cs typeface="Times New Roman" panose="02020603050405020304" pitchFamily="18" charset="0"/>
              </a:rPr>
              <a:t>)Journal </a:t>
            </a:r>
            <a:r>
              <a:rPr lang="en-US" altLang="zh-CN" sz="1600" dirty="0">
                <a:solidFill>
                  <a:schemeClr val="tx1"/>
                </a:solidFill>
                <a:effectLst/>
                <a:latin typeface="Times New Roman" panose="02020603050405020304" pitchFamily="18" charset="0"/>
                <a:cs typeface="Times New Roman" panose="02020603050405020304" pitchFamily="18" charset="0"/>
              </a:rPr>
              <a:t>of Agricultural and Food Chemistry, 2010, 58:1746-1754</a:t>
            </a:r>
            <a:endParaRPr lang="zh-CN" altLang="en-US" sz="160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9552" y="2743252"/>
            <a:ext cx="7874104" cy="3467840"/>
            <a:chOff x="539552" y="2743252"/>
            <a:chExt cx="7874104" cy="3467840"/>
          </a:xfrm>
        </p:grpSpPr>
        <p:pic>
          <p:nvPicPr>
            <p:cNvPr id="2" name="图片 1" descr="度量衡.jpg"/>
            <p:cNvPicPr>
              <a:picLocks noChangeAspect="1"/>
            </p:cNvPicPr>
            <p:nvPr/>
          </p:nvPicPr>
          <p:blipFill>
            <a:blip r:embed="rId2" cstate="print"/>
            <a:stretch>
              <a:fillRect/>
            </a:stretch>
          </p:blipFill>
          <p:spPr>
            <a:xfrm>
              <a:off x="539552" y="2743252"/>
              <a:ext cx="4680520" cy="3467840"/>
            </a:xfrm>
            <a:prstGeom prst="rect">
              <a:avLst/>
            </a:prstGeom>
          </p:spPr>
        </p:pic>
        <p:sp>
          <p:nvSpPr>
            <p:cNvPr id="3" name="TextBox 2"/>
            <p:cNvSpPr txBox="1"/>
            <p:nvPr/>
          </p:nvSpPr>
          <p:spPr>
            <a:xfrm>
              <a:off x="6169131" y="5133874"/>
              <a:ext cx="2244525" cy="1077218"/>
            </a:xfrm>
            <a:prstGeom prst="rect">
              <a:avLst/>
            </a:prstGeom>
            <a:solidFill>
              <a:srgbClr val="FFFF00"/>
            </a:solidFill>
          </p:spPr>
          <p:txBody>
            <a:bodyPr wrap="none" rtlCol="0">
              <a:spAutoFit/>
            </a:bodyPr>
            <a:lstStyle/>
            <a:p>
              <a:pPr algn="ctr"/>
              <a:r>
                <a:rPr lang="zh-CN" altLang="en-US" sz="3200" b="1" i="0" dirty="0">
                  <a:solidFill>
                    <a:srgbClr val="FF0000"/>
                  </a:solidFill>
                  <a:effectLst/>
                  <a:latin typeface="+mj-ea"/>
                  <a:ea typeface="+mj-ea"/>
                </a:rPr>
                <a:t>秦始皇</a:t>
              </a:r>
              <a:r>
                <a:rPr lang="en-US" altLang="zh-CN" sz="3200" b="1" i="0" dirty="0">
                  <a:solidFill>
                    <a:srgbClr val="FF0000"/>
                  </a:solidFill>
                  <a:effectLst/>
                  <a:latin typeface="+mj-ea"/>
                  <a:ea typeface="+mj-ea"/>
                </a:rPr>
                <a:t>-</a:t>
              </a:r>
            </a:p>
            <a:p>
              <a:pPr algn="ctr"/>
              <a:r>
                <a:rPr lang="zh-CN" altLang="en-US" sz="3200" b="1" i="0" dirty="0">
                  <a:solidFill>
                    <a:srgbClr val="FF0000"/>
                  </a:solidFill>
                  <a:effectLst/>
                  <a:latin typeface="+mj-ea"/>
                  <a:ea typeface="+mj-ea"/>
                </a:rPr>
                <a:t>统一度量衡</a:t>
              </a:r>
            </a:p>
          </p:txBody>
        </p:sp>
      </p:grpSp>
      <p:sp>
        <p:nvSpPr>
          <p:cNvPr id="4" name="矩形 3"/>
          <p:cNvSpPr/>
          <p:nvPr/>
        </p:nvSpPr>
        <p:spPr>
          <a:xfrm>
            <a:off x="899592" y="548680"/>
            <a:ext cx="4680520" cy="2031325"/>
          </a:xfrm>
          <a:prstGeom prst="rect">
            <a:avLst/>
          </a:prstGeom>
        </p:spPr>
        <p:txBody>
          <a:bodyPr wrap="square">
            <a:spAutoFit/>
          </a:bodyPr>
          <a:lstStyle/>
          <a:p>
            <a:pPr marL="723900" indent="-723900">
              <a:lnSpc>
                <a:spcPct val="150000"/>
              </a:lnSpc>
            </a:pPr>
            <a:r>
              <a:rPr lang="zh-CN" altLang="en-US" b="1" i="0" dirty="0">
                <a:solidFill>
                  <a:srgbClr val="FF0000"/>
                </a:solidFill>
                <a:effectLst/>
                <a:latin typeface="+mj-ea"/>
                <a:ea typeface="+mj-ea"/>
              </a:rPr>
              <a:t>度</a:t>
            </a:r>
            <a:r>
              <a:rPr lang="en-US" altLang="zh-CN" b="1" i="0" dirty="0">
                <a:solidFill>
                  <a:schemeClr val="tx1"/>
                </a:solidFill>
                <a:effectLst/>
                <a:latin typeface="+mj-ea"/>
                <a:ea typeface="+mj-ea"/>
              </a:rPr>
              <a:t>—</a:t>
            </a:r>
            <a:r>
              <a:rPr lang="zh-CN" altLang="en-US" b="1" i="0" dirty="0">
                <a:solidFill>
                  <a:schemeClr val="tx1"/>
                </a:solidFill>
                <a:effectLst/>
                <a:latin typeface="+mj-ea"/>
                <a:ea typeface="+mj-ea"/>
              </a:rPr>
              <a:t>计量长短的器具；</a:t>
            </a:r>
          </a:p>
          <a:p>
            <a:pPr marL="723900" indent="-723900">
              <a:lnSpc>
                <a:spcPct val="150000"/>
              </a:lnSpc>
            </a:pPr>
            <a:r>
              <a:rPr lang="zh-CN" altLang="en-US" b="1" i="0" dirty="0">
                <a:solidFill>
                  <a:srgbClr val="FF0000"/>
                </a:solidFill>
                <a:effectLst/>
                <a:latin typeface="+mj-ea"/>
                <a:ea typeface="+mj-ea"/>
              </a:rPr>
              <a:t>量</a:t>
            </a:r>
            <a:r>
              <a:rPr lang="en-US" altLang="zh-CN" b="1" i="0" dirty="0">
                <a:solidFill>
                  <a:schemeClr val="tx1"/>
                </a:solidFill>
                <a:effectLst/>
                <a:latin typeface="+mj-ea"/>
                <a:ea typeface="+mj-ea"/>
              </a:rPr>
              <a:t>—</a:t>
            </a:r>
            <a:r>
              <a:rPr lang="zh-CN" altLang="en-US" b="1" i="0" dirty="0">
                <a:solidFill>
                  <a:schemeClr val="tx1"/>
                </a:solidFill>
                <a:effectLst/>
                <a:latin typeface="+mj-ea"/>
                <a:ea typeface="+mj-ea"/>
              </a:rPr>
              <a:t>测定计算容积的器皿；</a:t>
            </a:r>
          </a:p>
          <a:p>
            <a:pPr marL="723900" indent="-723900">
              <a:lnSpc>
                <a:spcPct val="150000"/>
              </a:lnSpc>
            </a:pPr>
            <a:r>
              <a:rPr lang="zh-CN" altLang="en-US" b="1" i="0" dirty="0">
                <a:solidFill>
                  <a:srgbClr val="FF0000"/>
                </a:solidFill>
                <a:effectLst/>
                <a:latin typeface="+mj-ea"/>
                <a:ea typeface="+mj-ea"/>
              </a:rPr>
              <a:t>衡</a:t>
            </a:r>
            <a:r>
              <a:rPr lang="en-US" altLang="zh-CN" b="1" i="0" dirty="0">
                <a:solidFill>
                  <a:schemeClr val="tx1"/>
                </a:solidFill>
                <a:effectLst/>
                <a:latin typeface="+mj-ea"/>
                <a:ea typeface="+mj-ea"/>
              </a:rPr>
              <a:t>—</a:t>
            </a:r>
            <a:r>
              <a:rPr lang="zh-CN" altLang="en-US" b="1" i="0" dirty="0">
                <a:solidFill>
                  <a:schemeClr val="tx1"/>
                </a:solidFill>
                <a:effectLst/>
                <a:latin typeface="+mj-ea"/>
                <a:ea typeface="+mj-ea"/>
              </a:rPr>
              <a:t>测量物体轻重的工具。</a:t>
            </a:r>
          </a:p>
        </p:txBody>
      </p:sp>
      <p:pic>
        <p:nvPicPr>
          <p:cNvPr id="5" name="Picture 2" descr="http://imgsrc.baidu.com/baike/pic/item/c8177f3e6709c93d6a9698909e3df8dcd1005474.jpg"/>
          <p:cNvPicPr>
            <a:picLocks noChangeAspect="1" noChangeArrowheads="1"/>
          </p:cNvPicPr>
          <p:nvPr/>
        </p:nvPicPr>
        <p:blipFill>
          <a:blip r:embed="rId3" cstate="print"/>
          <a:srcRect/>
          <a:stretch>
            <a:fillRect/>
          </a:stretch>
        </p:blipFill>
        <p:spPr bwMode="auto">
          <a:xfrm>
            <a:off x="6169131" y="260648"/>
            <a:ext cx="2651341" cy="4322838"/>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2786062" y="331441"/>
            <a:ext cx="3514130" cy="649287"/>
          </a:xfrm>
          <a:prstGeom prst="roundRect">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kumimoji="1" lang="en-US" altLang="zh-CN" b="1" dirty="0">
                <a:latin typeface="+mj-ea"/>
                <a:ea typeface="+mj-ea"/>
              </a:rPr>
              <a:t>“</a:t>
            </a:r>
            <a:r>
              <a:rPr kumimoji="1" lang="zh-CN" altLang="en-US" b="1" dirty="0">
                <a:latin typeface="+mj-ea"/>
                <a:ea typeface="+mj-ea"/>
              </a:rPr>
              <a:t>食”面</a:t>
            </a:r>
            <a:r>
              <a:rPr kumimoji="1" lang="zh-CN" altLang="en-US" b="1" dirty="0" smtClean="0">
                <a:latin typeface="+mj-ea"/>
                <a:ea typeface="+mj-ea"/>
              </a:rPr>
              <a:t>埋伏</a:t>
            </a:r>
            <a:r>
              <a:rPr kumimoji="1" lang="en-US" altLang="zh-CN" b="1" dirty="0" smtClean="0">
                <a:latin typeface="+mj-ea"/>
                <a:ea typeface="+mj-ea"/>
              </a:rPr>
              <a:t>-2022</a:t>
            </a:r>
            <a:r>
              <a:rPr kumimoji="1" lang="zh-CN" altLang="en-US" b="1" dirty="0" smtClean="0">
                <a:latin typeface="+mj-ea"/>
                <a:ea typeface="+mj-ea"/>
              </a:rPr>
              <a:t> </a:t>
            </a:r>
            <a:endParaRPr kumimoji="1" lang="zh-CN" altLang="en-US" b="1" dirty="0">
              <a:latin typeface="+mj-ea"/>
              <a:ea typeface="+mj-ea"/>
            </a:endParaRPr>
          </a:p>
        </p:txBody>
      </p:sp>
      <p:grpSp>
        <p:nvGrpSpPr>
          <p:cNvPr id="12" name="组合 11"/>
          <p:cNvGrpSpPr/>
          <p:nvPr/>
        </p:nvGrpSpPr>
        <p:grpSpPr>
          <a:xfrm>
            <a:off x="4572000" y="1196752"/>
            <a:ext cx="3585012" cy="2995269"/>
            <a:chOff x="4572000" y="1196752"/>
            <a:chExt cx="3585012" cy="2995269"/>
          </a:xfrm>
        </p:grpSpPr>
        <p:pic>
          <p:nvPicPr>
            <p:cNvPr id="3" name="图片 2"/>
            <p:cNvPicPr>
              <a:picLocks noChangeAspect="1"/>
            </p:cNvPicPr>
            <p:nvPr/>
          </p:nvPicPr>
          <p:blipFill>
            <a:blip r:embed="rId3"/>
            <a:stretch>
              <a:fillRect/>
            </a:stretch>
          </p:blipFill>
          <p:spPr>
            <a:xfrm>
              <a:off x="4572000" y="1196752"/>
              <a:ext cx="3440996" cy="2029168"/>
            </a:xfrm>
            <a:prstGeom prst="rect">
              <a:avLst/>
            </a:prstGeom>
          </p:spPr>
        </p:pic>
        <p:sp>
          <p:nvSpPr>
            <p:cNvPr id="4" name="文本框 3"/>
            <p:cNvSpPr txBox="1"/>
            <p:nvPr/>
          </p:nvSpPr>
          <p:spPr>
            <a:xfrm>
              <a:off x="5347170" y="3176358"/>
              <a:ext cx="2809842" cy="1015663"/>
            </a:xfrm>
            <a:prstGeom prst="rect">
              <a:avLst/>
            </a:prstGeom>
            <a:noFill/>
          </p:spPr>
          <p:txBody>
            <a:bodyPr wrap="square" rtlCol="0">
              <a:spAutoFit/>
            </a:bodyPr>
            <a:lstStyle/>
            <a:p>
              <a:r>
                <a:rPr lang="zh-CN" altLang="en-US" sz="2000" i="0" dirty="0">
                  <a:solidFill>
                    <a:srgbClr val="C00000"/>
                  </a:solidFill>
                  <a:effectLst/>
                  <a:latin typeface="+mj-ea"/>
                  <a:ea typeface="+mj-ea"/>
                </a:rPr>
                <a:t>雅</a:t>
              </a:r>
              <a:r>
                <a:rPr lang="zh-CN" altLang="en-US" sz="2000" i="0" dirty="0" smtClean="0">
                  <a:solidFill>
                    <a:srgbClr val="C00000"/>
                  </a:solidFill>
                  <a:effectLst/>
                  <a:latin typeface="+mj-ea"/>
                  <a:ea typeface="+mj-ea"/>
                </a:rPr>
                <a:t>培：岐</a:t>
              </a:r>
              <a:r>
                <a:rPr lang="zh-CN" altLang="en-US" sz="2000" i="0" dirty="0">
                  <a:solidFill>
                    <a:srgbClr val="C00000"/>
                  </a:solidFill>
                  <a:effectLst/>
                  <a:latin typeface="+mj-ea"/>
                  <a:ea typeface="+mj-ea"/>
                </a:rPr>
                <a:t>克罗诺</a:t>
              </a:r>
              <a:r>
                <a:rPr lang="zh-CN" altLang="en-US" sz="2000" i="0" dirty="0" smtClean="0">
                  <a:solidFill>
                    <a:srgbClr val="C00000"/>
                  </a:solidFill>
                  <a:effectLst/>
                  <a:latin typeface="+mj-ea"/>
                  <a:ea typeface="+mj-ea"/>
                </a:rPr>
                <a:t>杆菌</a:t>
              </a:r>
              <a:r>
                <a:rPr lang="en-US" altLang="zh-CN" sz="2000" i="0" dirty="0" smtClean="0">
                  <a:solidFill>
                    <a:srgbClr val="C00000"/>
                  </a:solidFill>
                  <a:effectLst/>
                  <a:latin typeface="+mj-ea"/>
                  <a:ea typeface="+mj-ea"/>
                </a:rPr>
                <a:t>;</a:t>
              </a:r>
              <a:endParaRPr lang="en-US" altLang="zh-CN" sz="2000" i="0" dirty="0">
                <a:solidFill>
                  <a:srgbClr val="C00000"/>
                </a:solidFill>
                <a:effectLst/>
                <a:latin typeface="+mj-ea"/>
                <a:ea typeface="+mj-ea"/>
              </a:endParaRPr>
            </a:p>
            <a:p>
              <a:r>
                <a:rPr lang="zh-CN" altLang="en-US" sz="2000" i="0" dirty="0">
                  <a:solidFill>
                    <a:srgbClr val="C00000"/>
                  </a:solidFill>
                  <a:effectLst/>
                  <a:latin typeface="+mj-ea"/>
                  <a:ea typeface="+mj-ea"/>
                </a:rPr>
                <a:t>美赞</a:t>
              </a:r>
              <a:r>
                <a:rPr lang="zh-CN" altLang="en-US" sz="2000" i="0" dirty="0" smtClean="0">
                  <a:solidFill>
                    <a:srgbClr val="C00000"/>
                  </a:solidFill>
                  <a:effectLst/>
                  <a:latin typeface="+mj-ea"/>
                  <a:ea typeface="+mj-ea"/>
                </a:rPr>
                <a:t>臣：香兰素</a:t>
              </a:r>
              <a:endParaRPr lang="en-US" altLang="zh-CN" sz="2000" i="0" dirty="0" smtClean="0">
                <a:solidFill>
                  <a:srgbClr val="C00000"/>
                </a:solidFill>
                <a:effectLst/>
                <a:latin typeface="+mj-ea"/>
                <a:ea typeface="+mj-ea"/>
              </a:endParaRPr>
            </a:p>
            <a:p>
              <a:r>
                <a:rPr lang="zh-CN" altLang="en-US" sz="2000" i="0" dirty="0">
                  <a:solidFill>
                    <a:srgbClr val="C00000"/>
                  </a:solidFill>
                  <a:effectLst/>
                  <a:latin typeface="+mj-ea"/>
                  <a:ea typeface="+mj-ea"/>
                </a:rPr>
                <a:t>麦趣</a:t>
              </a:r>
              <a:r>
                <a:rPr lang="zh-CN" altLang="en-US" sz="2000" i="0" dirty="0" smtClean="0">
                  <a:solidFill>
                    <a:srgbClr val="C00000"/>
                  </a:solidFill>
                  <a:effectLst/>
                  <a:latin typeface="+mj-ea"/>
                  <a:ea typeface="+mj-ea"/>
                </a:rPr>
                <a:t>尔：丙二醇</a:t>
              </a:r>
              <a:endParaRPr lang="zh-CN" altLang="en-US" sz="2000" i="0" dirty="0">
                <a:solidFill>
                  <a:srgbClr val="C00000"/>
                </a:solidFill>
                <a:effectLst/>
                <a:latin typeface="+mj-ea"/>
                <a:ea typeface="+mj-ea"/>
              </a:endParaRPr>
            </a:p>
          </p:txBody>
        </p:sp>
      </p:grpSp>
      <p:grpSp>
        <p:nvGrpSpPr>
          <p:cNvPr id="13" name="组合 12"/>
          <p:cNvGrpSpPr/>
          <p:nvPr/>
        </p:nvGrpSpPr>
        <p:grpSpPr>
          <a:xfrm>
            <a:off x="548252" y="4262802"/>
            <a:ext cx="3591700" cy="2190153"/>
            <a:chOff x="548252" y="4262802"/>
            <a:chExt cx="3591700" cy="2190153"/>
          </a:xfrm>
        </p:grpSpPr>
        <p:pic>
          <p:nvPicPr>
            <p:cNvPr id="5" name="图片 4"/>
            <p:cNvPicPr>
              <a:picLocks noChangeAspect="1"/>
            </p:cNvPicPr>
            <p:nvPr/>
          </p:nvPicPr>
          <p:blipFill>
            <a:blip r:embed="rId4"/>
            <a:stretch>
              <a:fillRect/>
            </a:stretch>
          </p:blipFill>
          <p:spPr>
            <a:xfrm>
              <a:off x="548252" y="4262802"/>
              <a:ext cx="3591700" cy="1728192"/>
            </a:xfrm>
            <a:prstGeom prst="rect">
              <a:avLst/>
            </a:prstGeom>
          </p:spPr>
        </p:pic>
        <p:sp>
          <p:nvSpPr>
            <p:cNvPr id="7" name="文本框 6"/>
            <p:cNvSpPr txBox="1"/>
            <p:nvPr/>
          </p:nvSpPr>
          <p:spPr>
            <a:xfrm>
              <a:off x="1331640" y="6052845"/>
              <a:ext cx="1991251" cy="400110"/>
            </a:xfrm>
            <a:prstGeom prst="rect">
              <a:avLst/>
            </a:prstGeom>
            <a:noFill/>
          </p:spPr>
          <p:txBody>
            <a:bodyPr wrap="none" rtlCol="0">
              <a:spAutoFit/>
            </a:bodyPr>
            <a:lstStyle/>
            <a:p>
              <a:r>
                <a:rPr lang="zh-CN" altLang="en-US" sz="2000" i="0" dirty="0" smtClean="0">
                  <a:solidFill>
                    <a:srgbClr val="C00000"/>
                  </a:solidFill>
                  <a:effectLst/>
                  <a:latin typeface="+mj-ea"/>
                  <a:ea typeface="+mj-ea"/>
                </a:rPr>
                <a:t>雪糕：环氧乙烷</a:t>
              </a:r>
              <a:endParaRPr lang="zh-CN" altLang="en-US" sz="2000" i="0" dirty="0">
                <a:solidFill>
                  <a:srgbClr val="C00000"/>
                </a:solidFill>
                <a:effectLst/>
                <a:latin typeface="+mj-ea"/>
                <a:ea typeface="+mj-ea"/>
              </a:endParaRPr>
            </a:p>
          </p:txBody>
        </p:sp>
      </p:grpSp>
      <p:grpSp>
        <p:nvGrpSpPr>
          <p:cNvPr id="14" name="组合 13"/>
          <p:cNvGrpSpPr/>
          <p:nvPr/>
        </p:nvGrpSpPr>
        <p:grpSpPr>
          <a:xfrm>
            <a:off x="4823672" y="4262802"/>
            <a:ext cx="2858375" cy="2190534"/>
            <a:chOff x="4823672" y="4262802"/>
            <a:chExt cx="2858375" cy="2190534"/>
          </a:xfrm>
        </p:grpSpPr>
        <p:pic>
          <p:nvPicPr>
            <p:cNvPr id="8" name="图片 7"/>
            <p:cNvPicPr>
              <a:picLocks noChangeAspect="1"/>
            </p:cNvPicPr>
            <p:nvPr/>
          </p:nvPicPr>
          <p:blipFill>
            <a:blip r:embed="rId5"/>
            <a:stretch>
              <a:fillRect/>
            </a:stretch>
          </p:blipFill>
          <p:spPr>
            <a:xfrm>
              <a:off x="4823672" y="4262802"/>
              <a:ext cx="2858375" cy="1728192"/>
            </a:xfrm>
            <a:prstGeom prst="rect">
              <a:avLst/>
            </a:prstGeom>
          </p:spPr>
        </p:pic>
        <p:sp>
          <p:nvSpPr>
            <p:cNvPr id="10" name="文本框 9"/>
            <p:cNvSpPr txBox="1"/>
            <p:nvPr/>
          </p:nvSpPr>
          <p:spPr>
            <a:xfrm>
              <a:off x="5175525" y="6053226"/>
              <a:ext cx="2249334" cy="400110"/>
            </a:xfrm>
            <a:prstGeom prst="rect">
              <a:avLst/>
            </a:prstGeom>
            <a:noFill/>
          </p:spPr>
          <p:txBody>
            <a:bodyPr wrap="none" rtlCol="0">
              <a:spAutoFit/>
            </a:bodyPr>
            <a:lstStyle/>
            <a:p>
              <a:r>
                <a:rPr lang="zh-CN" altLang="en-US" sz="2000" i="0" dirty="0" smtClean="0">
                  <a:solidFill>
                    <a:srgbClr val="C00000"/>
                  </a:solidFill>
                  <a:effectLst/>
                  <a:latin typeface="+mj-ea"/>
                  <a:ea typeface="+mj-ea"/>
                </a:rPr>
                <a:t>巧克力：沙门氏菌</a:t>
              </a:r>
              <a:endParaRPr lang="zh-CN" altLang="en-US" sz="2000" i="0" dirty="0">
                <a:solidFill>
                  <a:srgbClr val="C00000"/>
                </a:solidFill>
                <a:effectLst/>
                <a:latin typeface="+mj-ea"/>
                <a:ea typeface="+mj-ea"/>
              </a:endParaRPr>
            </a:p>
          </p:txBody>
        </p:sp>
      </p:grpSp>
      <p:grpSp>
        <p:nvGrpSpPr>
          <p:cNvPr id="9" name="组合 8"/>
          <p:cNvGrpSpPr/>
          <p:nvPr/>
        </p:nvGrpSpPr>
        <p:grpSpPr>
          <a:xfrm>
            <a:off x="551789" y="1196752"/>
            <a:ext cx="3588163" cy="2562375"/>
            <a:chOff x="551789" y="1196752"/>
            <a:chExt cx="3588163" cy="2562375"/>
          </a:xfrm>
        </p:grpSpPr>
        <p:pic>
          <p:nvPicPr>
            <p:cNvPr id="2" name="图片 1"/>
            <p:cNvPicPr>
              <a:picLocks noChangeAspect="1"/>
            </p:cNvPicPr>
            <p:nvPr/>
          </p:nvPicPr>
          <p:blipFill>
            <a:blip r:embed="rId6"/>
            <a:stretch>
              <a:fillRect/>
            </a:stretch>
          </p:blipFill>
          <p:spPr>
            <a:xfrm>
              <a:off x="551789" y="1196752"/>
              <a:ext cx="3588163" cy="2029168"/>
            </a:xfrm>
            <a:prstGeom prst="rect">
              <a:avLst/>
            </a:prstGeom>
          </p:spPr>
        </p:pic>
        <p:sp>
          <p:nvSpPr>
            <p:cNvPr id="11" name="文本框 10"/>
            <p:cNvSpPr txBox="1"/>
            <p:nvPr/>
          </p:nvSpPr>
          <p:spPr>
            <a:xfrm>
              <a:off x="825974" y="3359017"/>
              <a:ext cx="2871299" cy="400110"/>
            </a:xfrm>
            <a:prstGeom prst="rect">
              <a:avLst/>
            </a:prstGeom>
            <a:noFill/>
          </p:spPr>
          <p:txBody>
            <a:bodyPr wrap="none" rtlCol="0">
              <a:spAutoFit/>
            </a:bodyPr>
            <a:lstStyle/>
            <a:p>
              <a:r>
                <a:rPr lang="zh-CN" altLang="en-US" sz="2000" i="0" dirty="0" smtClean="0">
                  <a:solidFill>
                    <a:srgbClr val="C00000"/>
                  </a:solidFill>
                  <a:effectLst/>
                  <a:latin typeface="+mj-ea"/>
                  <a:ea typeface="+mj-ea"/>
                </a:rPr>
                <a:t>统一</a:t>
              </a:r>
              <a:r>
                <a:rPr lang="en-US" altLang="zh-CN" sz="2000" i="0" dirty="0" smtClean="0">
                  <a:solidFill>
                    <a:srgbClr val="C00000"/>
                  </a:solidFill>
                  <a:effectLst/>
                  <a:latin typeface="+mj-ea"/>
                  <a:ea typeface="+mj-ea"/>
                </a:rPr>
                <a:t>/</a:t>
              </a:r>
              <a:r>
                <a:rPr lang="zh-CN" altLang="en-US" sz="2000" i="0" dirty="0" smtClean="0">
                  <a:solidFill>
                    <a:srgbClr val="C00000"/>
                  </a:solidFill>
                  <a:effectLst/>
                  <a:latin typeface="+mj-ea"/>
                  <a:ea typeface="+mj-ea"/>
                </a:rPr>
                <a:t>康师傅：</a:t>
              </a:r>
              <a:r>
                <a:rPr lang="zh-CN" altLang="en-US" sz="2000" i="0" dirty="0">
                  <a:solidFill>
                    <a:srgbClr val="C00000"/>
                  </a:solidFill>
                  <a:effectLst/>
                  <a:latin typeface="+mj-ea"/>
                  <a:ea typeface="+mj-ea"/>
                </a:rPr>
                <a:t>老坛</a:t>
              </a:r>
              <a:r>
                <a:rPr lang="zh-CN" altLang="en-US" sz="2000" i="0" dirty="0" smtClean="0">
                  <a:solidFill>
                    <a:srgbClr val="C00000"/>
                  </a:solidFill>
                  <a:effectLst/>
                  <a:latin typeface="+mj-ea"/>
                  <a:ea typeface="+mj-ea"/>
                </a:rPr>
                <a:t>酸菜</a:t>
              </a:r>
              <a:endParaRPr lang="zh-CN" altLang="en-US" sz="2000" i="0" dirty="0">
                <a:solidFill>
                  <a:srgbClr val="C00000"/>
                </a:solidFill>
                <a:effectLst/>
                <a:latin typeface="+mj-ea"/>
                <a:ea typeface="+mj-ea"/>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2.jpg"/>
          <p:cNvPicPr>
            <a:picLocks noChangeAspect="1"/>
          </p:cNvPicPr>
          <p:nvPr/>
        </p:nvPicPr>
        <p:blipFill>
          <a:blip r:embed="rId2" cstate="print"/>
          <a:srcRect l="6602" r="6460"/>
          <a:stretch>
            <a:fillRect/>
          </a:stretch>
        </p:blipFill>
        <p:spPr bwMode="auto">
          <a:xfrm>
            <a:off x="523816" y="288784"/>
            <a:ext cx="3312368" cy="2362200"/>
          </a:xfrm>
          <a:prstGeom prst="rect">
            <a:avLst/>
          </a:prstGeom>
          <a:noFill/>
          <a:ln w="9525">
            <a:noFill/>
            <a:miter lim="800000"/>
            <a:headEnd/>
            <a:tailEnd/>
          </a:ln>
        </p:spPr>
      </p:pic>
      <p:pic>
        <p:nvPicPr>
          <p:cNvPr id="12" name="图片 11" descr="3.jpg"/>
          <p:cNvPicPr>
            <a:picLocks noChangeAspect="1"/>
          </p:cNvPicPr>
          <p:nvPr/>
        </p:nvPicPr>
        <p:blipFill>
          <a:blip r:embed="rId3" cstate="print"/>
          <a:srcRect r="4255"/>
          <a:stretch>
            <a:fillRect/>
          </a:stretch>
        </p:blipFill>
        <p:spPr bwMode="auto">
          <a:xfrm>
            <a:off x="5450164" y="260648"/>
            <a:ext cx="3456384" cy="2232025"/>
          </a:xfrm>
          <a:prstGeom prst="rect">
            <a:avLst/>
          </a:prstGeom>
          <a:noFill/>
          <a:ln w="9525">
            <a:noFill/>
            <a:miter lim="800000"/>
            <a:headEnd/>
            <a:tailEnd/>
          </a:ln>
        </p:spPr>
      </p:pic>
      <p:pic>
        <p:nvPicPr>
          <p:cNvPr id="14" name="图片 13" descr="4.jpg"/>
          <p:cNvPicPr>
            <a:picLocks noChangeAspect="1"/>
          </p:cNvPicPr>
          <p:nvPr/>
        </p:nvPicPr>
        <p:blipFill>
          <a:blip r:embed="rId4" cstate="print"/>
          <a:srcRect l="5608" b="15800"/>
          <a:stretch>
            <a:fillRect/>
          </a:stretch>
        </p:blipFill>
        <p:spPr bwMode="auto">
          <a:xfrm>
            <a:off x="525484" y="4221088"/>
            <a:ext cx="3635896" cy="2088232"/>
          </a:xfrm>
          <a:prstGeom prst="rect">
            <a:avLst/>
          </a:prstGeom>
          <a:noFill/>
          <a:ln w="9525">
            <a:noFill/>
            <a:miter lim="800000"/>
            <a:headEnd/>
            <a:tailEnd/>
          </a:ln>
        </p:spPr>
      </p:pic>
      <p:pic>
        <p:nvPicPr>
          <p:cNvPr id="15" name="图片 14" descr="5.jpg"/>
          <p:cNvPicPr>
            <a:picLocks noChangeAspect="1"/>
          </p:cNvPicPr>
          <p:nvPr/>
        </p:nvPicPr>
        <p:blipFill>
          <a:blip r:embed="rId5" cstate="print"/>
          <a:srcRect t="9969" b="10278"/>
          <a:stretch>
            <a:fillRect/>
          </a:stretch>
        </p:blipFill>
        <p:spPr bwMode="auto">
          <a:xfrm>
            <a:off x="5364088" y="4221088"/>
            <a:ext cx="3505303" cy="2097258"/>
          </a:xfrm>
          <a:prstGeom prst="rect">
            <a:avLst/>
          </a:prstGeom>
          <a:noFill/>
          <a:ln w="9525">
            <a:noFill/>
            <a:miter lim="800000"/>
            <a:headEnd/>
            <a:tailEnd/>
          </a:ln>
        </p:spPr>
      </p:pic>
      <p:sp>
        <p:nvSpPr>
          <p:cNvPr id="16" name="TextBox 9"/>
          <p:cNvSpPr txBox="1">
            <a:spLocks noChangeArrowheads="1"/>
          </p:cNvSpPr>
          <p:nvPr/>
        </p:nvSpPr>
        <p:spPr bwMode="auto">
          <a:xfrm>
            <a:off x="611560" y="3068960"/>
            <a:ext cx="1574470" cy="646331"/>
          </a:xfrm>
          <a:prstGeom prst="rect">
            <a:avLst/>
          </a:prstGeom>
          <a:noFill/>
          <a:ln w="9525">
            <a:noFill/>
            <a:miter lim="800000"/>
          </a:ln>
        </p:spPr>
        <p:txBody>
          <a:bodyPr wrap="none">
            <a:spAutoFit/>
          </a:bodyPr>
          <a:lstStyle/>
          <a:p>
            <a:r>
              <a:rPr lang="zh-CN" altLang="en-US" sz="3600" b="1" dirty="0">
                <a:solidFill>
                  <a:srgbClr val="FF0000"/>
                </a:solidFill>
                <a:effectLst/>
                <a:latin typeface="叶根友毛笔行书2.0版" pitchFamily="2" charset="-122"/>
                <a:ea typeface="叶根友毛笔行书2.0版" pitchFamily="2" charset="-122"/>
              </a:rPr>
              <a:t>憋屈的</a:t>
            </a:r>
          </a:p>
        </p:txBody>
      </p:sp>
      <p:pic>
        <p:nvPicPr>
          <p:cNvPr id="8" name="图片 4" descr="1.jpg"/>
          <p:cNvPicPr>
            <a:picLocks noChangeAspect="1"/>
          </p:cNvPicPr>
          <p:nvPr/>
        </p:nvPicPr>
        <p:blipFill>
          <a:blip r:embed="rId6" cstate="print"/>
          <a:srcRect l="4616" t="11548" r="3065"/>
          <a:stretch>
            <a:fillRect/>
          </a:stretch>
        </p:blipFill>
        <p:spPr bwMode="auto">
          <a:xfrm>
            <a:off x="2627784" y="1916832"/>
            <a:ext cx="4320480" cy="2757810"/>
          </a:xfrm>
          <a:prstGeom prst="rect">
            <a:avLst/>
          </a:prstGeom>
          <a:noFill/>
          <a:ln w="9525">
            <a:noFill/>
            <a:miter lim="800000"/>
            <a:headEnd/>
            <a:tailEnd/>
          </a:ln>
        </p:spPr>
      </p:pic>
      <p:sp>
        <p:nvSpPr>
          <p:cNvPr id="18" name="矩形 17"/>
          <p:cNvSpPr/>
          <p:nvPr/>
        </p:nvSpPr>
        <p:spPr>
          <a:xfrm>
            <a:off x="6732240" y="2780928"/>
            <a:ext cx="2348720" cy="954107"/>
          </a:xfrm>
          <a:prstGeom prst="rect">
            <a:avLst/>
          </a:prstGeom>
        </p:spPr>
        <p:txBody>
          <a:bodyPr wrap="none">
            <a:spAutoFit/>
          </a:bodyPr>
          <a:lstStyle/>
          <a:p>
            <a:pPr algn="ctr"/>
            <a:r>
              <a:rPr lang="en-US" altLang="zh-CN" i="0" dirty="0">
                <a:solidFill>
                  <a:srgbClr val="FF0000"/>
                </a:solidFill>
                <a:effectLst/>
                <a:latin typeface="叶根友毛笔行书2.0版" pitchFamily="2" charset="-122"/>
                <a:ea typeface="叶根友毛笔行书2.0版" pitchFamily="2" charset="-122"/>
              </a:rPr>
              <a:t>PX</a:t>
            </a:r>
          </a:p>
          <a:p>
            <a:pPr algn="ctr"/>
            <a:r>
              <a:rPr lang="zh-CN" altLang="en-US" i="0" dirty="0">
                <a:solidFill>
                  <a:srgbClr val="FF0000"/>
                </a:solidFill>
                <a:effectLst/>
                <a:latin typeface="叶根友毛笔行书2.0版" pitchFamily="2" charset="-122"/>
                <a:ea typeface="叶根友毛笔行书2.0版" pitchFamily="2" charset="-122"/>
              </a:rPr>
              <a:t>（对二甲苯）</a:t>
            </a:r>
            <a:endParaRPr lang="zh-CN" altLang="en-US" i="0" dirty="0">
              <a:solidFill>
                <a:srgbClr val="FF0000"/>
              </a:solidFill>
            </a:endParaRPr>
          </a:p>
        </p:txBody>
      </p:sp>
      <p:pic>
        <p:nvPicPr>
          <p:cNvPr id="406530" name="Picture 2" descr="http://i02.pictn.sogoucdn.com/678563e28ce24125"/>
          <p:cNvPicPr>
            <a:picLocks noChangeAspect="1" noChangeArrowheads="1"/>
          </p:cNvPicPr>
          <p:nvPr/>
        </p:nvPicPr>
        <p:blipFill>
          <a:blip r:embed="rId7" cstate="print"/>
          <a:srcRect/>
          <a:stretch>
            <a:fillRect/>
          </a:stretch>
        </p:blipFill>
        <p:spPr bwMode="auto">
          <a:xfrm>
            <a:off x="3880056" y="432048"/>
            <a:ext cx="1501354" cy="1124744"/>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bwMode="auto">
          <a:xfrm>
            <a:off x="2843213" y="332656"/>
            <a:ext cx="4686300" cy="685800"/>
          </a:xfrm>
          <a:noFill/>
          <a:ln>
            <a:miter lim="800000"/>
          </a:ln>
        </p:spPr>
        <p:txBody>
          <a:bodyPr vert="horz" wrap="square" lIns="91440" tIns="45720" rIns="91440" bIns="45720" numCol="1" anchor="t" anchorCtr="0" compatLnSpc="1"/>
          <a:lstStyle/>
          <a:p>
            <a:r>
              <a:rPr lang="zh-CN" altLang="en-US" sz="3600" b="1" dirty="0">
                <a:solidFill>
                  <a:srgbClr val="FF0000"/>
                </a:solidFill>
                <a:effectLst/>
                <a:latin typeface="宋体" panose="02010600030101010101" pitchFamily="2" charset="-122"/>
              </a:rPr>
              <a:t>分析化学八面体</a:t>
            </a:r>
          </a:p>
        </p:txBody>
      </p:sp>
      <p:sp>
        <p:nvSpPr>
          <p:cNvPr id="183299" name="AutoShape 3">
            <a:hlinkClick r:id="" action="ppaction://hlinkshowjump?jump=previousslide" highlightClick="1"/>
          </p:cNvPr>
          <p:cNvSpPr>
            <a:spLocks noChangeArrowheads="1"/>
          </p:cNvSpPr>
          <p:nvPr/>
        </p:nvSpPr>
        <p:spPr bwMode="ltGray">
          <a:xfrm>
            <a:off x="4648200" y="6248400"/>
            <a:ext cx="1066800" cy="381000"/>
          </a:xfrm>
          <a:prstGeom prst="actionButtonBackPrevious">
            <a:avLst/>
          </a:prstGeom>
          <a:noFill/>
          <a:ln w="9525">
            <a:noFill/>
            <a:miter lim="800000"/>
          </a:ln>
          <a:effectLst/>
        </p:spPr>
        <p:txBody>
          <a:bodyPr wrap="none" anchor="ctr"/>
          <a:lstStyle/>
          <a:p>
            <a:endParaRPr lang="zh-CN" altLang="en-US"/>
          </a:p>
        </p:txBody>
      </p:sp>
      <p:sp>
        <p:nvSpPr>
          <p:cNvPr id="183300" name="AutoShape 4">
            <a:hlinkClick r:id="" action="ppaction://hlinkshowjump?jump=nextslide" highlightClick="1"/>
          </p:cNvPr>
          <p:cNvSpPr>
            <a:spLocks noChangeArrowheads="1"/>
          </p:cNvSpPr>
          <p:nvPr/>
        </p:nvSpPr>
        <p:spPr bwMode="ltGray">
          <a:xfrm>
            <a:off x="6019800" y="6248400"/>
            <a:ext cx="1066800" cy="381000"/>
          </a:xfrm>
          <a:prstGeom prst="actionButtonForwardNext">
            <a:avLst/>
          </a:prstGeom>
          <a:noFill/>
          <a:ln w="9525">
            <a:noFill/>
            <a:miter lim="800000"/>
          </a:ln>
          <a:effectLst/>
        </p:spPr>
        <p:txBody>
          <a:bodyPr wrap="none" anchor="ctr"/>
          <a:lstStyle/>
          <a:p>
            <a:endParaRPr lang="zh-CN" altLang="en-US"/>
          </a:p>
        </p:txBody>
      </p:sp>
      <p:sp>
        <p:nvSpPr>
          <p:cNvPr id="183301" name="AutoShape 5">
            <a:hlinkClick r:id="" action="ppaction://hlinkshowjump?jump=firstslide" highlightClick="1"/>
          </p:cNvPr>
          <p:cNvSpPr>
            <a:spLocks noChangeArrowheads="1"/>
          </p:cNvSpPr>
          <p:nvPr/>
        </p:nvSpPr>
        <p:spPr bwMode="ltGray">
          <a:xfrm>
            <a:off x="7391400" y="6248400"/>
            <a:ext cx="1066800" cy="381000"/>
          </a:xfrm>
          <a:prstGeom prst="actionButtonBeginning">
            <a:avLst/>
          </a:prstGeom>
          <a:noFill/>
          <a:ln w="9525">
            <a:noFill/>
            <a:miter lim="800000"/>
          </a:ln>
          <a:effectLst/>
        </p:spPr>
        <p:txBody>
          <a:bodyPr wrap="none" anchor="ctr"/>
          <a:lstStyle/>
          <a:p>
            <a:endParaRPr lang="zh-CN" altLang="en-US"/>
          </a:p>
        </p:txBody>
      </p:sp>
      <p:graphicFrame>
        <p:nvGraphicFramePr>
          <p:cNvPr id="183302" name="Object 6"/>
          <p:cNvGraphicFramePr>
            <a:graphicFrameLocks noChangeAspect="1"/>
          </p:cNvGraphicFramePr>
          <p:nvPr/>
        </p:nvGraphicFramePr>
        <p:xfrm>
          <a:off x="1066800" y="1052736"/>
          <a:ext cx="7316788" cy="5086350"/>
        </p:xfrm>
        <a:graphic>
          <a:graphicData uri="http://schemas.openxmlformats.org/presentationml/2006/ole">
            <mc:AlternateContent xmlns:mc="http://schemas.openxmlformats.org/markup-compatibility/2006">
              <mc:Choice xmlns:v="urn:schemas-microsoft-com:vml" Requires="v">
                <p:oleObj spid="_x0000_s4167" name="BMP 图象" r:id="rId3" imgW="5610225" imgH="3905250" progId="PBrush">
                  <p:embed/>
                </p:oleObj>
              </mc:Choice>
              <mc:Fallback>
                <p:oleObj name="BMP 图象" r:id="rId3" imgW="5610225" imgH="3905250"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1066800" y="1052736"/>
                        <a:ext cx="7316788" cy="508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5" name="AutoShape 9">
            <a:hlinkClick r:id="" action="ppaction://hlinkshowjump?jump=previousslide" highlightClick="1"/>
          </p:cNvPr>
          <p:cNvSpPr>
            <a:spLocks noChangeArrowheads="1"/>
          </p:cNvSpPr>
          <p:nvPr/>
        </p:nvSpPr>
        <p:spPr bwMode="auto">
          <a:xfrm>
            <a:off x="4495800" y="6019800"/>
            <a:ext cx="1295400" cy="381000"/>
          </a:xfrm>
          <a:prstGeom prst="actionButtonBackPrevious">
            <a:avLst/>
          </a:prstGeom>
          <a:noFill/>
          <a:ln w="9525">
            <a:noFill/>
            <a:miter lim="800000"/>
          </a:ln>
          <a:effectLst/>
        </p:spPr>
        <p:txBody>
          <a:bodyPr wrap="none" lIns="92075" tIns="46038" rIns="92075" bIns="46038" anchor="ctr">
            <a:spAutoFit/>
          </a:bodyPr>
          <a:lstStyle/>
          <a:p>
            <a:endParaRPr lang="zh-CN" altLang="en-US"/>
          </a:p>
        </p:txBody>
      </p:sp>
      <p:sp>
        <p:nvSpPr>
          <p:cNvPr id="183307" name="AutoShape 11">
            <a:hlinkClick r:id="" action="ppaction://hlinkshowjump?jump=firstslide" highlightClick="1"/>
          </p:cNvPr>
          <p:cNvSpPr>
            <a:spLocks noChangeArrowheads="1"/>
          </p:cNvSpPr>
          <p:nvPr/>
        </p:nvSpPr>
        <p:spPr bwMode="auto">
          <a:xfrm>
            <a:off x="7467600" y="6172200"/>
            <a:ext cx="1066800" cy="457200"/>
          </a:xfrm>
          <a:prstGeom prst="actionButtonBeginning">
            <a:avLst/>
          </a:prstGeom>
          <a:noFill/>
          <a:ln w="9525">
            <a:noFill/>
            <a:miter lim="800000"/>
          </a:ln>
          <a:effectLst/>
        </p:spPr>
        <p:txBody>
          <a:bodyPr wrap="none" lIns="92075" tIns="46038" rIns="92075" bIns="46038" anchor="ctr">
            <a:spAutoFit/>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left)">
                                      <p:cBhvr>
                                        <p:cTn id="7" dur="500"/>
                                        <p:tgtEl>
                                          <p:spTgt spid="183298"/>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183302"/>
                                        </p:tgtEl>
                                        <p:attrNameLst>
                                          <p:attrName>style.visibility</p:attrName>
                                        </p:attrNameLst>
                                      </p:cBhvr>
                                      <p:to>
                                        <p:strVal val="visible"/>
                                      </p:to>
                                    </p:set>
                                    <p:anim calcmode="lin" valueType="num">
                                      <p:cBhvr>
                                        <p:cTn id="11" dur="500" fill="hold"/>
                                        <p:tgtEl>
                                          <p:spTgt spid="183302"/>
                                        </p:tgtEl>
                                        <p:attrNameLst>
                                          <p:attrName>ppt_w</p:attrName>
                                        </p:attrNameLst>
                                      </p:cBhvr>
                                      <p:tavLst>
                                        <p:tav tm="0">
                                          <p:val>
                                            <p:fltVal val="0"/>
                                          </p:val>
                                        </p:tav>
                                        <p:tav tm="100000">
                                          <p:val>
                                            <p:strVal val="#ppt_w"/>
                                          </p:val>
                                        </p:tav>
                                      </p:tavLst>
                                    </p:anim>
                                    <p:anim calcmode="lin" valueType="num">
                                      <p:cBhvr>
                                        <p:cTn id="12" dur="500" fill="hold"/>
                                        <p:tgtEl>
                                          <p:spTgt spid="183302"/>
                                        </p:tgtEl>
                                        <p:attrNameLst>
                                          <p:attrName>ppt_h</p:attrName>
                                        </p:attrNameLst>
                                      </p:cBhvr>
                                      <p:tavLst>
                                        <p:tav tm="0">
                                          <p:val>
                                            <p:fltVal val="0"/>
                                          </p:val>
                                        </p:tav>
                                        <p:tav tm="100000">
                                          <p:val>
                                            <p:strVal val="#ppt_h"/>
                                          </p:val>
                                        </p:tav>
                                      </p:tavLst>
                                    </p:anim>
                                    <p:anim calcmode="lin" valueType="num">
                                      <p:cBhvr>
                                        <p:cTn id="13" dur="500" fill="hold"/>
                                        <p:tgtEl>
                                          <p:spTgt spid="183302"/>
                                        </p:tgtEl>
                                        <p:attrNameLst>
                                          <p:attrName>ppt_x</p:attrName>
                                        </p:attrNameLst>
                                      </p:cBhvr>
                                      <p:tavLst>
                                        <p:tav tm="0">
                                          <p:val>
                                            <p:fltVal val="0.5"/>
                                          </p:val>
                                        </p:tav>
                                        <p:tav tm="100000">
                                          <p:val>
                                            <p:strVal val="#ppt_x"/>
                                          </p:val>
                                        </p:tav>
                                      </p:tavLst>
                                    </p:anim>
                                    <p:anim calcmode="lin" valueType="num">
                                      <p:cBhvr>
                                        <p:cTn id="14" dur="500" fill="hold"/>
                                        <p:tgtEl>
                                          <p:spTgt spid="18330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bwMode="auto">
          <a:xfrm>
            <a:off x="531126" y="2924944"/>
            <a:ext cx="8208962" cy="3024336"/>
          </a:xfrm>
          <a:solidFill>
            <a:srgbClr val="FFFFFF"/>
          </a:solidFill>
          <a:ln>
            <a:noFill/>
            <a:miter lim="800000"/>
          </a:ln>
        </p:spPr>
        <p:txBody>
          <a:bodyPr vert="horz" wrap="square" lIns="91440" tIns="45720" rIns="91440" bIns="45720" numCol="1" anchor="t" anchorCtr="0" compatLnSpc="1"/>
          <a:lstStyle/>
          <a:p>
            <a:pPr marL="1619250" indent="-1619250">
              <a:lnSpc>
                <a:spcPct val="165000"/>
              </a:lnSpc>
              <a:spcBef>
                <a:spcPct val="0"/>
              </a:spcBef>
              <a:buFontTx/>
              <a:buNone/>
            </a:pPr>
            <a:r>
              <a:rPr lang="en-US" altLang="zh-CN" b="1" dirty="0">
                <a:solidFill>
                  <a:srgbClr val="000000"/>
                </a:solidFill>
                <a:effectLst/>
                <a:latin typeface="Times New Roman" panose="02020603050405020304" pitchFamily="18" charset="0"/>
                <a:ea typeface="+mj-ea"/>
                <a:cs typeface="Times New Roman" panose="02020603050405020304" pitchFamily="18" charset="0"/>
              </a:rPr>
              <a:t>    </a:t>
            </a:r>
            <a:r>
              <a:rPr lang="zh-CN" altLang="en-US" b="1" dirty="0">
                <a:solidFill>
                  <a:srgbClr val="FF0000"/>
                </a:solidFill>
                <a:effectLst/>
                <a:latin typeface="Times New Roman" panose="02020603050405020304" pitchFamily="18" charset="0"/>
                <a:ea typeface="+mj-ea"/>
                <a:cs typeface="Times New Roman" panose="02020603050405020304" pitchFamily="18" charset="0"/>
              </a:rPr>
              <a:t>起源：</a:t>
            </a:r>
            <a:r>
              <a:rPr lang="zh-CN" altLang="en-US" b="1" dirty="0">
                <a:solidFill>
                  <a:srgbClr val="000000"/>
                </a:solidFill>
                <a:effectLst/>
                <a:latin typeface="Times New Roman" panose="02020603050405020304" pitchFamily="18" charset="0"/>
                <a:ea typeface="+mj-ea"/>
                <a:cs typeface="Times New Roman" panose="02020603050405020304" pitchFamily="18" charset="0"/>
              </a:rPr>
              <a:t>古代炼金术  </a:t>
            </a:r>
          </a:p>
          <a:p>
            <a:pPr marL="1619250" indent="-1619250">
              <a:lnSpc>
                <a:spcPct val="165000"/>
              </a:lnSpc>
              <a:spcBef>
                <a:spcPct val="0"/>
              </a:spcBef>
              <a:buFontTx/>
              <a:buNone/>
            </a:pPr>
            <a:r>
              <a:rPr lang="zh-CN" altLang="en-US" b="1" dirty="0">
                <a:solidFill>
                  <a:srgbClr val="000000"/>
                </a:solidFill>
                <a:effectLst/>
                <a:latin typeface="Times New Roman" panose="02020603050405020304" pitchFamily="18" charset="0"/>
                <a:ea typeface="+mj-ea"/>
                <a:cs typeface="Times New Roman" panose="02020603050405020304" pitchFamily="18" charset="0"/>
              </a:rPr>
              <a:t>    </a:t>
            </a:r>
            <a:r>
              <a:rPr lang="zh-CN" altLang="en-US" b="1" dirty="0">
                <a:solidFill>
                  <a:srgbClr val="FF0000"/>
                </a:solidFill>
                <a:effectLst/>
                <a:latin typeface="Times New Roman" panose="02020603050405020304" pitchFamily="18" charset="0"/>
                <a:ea typeface="+mj-ea"/>
                <a:cs typeface="Times New Roman" panose="02020603050405020304" pitchFamily="18" charset="0"/>
              </a:rPr>
              <a:t>手段：</a:t>
            </a:r>
            <a:r>
              <a:rPr lang="zh-CN" altLang="en-US" b="1" dirty="0">
                <a:solidFill>
                  <a:srgbClr val="000000"/>
                </a:solidFill>
                <a:effectLst/>
                <a:latin typeface="Times New Roman" panose="02020603050405020304" pitchFamily="18" charset="0"/>
                <a:ea typeface="+mj-ea"/>
                <a:cs typeface="Times New Roman" panose="02020603050405020304" pitchFamily="18" charset="0"/>
              </a:rPr>
              <a:t>人类的感官和双手</a:t>
            </a:r>
          </a:p>
          <a:p>
            <a:pPr marL="1619250" indent="-1619250">
              <a:lnSpc>
                <a:spcPct val="165000"/>
              </a:lnSpc>
              <a:spcBef>
                <a:spcPct val="0"/>
              </a:spcBef>
              <a:buFontTx/>
              <a:buNone/>
            </a:pPr>
            <a:r>
              <a:rPr lang="en-US" altLang="zh-CN" b="1" dirty="0">
                <a:solidFill>
                  <a:srgbClr val="FF0000"/>
                </a:solidFill>
                <a:effectLst/>
                <a:latin typeface="Times New Roman" panose="02020603050405020304" pitchFamily="18" charset="0"/>
                <a:ea typeface="+mj-ea"/>
                <a:cs typeface="Times New Roman" panose="02020603050405020304" pitchFamily="18" charset="0"/>
              </a:rPr>
              <a:t>16</a:t>
            </a:r>
            <a:r>
              <a:rPr lang="zh-CN" altLang="en-US" b="1" dirty="0">
                <a:solidFill>
                  <a:srgbClr val="FF0000"/>
                </a:solidFill>
                <a:effectLst/>
                <a:latin typeface="Times New Roman" panose="02020603050405020304" pitchFamily="18" charset="0"/>
                <a:ea typeface="+mj-ea"/>
                <a:cs typeface="Times New Roman" panose="02020603050405020304" pitchFamily="18" charset="0"/>
              </a:rPr>
              <a:t>世纪</a:t>
            </a:r>
            <a:r>
              <a:rPr lang="zh-CN" altLang="en-US" b="1" dirty="0" smtClean="0">
                <a:solidFill>
                  <a:srgbClr val="FF0000"/>
                </a:solidFill>
                <a:effectLst/>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现代</a:t>
            </a:r>
            <a:r>
              <a:rPr lang="zh-CN" altLang="en-US" b="1" dirty="0" smtClean="0">
                <a:solidFill>
                  <a:srgbClr val="000000"/>
                </a:solidFill>
                <a:effectLst/>
                <a:latin typeface="Times New Roman" panose="02020603050405020304" pitchFamily="18" charset="0"/>
                <a:ea typeface="+mj-ea"/>
                <a:cs typeface="Times New Roman" panose="02020603050405020304" pitchFamily="18" charset="0"/>
              </a:rPr>
              <a:t>天平</a:t>
            </a:r>
            <a:r>
              <a:rPr lang="zh-CN" altLang="en-US" b="1" dirty="0">
                <a:solidFill>
                  <a:srgbClr val="000000"/>
                </a:solidFill>
                <a:effectLst/>
                <a:latin typeface="Times New Roman" panose="02020603050405020304" pitchFamily="18" charset="0"/>
                <a:ea typeface="+mj-ea"/>
                <a:cs typeface="Times New Roman" panose="02020603050405020304" pitchFamily="18" charset="0"/>
              </a:rPr>
              <a:t>的出现，向定量迈进了一大步</a:t>
            </a:r>
          </a:p>
          <a:p>
            <a:pPr marL="1619250" indent="-1619250">
              <a:lnSpc>
                <a:spcPct val="165000"/>
              </a:lnSpc>
              <a:spcBef>
                <a:spcPct val="0"/>
              </a:spcBef>
              <a:buFontTx/>
              <a:buNone/>
            </a:pPr>
            <a:r>
              <a:rPr lang="en-US" altLang="zh-CN" b="1" dirty="0">
                <a:solidFill>
                  <a:srgbClr val="FF0000"/>
                </a:solidFill>
                <a:effectLst/>
                <a:latin typeface="Times New Roman" panose="02020603050405020304" pitchFamily="18" charset="0"/>
                <a:ea typeface="+mj-ea"/>
                <a:cs typeface="Times New Roman" panose="02020603050405020304" pitchFamily="18" charset="0"/>
              </a:rPr>
              <a:t>19</a:t>
            </a:r>
            <a:r>
              <a:rPr lang="zh-CN" altLang="en-US" b="1" dirty="0">
                <a:solidFill>
                  <a:srgbClr val="FF0000"/>
                </a:solidFill>
                <a:effectLst/>
                <a:latin typeface="Times New Roman" panose="02020603050405020304" pitchFamily="18" charset="0"/>
                <a:ea typeface="+mj-ea"/>
                <a:cs typeface="Times New Roman" panose="02020603050405020304" pitchFamily="18" charset="0"/>
              </a:rPr>
              <a:t>世纪：</a:t>
            </a:r>
            <a:r>
              <a:rPr lang="zh-CN" altLang="en-US" b="1" dirty="0">
                <a:solidFill>
                  <a:srgbClr val="000000"/>
                </a:solidFill>
                <a:effectLst/>
                <a:latin typeface="Times New Roman" panose="02020603050405020304" pitchFamily="18" charset="0"/>
                <a:ea typeface="+mj-ea"/>
                <a:cs typeface="Times New Roman" panose="02020603050405020304" pitchFamily="18" charset="0"/>
              </a:rPr>
              <a:t>化学方法，鉴定物质的组成和含量的技术</a:t>
            </a:r>
          </a:p>
        </p:txBody>
      </p:sp>
      <p:sp>
        <p:nvSpPr>
          <p:cNvPr id="5" name="TextBox 4"/>
          <p:cNvSpPr txBox="1"/>
          <p:nvPr/>
        </p:nvSpPr>
        <p:spPr>
          <a:xfrm>
            <a:off x="611560" y="476672"/>
            <a:ext cx="8136904" cy="646331"/>
          </a:xfrm>
          <a:prstGeom prst="rect">
            <a:avLst/>
          </a:prstGeom>
          <a:noFill/>
        </p:spPr>
        <p:txBody>
          <a:bodyPr wrap="square" rtlCol="0">
            <a:spAutoFit/>
          </a:bodyPr>
          <a:lstStyle/>
          <a:p>
            <a:r>
              <a:rPr lang="zh-CN" altLang="en-US" sz="3600" b="1" i="0" dirty="0">
                <a:solidFill>
                  <a:srgbClr val="3333CC"/>
                </a:solidFill>
                <a:effectLst/>
                <a:latin typeface="微软雅黑" panose="020B0503020204020204" pitchFamily="34" charset="-122"/>
                <a:ea typeface="微软雅黑" panose="020B0503020204020204" pitchFamily="34" charset="-122"/>
              </a:rPr>
              <a:t>四、分析化学的发展？</a:t>
            </a:r>
            <a:r>
              <a:rPr lang="zh-CN" altLang="en-US" sz="3200" b="1" i="0" dirty="0">
                <a:solidFill>
                  <a:srgbClr val="3333CC"/>
                </a:solidFill>
                <a:effectLst/>
                <a:latin typeface="微软雅黑" panose="020B0503020204020204" pitchFamily="34" charset="-122"/>
                <a:ea typeface="微软雅黑" panose="020B0503020204020204" pitchFamily="34" charset="-122"/>
              </a:rPr>
              <a:t>过去、现在、未来</a:t>
            </a:r>
            <a:endParaRPr lang="zh-CN" altLang="en-US" sz="4400" b="1" i="0" dirty="0">
              <a:solidFill>
                <a:srgbClr val="3333CC"/>
              </a:solidFill>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611560" y="1731149"/>
            <a:ext cx="1569660" cy="646331"/>
          </a:xfrm>
          <a:prstGeom prst="rect">
            <a:avLst/>
          </a:prstGeom>
          <a:gradFill>
            <a:gsLst>
              <a:gs pos="0">
                <a:srgbClr val="5E9EFF"/>
              </a:gs>
              <a:gs pos="39999">
                <a:srgbClr val="85C2FF"/>
              </a:gs>
              <a:gs pos="70000">
                <a:srgbClr val="C4D6EB"/>
              </a:gs>
              <a:gs pos="100000">
                <a:srgbClr val="FFEBFA"/>
              </a:gs>
            </a:gsLst>
            <a:lin ang="5400000" scaled="0"/>
          </a:gradFill>
          <a:ln w="22225">
            <a:solidFill>
              <a:srgbClr val="C00000"/>
            </a:solidFill>
          </a:ln>
        </p:spPr>
        <p:txBody>
          <a:bodyPr wrap="none" rtlCol="0">
            <a:spAutoFit/>
          </a:bodyPr>
          <a:lstStyle/>
          <a:p>
            <a:r>
              <a:rPr lang="zh-CN" altLang="en-US" sz="3600" b="1" i="0" dirty="0">
                <a:solidFill>
                  <a:srgbClr val="FF0000"/>
                </a:solidFill>
                <a:effectLst/>
                <a:latin typeface="微软雅黑" panose="020B0503020204020204" pitchFamily="34" charset="-122"/>
                <a:ea typeface="微软雅黑" panose="020B0503020204020204" pitchFamily="34" charset="-122"/>
              </a:rPr>
              <a:t>过去时</a:t>
            </a:r>
          </a:p>
        </p:txBody>
      </p:sp>
      <p:pic>
        <p:nvPicPr>
          <p:cNvPr id="7" name="Picture 3"/>
          <p:cNvPicPr>
            <a:picLocks noChangeAspect="1" noChangeArrowheads="1"/>
          </p:cNvPicPr>
          <p:nvPr/>
        </p:nvPicPr>
        <p:blipFill>
          <a:blip r:embed="rId2" cstate="print"/>
          <a:srcRect l="13583" t="6873" r="9012" b="10656"/>
          <a:stretch>
            <a:fillRect/>
          </a:stretch>
        </p:blipFill>
        <p:spPr bwMode="auto">
          <a:xfrm>
            <a:off x="6135426" y="1670467"/>
            <a:ext cx="2629706" cy="2103765"/>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xfrm>
            <a:off x="2195736" y="404664"/>
            <a:ext cx="6768752" cy="730250"/>
          </a:xfrm>
          <a:noFill/>
          <a:ln>
            <a:miter lim="800000"/>
          </a:ln>
        </p:spPr>
        <p:txBody>
          <a:bodyPr vert="horz" wrap="square" lIns="91440" tIns="45720" rIns="91440" bIns="45720" numCol="1" anchor="ctr" anchorCtr="0" compatLnSpc="1"/>
          <a:lstStyle/>
          <a:p>
            <a:r>
              <a:rPr lang="en-US" altLang="zh-CN" sz="3600" b="1" dirty="0">
                <a:solidFill>
                  <a:srgbClr val="0000FF"/>
                </a:solidFill>
                <a:effectLst/>
                <a:latin typeface="Times New Roman" panose="02020603050405020304" pitchFamily="18" charset="0"/>
                <a:cs typeface="Times New Roman" panose="02020603050405020304" pitchFamily="18" charset="0"/>
              </a:rPr>
              <a:t>20</a:t>
            </a:r>
            <a:r>
              <a:rPr lang="zh-CN" altLang="en-US" sz="3600" b="1" dirty="0">
                <a:solidFill>
                  <a:srgbClr val="0000FF"/>
                </a:solidFill>
                <a:effectLst/>
                <a:latin typeface="Times New Roman" panose="02020603050405020304" pitchFamily="18" charset="0"/>
                <a:cs typeface="Times New Roman" panose="02020603050405020304" pitchFamily="18" charset="0"/>
              </a:rPr>
              <a:t>世纪以来分析化学的主要变革</a:t>
            </a:r>
          </a:p>
        </p:txBody>
      </p:sp>
      <p:graphicFrame>
        <p:nvGraphicFramePr>
          <p:cNvPr id="126979" name="Group 3"/>
          <p:cNvGraphicFramePr>
            <a:graphicFrameLocks noGrp="1"/>
          </p:cNvGraphicFramePr>
          <p:nvPr/>
        </p:nvGraphicFramePr>
        <p:xfrm>
          <a:off x="684213" y="1340768"/>
          <a:ext cx="8153400" cy="4850321"/>
        </p:xfrm>
        <a:graphic>
          <a:graphicData uri="http://schemas.openxmlformats.org/drawingml/2006/table">
            <a:tbl>
              <a:tblPr/>
              <a:tblGrid>
                <a:gridCol w="1066800"/>
                <a:gridCol w="2132012"/>
                <a:gridCol w="2332038"/>
                <a:gridCol w="2622550"/>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时期</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1900</a:t>
                      </a: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1940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1940</a:t>
                      </a: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1950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1970</a:t>
                      </a: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Present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r>
              <a:tr h="5397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特点</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FF0000"/>
                          </a:solidFill>
                          <a:effectLst/>
                          <a:latin typeface="Times New Roman" panose="02020603050405020304" pitchFamily="18" charset="0"/>
                          <a:ea typeface="+mj-ea"/>
                          <a:cs typeface="Times New Roman" panose="02020603050405020304" pitchFamily="18" charset="0"/>
                        </a:rPr>
                        <a:t>经典分析－</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化学分析为主</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FF0000"/>
                          </a:solidFill>
                          <a:effectLst/>
                          <a:latin typeface="Times New Roman" panose="02020603050405020304" pitchFamily="18" charset="0"/>
                          <a:ea typeface="+mj-ea"/>
                          <a:cs typeface="Times New Roman" panose="02020603050405020304" pitchFamily="18" charset="0"/>
                        </a:rPr>
                        <a:t>近代分析</a:t>
                      </a: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仪器分析为主</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FF0000"/>
                          </a:solidFill>
                          <a:effectLst/>
                          <a:latin typeface="Times New Roman" panose="02020603050405020304" pitchFamily="18" charset="0"/>
                          <a:ea typeface="+mj-ea"/>
                          <a:cs typeface="Times New Roman" panose="02020603050405020304" pitchFamily="18" charset="0"/>
                        </a:rPr>
                        <a:t>现代分析</a:t>
                      </a: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实验与化学计量学相结合</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r>
              <a:tr h="8239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理论</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热力学</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溶液四大平衡</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热力学</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化学动力学</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热力学</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化学动力学</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物理动力学</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r>
              <a:tr h="8223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仪器</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分析天平</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光度   极谱</a:t>
                      </a: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电位   色谱</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自动化分析仪      联用技术</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r>
              <a:tr h="8239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mj-ea"/>
                          <a:cs typeface="Times New Roman" panose="02020603050405020304" pitchFamily="18" charset="0"/>
                        </a:rPr>
                        <a:t>分析对象</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无机化合物</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有机和无机样品</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000000"/>
                          </a:solidFill>
                          <a:effectLst/>
                          <a:latin typeface="Times New Roman" panose="02020603050405020304" pitchFamily="18" charset="0"/>
                          <a:ea typeface="+mj-ea"/>
                          <a:cs typeface="Times New Roman" panose="02020603050405020304" pitchFamily="18" charset="0"/>
                        </a:rPr>
                        <a:t>有机、无机、生物及药物样品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blipFill>
                      <a:blip r:embed="rId2"/>
                      <a:tile tx="0" ty="0" sx="100000" sy="100000" flip="none" algn="tl"/>
                    </a:blipFill>
                  </a:tcPr>
                </a:tc>
              </a:tr>
            </a:tbl>
          </a:graphicData>
        </a:graphic>
      </p:graphicFrame>
      <p:sp>
        <p:nvSpPr>
          <p:cNvPr id="5" name="TextBox 4"/>
          <p:cNvSpPr txBox="1"/>
          <p:nvPr/>
        </p:nvSpPr>
        <p:spPr>
          <a:xfrm>
            <a:off x="539552" y="334397"/>
            <a:ext cx="1569660" cy="646331"/>
          </a:xfrm>
          <a:prstGeom prst="rect">
            <a:avLst/>
          </a:prstGeom>
          <a:gradFill>
            <a:gsLst>
              <a:gs pos="0">
                <a:srgbClr val="5E9EFF"/>
              </a:gs>
              <a:gs pos="39999">
                <a:srgbClr val="85C2FF"/>
              </a:gs>
              <a:gs pos="70000">
                <a:srgbClr val="C4D6EB"/>
              </a:gs>
              <a:gs pos="100000">
                <a:srgbClr val="FFEBFA"/>
              </a:gs>
            </a:gsLst>
            <a:lin ang="5400000" scaled="0"/>
          </a:gradFill>
          <a:ln w="22225">
            <a:solidFill>
              <a:srgbClr val="C00000"/>
            </a:solidFill>
          </a:ln>
        </p:spPr>
        <p:txBody>
          <a:bodyPr wrap="none" rtlCol="0">
            <a:spAutoFit/>
          </a:bodyPr>
          <a:lstStyle/>
          <a:p>
            <a:r>
              <a:rPr lang="zh-CN" altLang="en-US" sz="3600" b="1" i="0" dirty="0">
                <a:solidFill>
                  <a:srgbClr val="FF0000"/>
                </a:solidFill>
                <a:effectLst/>
                <a:latin typeface="微软雅黑" panose="020B0503020204020204" pitchFamily="34" charset="-122"/>
                <a:ea typeface="微软雅黑" panose="020B0503020204020204" pitchFamily="34" charset="-122"/>
              </a:rPr>
              <a:t>现在时</a:t>
            </a: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cstate="print"/>
          <a:srcRect/>
          <a:stretch>
            <a:fillRect/>
          </a:stretch>
        </p:blipFill>
        <p:spPr bwMode="auto">
          <a:xfrm>
            <a:off x="289853" y="434974"/>
            <a:ext cx="8530619" cy="6090370"/>
          </a:xfrm>
          <a:prstGeom prst="rect">
            <a:avLst/>
          </a:prstGeom>
          <a:noFill/>
          <a:ln w="9525">
            <a:solidFill>
              <a:schemeClr val="folHlink"/>
            </a:solidFill>
            <a:miter lim="800000"/>
            <a:headEnd/>
            <a:tailEnd/>
          </a:ln>
        </p:spPr>
      </p:pic>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cstate="print"/>
          <a:srcRect b="5283"/>
          <a:stretch>
            <a:fillRect/>
          </a:stretch>
        </p:blipFill>
        <p:spPr bwMode="auto">
          <a:xfrm>
            <a:off x="498296" y="237168"/>
            <a:ext cx="8136904" cy="4901213"/>
          </a:xfrm>
          <a:prstGeom prst="rect">
            <a:avLst/>
          </a:prstGeom>
          <a:noFill/>
          <a:ln w="9525">
            <a:solidFill>
              <a:schemeClr val="folHlink"/>
            </a:solidFill>
            <a:miter lim="800000"/>
            <a:headEnd/>
            <a:tailEnd/>
          </a:ln>
        </p:spPr>
      </p:pic>
      <p:sp>
        <p:nvSpPr>
          <p:cNvPr id="148483" name="Text Box 4"/>
          <p:cNvSpPr txBox="1">
            <a:spLocks noChangeArrowheads="1"/>
          </p:cNvSpPr>
          <p:nvPr/>
        </p:nvSpPr>
        <p:spPr bwMode="auto">
          <a:xfrm>
            <a:off x="426237" y="5147533"/>
            <a:ext cx="8208963" cy="1569660"/>
          </a:xfrm>
          <a:prstGeom prst="rect">
            <a:avLst/>
          </a:prstGeom>
          <a:noFill/>
          <a:ln w="12700" cap="sq">
            <a:noFill/>
            <a:miter lim="800000"/>
            <a:headEnd type="none" w="sm" len="sm"/>
            <a:tailEnd type="none" w="sm" len="sm"/>
          </a:ln>
        </p:spPr>
        <p:txBody>
          <a:bodyPr>
            <a:spAutoFit/>
          </a:bodyPr>
          <a:lstStyle/>
          <a:p>
            <a:pPr>
              <a:lnSpc>
                <a:spcPct val="150000"/>
              </a:lnSpc>
            </a:pPr>
            <a:r>
              <a:rPr lang="en-US" altLang="zh-CN" sz="1600" i="0" dirty="0">
                <a:solidFill>
                  <a:srgbClr val="0000CC"/>
                </a:solidFill>
                <a:effectLst/>
                <a:latin typeface="Times New Roman" panose="02020603050405020304" pitchFamily="18" charset="0"/>
                <a:cs typeface="Times New Roman" panose="02020603050405020304" pitchFamily="18" charset="0"/>
              </a:rPr>
              <a:t>28  </a:t>
            </a:r>
            <a:r>
              <a:rPr lang="en-US" altLang="zh-CN" sz="1600" i="0" dirty="0" smtClean="0">
                <a:solidFill>
                  <a:srgbClr val="0000CC"/>
                </a:solidFill>
                <a:effectLst/>
                <a:latin typeface="Times New Roman" panose="02020603050405020304" pitchFamily="18" charset="0"/>
                <a:cs typeface="Times New Roman" panose="02020603050405020304" pitchFamily="18" charset="0"/>
              </a:rPr>
              <a:t>2002</a:t>
            </a:r>
            <a:r>
              <a:rPr lang="zh-CN" altLang="en-US" sz="1600" i="0" dirty="0">
                <a:solidFill>
                  <a:srgbClr val="0000CC"/>
                </a:solidFill>
                <a:effectLst/>
                <a:latin typeface="Times New Roman" panose="02020603050405020304" pitchFamily="18" charset="0"/>
                <a:cs typeface="Times New Roman" panose="02020603050405020304" pitchFamily="18" charset="0"/>
              </a:rPr>
              <a:t>年  </a:t>
            </a:r>
            <a:r>
              <a:rPr lang="en-US" altLang="zh-CN" sz="1600" i="0" dirty="0" err="1">
                <a:solidFill>
                  <a:srgbClr val="0000CC"/>
                </a:solidFill>
                <a:effectLst/>
                <a:latin typeface="Times New Roman" panose="02020603050405020304" pitchFamily="18" charset="0"/>
                <a:cs typeface="Times New Roman" panose="02020603050405020304" pitchFamily="18" charset="0"/>
              </a:rPr>
              <a:t>J.B.Fenn</a:t>
            </a:r>
            <a:r>
              <a:rPr lang="en-US" altLang="zh-CN" sz="1600" i="0" dirty="0">
                <a:solidFill>
                  <a:srgbClr val="0000CC"/>
                </a:solidFill>
                <a:effectLst/>
                <a:latin typeface="Times New Roman" panose="02020603050405020304" pitchFamily="18" charset="0"/>
                <a:cs typeface="Times New Roman" panose="02020603050405020304" pitchFamily="18" charset="0"/>
              </a:rPr>
              <a:t>, </a:t>
            </a:r>
            <a:r>
              <a:rPr lang="en-US" altLang="zh-CN" sz="1600" i="0" dirty="0" err="1">
                <a:solidFill>
                  <a:srgbClr val="0000CC"/>
                </a:solidFill>
                <a:effectLst/>
                <a:latin typeface="Times New Roman" panose="02020603050405020304" pitchFamily="18" charset="0"/>
                <a:cs typeface="Times New Roman" panose="02020603050405020304" pitchFamily="18" charset="0"/>
              </a:rPr>
              <a:t>K.Tanaka</a:t>
            </a:r>
            <a:r>
              <a:rPr lang="en-US" altLang="zh-CN" sz="1600" i="0" dirty="0">
                <a:solidFill>
                  <a:srgbClr val="0000CC"/>
                </a:solidFill>
                <a:effectLst/>
                <a:latin typeface="Times New Roman" panose="02020603050405020304" pitchFamily="18" charset="0"/>
                <a:cs typeface="Times New Roman" panose="02020603050405020304" pitchFamily="18" charset="0"/>
              </a:rPr>
              <a:t>, Kurt </a:t>
            </a:r>
            <a:r>
              <a:rPr lang="en-US" altLang="zh-CN" sz="1600" i="0" dirty="0" err="1">
                <a:solidFill>
                  <a:srgbClr val="0000CC"/>
                </a:solidFill>
                <a:effectLst/>
                <a:latin typeface="Times New Roman" panose="02020603050405020304" pitchFamily="18" charset="0"/>
                <a:cs typeface="Times New Roman" panose="02020603050405020304" pitchFamily="18" charset="0"/>
              </a:rPr>
              <a:t>Wuthrich</a:t>
            </a:r>
            <a:r>
              <a:rPr lang="en-US" altLang="zh-CN" sz="1600" i="0" dirty="0">
                <a:solidFill>
                  <a:srgbClr val="0000CC"/>
                </a:solidFill>
                <a:effectLst/>
                <a:latin typeface="Times New Roman" panose="02020603050405020304" pitchFamily="18" charset="0"/>
                <a:cs typeface="Times New Roman" panose="02020603050405020304" pitchFamily="18" charset="0"/>
              </a:rPr>
              <a:t>   </a:t>
            </a:r>
            <a:r>
              <a:rPr lang="zh-CN" altLang="en-US" sz="1600" i="0" dirty="0">
                <a:solidFill>
                  <a:srgbClr val="0000CC"/>
                </a:solidFill>
                <a:effectLst/>
                <a:latin typeface="Times New Roman" panose="02020603050405020304" pitchFamily="18" charset="0"/>
                <a:cs typeface="Times New Roman" panose="02020603050405020304" pitchFamily="18" charset="0"/>
              </a:rPr>
              <a:t>质谱、核磁用于生物大分子的检测</a:t>
            </a:r>
          </a:p>
          <a:p>
            <a:pPr marL="342900" indent="-342900">
              <a:lnSpc>
                <a:spcPct val="150000"/>
              </a:lnSpc>
              <a:buAutoNum type="arabicPlain" startAt="29"/>
            </a:pPr>
            <a:r>
              <a:rPr lang="en-US" altLang="zh-CN" sz="1600" i="0" dirty="0">
                <a:solidFill>
                  <a:srgbClr val="0000CC"/>
                </a:solidFill>
                <a:effectLst/>
                <a:latin typeface="Times New Roman" panose="02020603050405020304" pitchFamily="18" charset="0"/>
                <a:cs typeface="Times New Roman" panose="02020603050405020304" pitchFamily="18" charset="0"/>
              </a:rPr>
              <a:t>2003</a:t>
            </a:r>
            <a:r>
              <a:rPr lang="zh-CN" altLang="en-US" sz="1600" i="0" dirty="0">
                <a:solidFill>
                  <a:srgbClr val="0000CC"/>
                </a:solidFill>
                <a:effectLst/>
                <a:latin typeface="Times New Roman" panose="02020603050405020304" pitchFamily="18" charset="0"/>
                <a:cs typeface="Times New Roman" panose="02020603050405020304" pitchFamily="18" charset="0"/>
              </a:rPr>
              <a:t>年  </a:t>
            </a:r>
            <a:r>
              <a:rPr lang="en-US" altLang="zh-CN" sz="1600" i="0" dirty="0">
                <a:solidFill>
                  <a:srgbClr val="0000CC"/>
                </a:solidFill>
                <a:effectLst/>
                <a:latin typeface="Times New Roman" panose="02020603050405020304" pitchFamily="18" charset="0"/>
                <a:cs typeface="Times New Roman" panose="02020603050405020304" pitchFamily="18" charset="0"/>
              </a:rPr>
              <a:t>Nobel</a:t>
            </a:r>
            <a:r>
              <a:rPr lang="zh-CN" altLang="en-US" sz="1600" i="0" dirty="0">
                <a:solidFill>
                  <a:srgbClr val="0000CC"/>
                </a:solidFill>
                <a:effectLst/>
                <a:latin typeface="Times New Roman" panose="02020603050405020304" pitchFamily="18" charset="0"/>
                <a:cs typeface="Times New Roman" panose="02020603050405020304" pitchFamily="18" charset="0"/>
              </a:rPr>
              <a:t>生理医学奖                               核磁共振成像</a:t>
            </a:r>
            <a:endParaRPr lang="en-US" altLang="zh-CN" sz="1600" i="0" dirty="0">
              <a:solidFill>
                <a:srgbClr val="0000CC"/>
              </a:solidFill>
              <a:effectLst/>
              <a:latin typeface="Times New Roman" panose="02020603050405020304" pitchFamily="18" charset="0"/>
              <a:cs typeface="Times New Roman" panose="02020603050405020304" pitchFamily="18" charset="0"/>
            </a:endParaRPr>
          </a:p>
          <a:p>
            <a:pPr marL="342900" indent="-342900">
              <a:lnSpc>
                <a:spcPct val="150000"/>
              </a:lnSpc>
              <a:buAutoNum type="arabicPlain" startAt="29"/>
            </a:pPr>
            <a:r>
              <a:rPr lang="en-US" altLang="zh-CN" sz="1600" i="0" dirty="0">
                <a:solidFill>
                  <a:srgbClr val="0000CC"/>
                </a:solidFill>
                <a:effectLst/>
                <a:latin typeface="Times New Roman" panose="02020603050405020304" pitchFamily="18" charset="0"/>
                <a:cs typeface="Times New Roman" panose="02020603050405020304" pitchFamily="18" charset="0"/>
              </a:rPr>
              <a:t>2014</a:t>
            </a:r>
            <a:r>
              <a:rPr lang="zh-CN" altLang="en-US" sz="1600" i="0" dirty="0">
                <a:solidFill>
                  <a:srgbClr val="0000CC"/>
                </a:solidFill>
                <a:effectLst/>
                <a:latin typeface="Times New Roman" panose="02020603050405020304" pitchFamily="18" charset="0"/>
                <a:cs typeface="Times New Roman" panose="02020603050405020304" pitchFamily="18" charset="0"/>
              </a:rPr>
              <a:t>年，美国埃里克</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贝齐格，威廉</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莫纳，德国斯特凡</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黑尔，超分辨率荧光显微镜</a:t>
            </a:r>
            <a:endParaRPr lang="en-US" altLang="zh-CN" sz="1600" i="0" dirty="0">
              <a:solidFill>
                <a:srgbClr val="0000CC"/>
              </a:solidFill>
              <a:effectLst/>
              <a:latin typeface="Times New Roman" panose="02020603050405020304" pitchFamily="18" charset="0"/>
              <a:cs typeface="Times New Roman" panose="02020603050405020304" pitchFamily="18" charset="0"/>
            </a:endParaRPr>
          </a:p>
          <a:p>
            <a:pPr marL="342900" indent="-342900">
              <a:lnSpc>
                <a:spcPct val="150000"/>
              </a:lnSpc>
              <a:buAutoNum type="arabicPlain" startAt="29"/>
            </a:pPr>
            <a:r>
              <a:rPr lang="en-US" altLang="zh-CN" sz="1600" i="0" dirty="0">
                <a:solidFill>
                  <a:srgbClr val="0000CC"/>
                </a:solidFill>
                <a:effectLst/>
                <a:latin typeface="Times New Roman" panose="02020603050405020304" pitchFamily="18" charset="0"/>
                <a:cs typeface="Times New Roman" panose="02020603050405020304" pitchFamily="18" charset="0"/>
              </a:rPr>
              <a:t>2017</a:t>
            </a:r>
            <a:r>
              <a:rPr lang="zh-CN" altLang="en-US" sz="1600" i="0" dirty="0">
                <a:solidFill>
                  <a:srgbClr val="0000CC"/>
                </a:solidFill>
                <a:effectLst/>
                <a:latin typeface="Times New Roman" panose="02020603050405020304" pitchFamily="18" charset="0"/>
                <a:cs typeface="Times New Roman" panose="02020603050405020304" pitchFamily="18" charset="0"/>
              </a:rPr>
              <a:t>年  瑞士约阿希姆</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弗兰克，雅克</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杜博歇，英国理查德</a:t>
            </a:r>
            <a:r>
              <a:rPr lang="en-US" altLang="zh-CN" sz="1600" i="0" dirty="0">
                <a:solidFill>
                  <a:srgbClr val="0000CC"/>
                </a:solidFill>
                <a:effectLst/>
                <a:latin typeface="Times New Roman" panose="02020603050405020304" pitchFamily="18" charset="0"/>
                <a:cs typeface="Times New Roman" panose="02020603050405020304" pitchFamily="18" charset="0"/>
              </a:rPr>
              <a:t>-</a:t>
            </a:r>
            <a:r>
              <a:rPr lang="zh-CN" altLang="en-US" sz="1600" i="0" dirty="0">
                <a:solidFill>
                  <a:srgbClr val="0000CC"/>
                </a:solidFill>
                <a:effectLst/>
                <a:latin typeface="Times New Roman" panose="02020603050405020304" pitchFamily="18" charset="0"/>
                <a:cs typeface="Times New Roman" panose="02020603050405020304" pitchFamily="18" charset="0"/>
              </a:rPr>
              <a:t>亨德森，冷冻电子显微镜</a:t>
            </a: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bwMode="auto">
          <a:xfrm>
            <a:off x="2555875" y="548680"/>
            <a:ext cx="4824413" cy="706302"/>
          </a:xfrm>
          <a:noFill/>
          <a:ln>
            <a:miter lim="800000"/>
          </a:ln>
        </p:spPr>
        <p:txBody>
          <a:bodyPr vert="horz" wrap="square" lIns="92075" tIns="46038" rIns="92075" bIns="46038" numCol="1" anchor="b" anchorCtr="0" compatLnSpc="1"/>
          <a:lstStyle/>
          <a:p>
            <a:r>
              <a:rPr lang="zh-CN" altLang="en-US" sz="3600" b="1" dirty="0">
                <a:solidFill>
                  <a:srgbClr val="FF0000"/>
                </a:solidFill>
                <a:effectLst/>
                <a:latin typeface="+mj-ea"/>
              </a:rPr>
              <a:t>分析化学的进展</a:t>
            </a:r>
          </a:p>
        </p:txBody>
      </p:sp>
      <p:sp>
        <p:nvSpPr>
          <p:cNvPr id="195587" name="Text Box 3"/>
          <p:cNvSpPr txBox="1">
            <a:spLocks noChangeArrowheads="1"/>
          </p:cNvSpPr>
          <p:nvPr/>
        </p:nvSpPr>
        <p:spPr bwMode="auto">
          <a:xfrm>
            <a:off x="480905" y="1484784"/>
            <a:ext cx="4043363" cy="585418"/>
          </a:xfrm>
          <a:prstGeom prst="rect">
            <a:avLst/>
          </a:prstGeom>
          <a:noFill/>
          <a:ln w="9525">
            <a:noFill/>
            <a:miter lim="800000"/>
          </a:ln>
          <a:effectLst/>
        </p:spPr>
        <p:txBody>
          <a:bodyPr lIns="92075" tIns="46038" rIns="92075" bIns="46038">
            <a:spAutoFit/>
          </a:bodyPr>
          <a:lstStyle/>
          <a:p>
            <a:pPr algn="just" eaLnBrk="0" hangingPunct="0"/>
            <a:r>
              <a:rPr kumimoji="1" lang="en-US" altLang="zh-CN" sz="3200" b="1" i="0" dirty="0">
                <a:solidFill>
                  <a:schemeClr val="tx1"/>
                </a:solidFill>
                <a:effectLst/>
                <a:latin typeface="Times New Roman" panose="02020603050405020304" pitchFamily="18" charset="0"/>
                <a:ea typeface="+mj-ea"/>
                <a:cs typeface="Times New Roman" panose="02020603050405020304" pitchFamily="18" charset="0"/>
              </a:rPr>
              <a:t>1.</a:t>
            </a:r>
            <a:r>
              <a:rPr kumimoji="1" lang="zh-CN" altLang="en-US" sz="3200" b="1" i="0" dirty="0">
                <a:solidFill>
                  <a:schemeClr val="tx1"/>
                </a:solidFill>
                <a:effectLst/>
                <a:latin typeface="Times New Roman" panose="02020603050405020304" pitchFamily="18" charset="0"/>
                <a:ea typeface="+mj-ea"/>
                <a:cs typeface="Times New Roman" panose="02020603050405020304" pitchFamily="18" charset="0"/>
              </a:rPr>
              <a:t>由分析</a:t>
            </a:r>
            <a:r>
              <a:rPr kumimoji="1" lang="zh-CN" altLang="en-US" sz="3200" b="1" i="0" dirty="0" smtClean="0">
                <a:solidFill>
                  <a:schemeClr val="tx1"/>
                </a:solidFill>
                <a:effectLst/>
                <a:latin typeface="Times New Roman" panose="02020603050405020304" pitchFamily="18" charset="0"/>
                <a:ea typeface="+mj-ea"/>
                <a:cs typeface="Times New Roman" panose="02020603050405020304" pitchFamily="18" charset="0"/>
              </a:rPr>
              <a:t>对象看</a:t>
            </a:r>
            <a:endParaRPr kumimoji="1" lang="zh-CN" altLang="en-US" sz="2400" i="0" dirty="0">
              <a:solidFill>
                <a:schemeClr val="tx1"/>
              </a:solidFill>
              <a:effectLst/>
              <a:latin typeface="Times New Roman" panose="02020603050405020304" pitchFamily="18" charset="0"/>
              <a:ea typeface="+mj-ea"/>
              <a:cs typeface="Times New Roman" panose="02020603050405020304" pitchFamily="18" charset="0"/>
            </a:endParaRPr>
          </a:p>
        </p:txBody>
      </p:sp>
      <p:sp>
        <p:nvSpPr>
          <p:cNvPr id="195588" name="AutoShape 4"/>
          <p:cNvSpPr>
            <a:spLocks noChangeArrowheads="1"/>
          </p:cNvSpPr>
          <p:nvPr/>
        </p:nvSpPr>
        <p:spPr bwMode="auto">
          <a:xfrm>
            <a:off x="2998629" y="2285932"/>
            <a:ext cx="3157547" cy="493085"/>
          </a:xfrm>
          <a:prstGeom prst="chevron">
            <a:avLst>
              <a:gd name="adj" fmla="val 91894"/>
            </a:avLst>
          </a:prstGeom>
          <a:noFill/>
          <a:ln w="19050">
            <a:solidFill>
              <a:schemeClr val="hlink"/>
            </a:solidFill>
            <a:miter lim="800000"/>
          </a:ln>
          <a:effectLst/>
        </p:spPr>
        <p:txBody>
          <a:bodyPr wrap="square" lIns="92075" tIns="46038" rIns="92075" bIns="46038" anchor="ctr">
            <a:spAutoFit/>
          </a:bodyPr>
          <a:lstStyle/>
          <a:p>
            <a:pPr algn="ctr" eaLnBrk="0" hangingPunct="0"/>
            <a:r>
              <a:rPr kumimoji="1" lang="en-US" altLang="zh-CN" sz="2600" i="0" dirty="0">
                <a:solidFill>
                  <a:schemeClr val="tx1"/>
                </a:solidFill>
                <a:effectLst/>
                <a:latin typeface="+mn-ea"/>
                <a:ea typeface="+mn-ea"/>
              </a:rPr>
              <a:t> </a:t>
            </a:r>
            <a:r>
              <a:rPr kumimoji="1" lang="zh-CN" altLang="en-US" sz="2600" b="1" i="0" dirty="0">
                <a:solidFill>
                  <a:schemeClr val="tx1"/>
                </a:solidFill>
                <a:effectLst/>
                <a:latin typeface="+mn-ea"/>
                <a:ea typeface="+mn-ea"/>
              </a:rPr>
              <a:t>有机物分析</a:t>
            </a:r>
            <a:endParaRPr kumimoji="1" lang="zh-CN" altLang="en-US" sz="2600" b="1" i="0" baseline="-25000" dirty="0">
              <a:solidFill>
                <a:schemeClr val="tx1"/>
              </a:solidFill>
              <a:effectLst/>
              <a:latin typeface="+mn-ea"/>
              <a:ea typeface="+mn-ea"/>
            </a:endParaRPr>
          </a:p>
        </p:txBody>
      </p:sp>
      <p:sp>
        <p:nvSpPr>
          <p:cNvPr id="195589" name="AutoShape 5"/>
          <p:cNvSpPr>
            <a:spLocks noChangeArrowheads="1"/>
          </p:cNvSpPr>
          <p:nvPr/>
        </p:nvSpPr>
        <p:spPr bwMode="auto">
          <a:xfrm>
            <a:off x="767928" y="2204864"/>
            <a:ext cx="2147888" cy="655221"/>
          </a:xfrm>
          <a:prstGeom prst="bevel">
            <a:avLst>
              <a:gd name="adj" fmla="val 12500"/>
            </a:avLst>
          </a:prstGeom>
          <a:noFill/>
          <a:ln w="19050">
            <a:solidFill>
              <a:srgbClr val="3399FF"/>
            </a:solidFill>
            <a:miter lim="800000"/>
          </a:ln>
          <a:effectLst/>
        </p:spPr>
        <p:txBody>
          <a:bodyPr lIns="92075" tIns="46038" rIns="92075" bIns="46038" anchor="ctr">
            <a:spAutoFit/>
          </a:bodyPr>
          <a:lstStyle/>
          <a:p>
            <a:pPr algn="ctr" eaLnBrk="0" hangingPunct="0"/>
            <a:r>
              <a:rPr kumimoji="1" lang="zh-CN" altLang="en-US" sz="2600" b="1" i="0" dirty="0">
                <a:solidFill>
                  <a:srgbClr val="0000FF"/>
                </a:solidFill>
                <a:effectLst/>
                <a:latin typeface="+mn-ea"/>
                <a:ea typeface="+mn-ea"/>
              </a:rPr>
              <a:t>无机物分析</a:t>
            </a:r>
            <a:endParaRPr kumimoji="1" lang="zh-CN" altLang="en-US" sz="2600" b="1" i="0" baseline="-25000" dirty="0">
              <a:solidFill>
                <a:srgbClr val="0000FF"/>
              </a:solidFill>
              <a:effectLst/>
              <a:latin typeface="+mn-ea"/>
              <a:ea typeface="+mn-ea"/>
            </a:endParaRPr>
          </a:p>
        </p:txBody>
      </p:sp>
      <p:sp>
        <p:nvSpPr>
          <p:cNvPr id="195590" name="AutoShape 6"/>
          <p:cNvSpPr>
            <a:spLocks noChangeArrowheads="1"/>
          </p:cNvSpPr>
          <p:nvPr/>
        </p:nvSpPr>
        <p:spPr bwMode="auto">
          <a:xfrm>
            <a:off x="6228184" y="2252551"/>
            <a:ext cx="2275470" cy="559847"/>
          </a:xfrm>
          <a:prstGeom prst="foldedCorner">
            <a:avLst>
              <a:gd name="adj" fmla="val 12500"/>
            </a:avLst>
          </a:prstGeom>
          <a:noFill/>
          <a:ln w="19050">
            <a:solidFill>
              <a:srgbClr val="0000FF"/>
            </a:solidFill>
            <a:round/>
          </a:ln>
          <a:effectLst/>
        </p:spPr>
        <p:txBody>
          <a:bodyPr wrap="square" lIns="92075" tIns="46038" rIns="92075" bIns="46038" anchor="ctr">
            <a:spAutoFit/>
          </a:bodyPr>
          <a:lstStyle/>
          <a:p>
            <a:pPr algn="ctr" eaLnBrk="0" hangingPunct="0"/>
            <a:r>
              <a:rPr kumimoji="1" lang="zh-CN" altLang="en-US" sz="2600" b="1" i="0" dirty="0">
                <a:solidFill>
                  <a:srgbClr val="FF0000"/>
                </a:solidFill>
                <a:effectLst/>
                <a:latin typeface="+mn-ea"/>
                <a:ea typeface="+mn-ea"/>
              </a:rPr>
              <a:t>生物活性物质</a:t>
            </a:r>
            <a:endParaRPr kumimoji="1" lang="zh-CN" altLang="en-US" sz="2600" b="1" i="0" baseline="-25000" dirty="0">
              <a:solidFill>
                <a:srgbClr val="FF0000"/>
              </a:solidFill>
              <a:effectLst/>
              <a:latin typeface="+mn-ea"/>
              <a:ea typeface="+mn-ea"/>
            </a:endParaRPr>
          </a:p>
        </p:txBody>
      </p:sp>
      <p:sp>
        <p:nvSpPr>
          <p:cNvPr id="195591" name="Text Box 7"/>
          <p:cNvSpPr txBox="1">
            <a:spLocks noChangeArrowheads="1"/>
          </p:cNvSpPr>
          <p:nvPr/>
        </p:nvSpPr>
        <p:spPr bwMode="auto">
          <a:xfrm>
            <a:off x="444300" y="3009351"/>
            <a:ext cx="4659930" cy="585418"/>
          </a:xfrm>
          <a:prstGeom prst="rect">
            <a:avLst/>
          </a:prstGeom>
          <a:noFill/>
          <a:ln w="9525">
            <a:noFill/>
            <a:miter lim="800000"/>
          </a:ln>
          <a:effectLst/>
        </p:spPr>
        <p:txBody>
          <a:bodyPr wrap="none" lIns="92075" tIns="46038" rIns="92075" bIns="46038" anchor="ctr">
            <a:spAutoFit/>
          </a:bodyPr>
          <a:lstStyle/>
          <a:p>
            <a:pPr algn="ctr" eaLnBrk="0" hangingPunct="0">
              <a:spcBef>
                <a:spcPct val="50000"/>
              </a:spcBef>
            </a:pPr>
            <a:r>
              <a:rPr lang="en-US" altLang="zh-CN" sz="3200" i="0" dirty="0">
                <a:solidFill>
                  <a:schemeClr val="tx1"/>
                </a:solidFill>
                <a:effectLst/>
                <a:latin typeface="Times New Roman" panose="02020603050405020304" pitchFamily="18" charset="0"/>
                <a:ea typeface="+mj-ea"/>
                <a:cs typeface="Times New Roman" panose="02020603050405020304" pitchFamily="18" charset="0"/>
              </a:rPr>
              <a:t>2.</a:t>
            </a:r>
            <a:r>
              <a:rPr lang="zh-CN" altLang="en-US" sz="3200" i="0" dirty="0">
                <a:solidFill>
                  <a:schemeClr val="tx1"/>
                </a:solidFill>
                <a:effectLst/>
                <a:latin typeface="Times New Roman" panose="02020603050405020304" pitchFamily="18" charset="0"/>
                <a:ea typeface="+mj-ea"/>
                <a:cs typeface="Times New Roman" panose="02020603050405020304" pitchFamily="18" charset="0"/>
              </a:rPr>
              <a:t>由分析对象的</a:t>
            </a:r>
            <a:r>
              <a:rPr lang="zh-CN" altLang="en-US" sz="3200" i="0" dirty="0" smtClean="0">
                <a:solidFill>
                  <a:schemeClr val="tx1"/>
                </a:solidFill>
                <a:effectLst/>
                <a:latin typeface="Times New Roman" panose="02020603050405020304" pitchFamily="18" charset="0"/>
                <a:ea typeface="+mj-ea"/>
                <a:cs typeface="Times New Roman" panose="02020603050405020304" pitchFamily="18" charset="0"/>
              </a:rPr>
              <a:t>数量级看</a:t>
            </a:r>
            <a:endParaRPr lang="zh-CN" altLang="en-US" sz="3200" i="0" dirty="0">
              <a:solidFill>
                <a:schemeClr val="tx1"/>
              </a:solidFill>
              <a:effectLst/>
              <a:latin typeface="Times New Roman" panose="02020603050405020304" pitchFamily="18" charset="0"/>
              <a:ea typeface="+mj-ea"/>
              <a:cs typeface="Times New Roman" panose="02020603050405020304" pitchFamily="18" charset="0"/>
            </a:endParaRPr>
          </a:p>
        </p:txBody>
      </p:sp>
      <p:sp>
        <p:nvSpPr>
          <p:cNvPr id="195592" name="Text Box 8"/>
          <p:cNvSpPr txBox="1">
            <a:spLocks noChangeArrowheads="1"/>
          </p:cNvSpPr>
          <p:nvPr/>
        </p:nvSpPr>
        <p:spPr bwMode="auto">
          <a:xfrm>
            <a:off x="491382" y="4525602"/>
            <a:ext cx="4249561" cy="585418"/>
          </a:xfrm>
          <a:prstGeom prst="rect">
            <a:avLst/>
          </a:prstGeom>
          <a:noFill/>
          <a:ln w="9525">
            <a:noFill/>
            <a:miter lim="800000"/>
          </a:ln>
          <a:effectLst/>
        </p:spPr>
        <p:txBody>
          <a:bodyPr wrap="none" lIns="92075" tIns="46038" rIns="92075" bIns="46038" anchor="ctr">
            <a:spAutoFit/>
          </a:bodyPr>
          <a:lstStyle/>
          <a:p>
            <a:pPr algn="ctr">
              <a:spcBef>
                <a:spcPct val="50000"/>
              </a:spcBef>
            </a:pPr>
            <a:r>
              <a:rPr lang="en-US" altLang="zh-CN" sz="3200" i="0" dirty="0">
                <a:solidFill>
                  <a:schemeClr val="tx1"/>
                </a:solidFill>
                <a:effectLst/>
                <a:latin typeface="Times New Roman" panose="02020603050405020304" pitchFamily="18" charset="0"/>
                <a:ea typeface="+mj-ea"/>
                <a:cs typeface="Times New Roman" panose="02020603050405020304" pitchFamily="18" charset="0"/>
              </a:rPr>
              <a:t>3.</a:t>
            </a:r>
            <a:r>
              <a:rPr lang="zh-CN" altLang="en-US" sz="3200" i="0" dirty="0">
                <a:solidFill>
                  <a:schemeClr val="tx1"/>
                </a:solidFill>
                <a:effectLst/>
                <a:latin typeface="Times New Roman" panose="02020603050405020304" pitchFamily="18" charset="0"/>
                <a:ea typeface="+mj-ea"/>
                <a:cs typeface="Times New Roman" panose="02020603050405020304" pitchFamily="18" charset="0"/>
              </a:rPr>
              <a:t>由分析自动化</a:t>
            </a:r>
            <a:r>
              <a:rPr lang="zh-CN" altLang="en-US" sz="3200" i="0" dirty="0" smtClean="0">
                <a:solidFill>
                  <a:schemeClr val="tx1"/>
                </a:solidFill>
                <a:effectLst/>
                <a:latin typeface="Times New Roman" panose="02020603050405020304" pitchFamily="18" charset="0"/>
                <a:ea typeface="+mj-ea"/>
                <a:cs typeface="Times New Roman" panose="02020603050405020304" pitchFamily="18" charset="0"/>
              </a:rPr>
              <a:t>程度看</a:t>
            </a:r>
            <a:endParaRPr lang="zh-CN" altLang="en-US" sz="3200" i="0" dirty="0">
              <a:solidFill>
                <a:schemeClr val="tx1"/>
              </a:solidFill>
              <a:effectLst/>
              <a:latin typeface="Times New Roman" panose="02020603050405020304" pitchFamily="18" charset="0"/>
              <a:ea typeface="+mj-ea"/>
              <a:cs typeface="Times New Roman" panose="02020603050405020304" pitchFamily="18" charset="0"/>
            </a:endParaRPr>
          </a:p>
        </p:txBody>
      </p:sp>
      <p:sp>
        <p:nvSpPr>
          <p:cNvPr id="195593" name="Rectangle 9"/>
          <p:cNvSpPr>
            <a:spLocks noChangeArrowheads="1"/>
          </p:cNvSpPr>
          <p:nvPr/>
        </p:nvSpPr>
        <p:spPr bwMode="auto">
          <a:xfrm>
            <a:off x="827584" y="3848562"/>
            <a:ext cx="856004" cy="493085"/>
          </a:xfrm>
          <a:prstGeom prst="rect">
            <a:avLst/>
          </a:prstGeom>
          <a:no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a:solidFill>
                  <a:srgbClr val="0000FF"/>
                </a:solidFill>
                <a:effectLst/>
                <a:latin typeface="黑体" panose="02010609060101010101" pitchFamily="49" charset="-122"/>
                <a:ea typeface="黑体" panose="02010609060101010101" pitchFamily="49" charset="-122"/>
              </a:rPr>
              <a:t>常量</a:t>
            </a:r>
            <a:endParaRPr kumimoji="1" lang="zh-CN" altLang="en-US" sz="2600" b="1" i="0" baseline="-25000" dirty="0">
              <a:solidFill>
                <a:srgbClr val="0000FF"/>
              </a:solidFill>
              <a:effectLst/>
              <a:latin typeface="黑体" panose="02010609060101010101" pitchFamily="49" charset="-122"/>
              <a:ea typeface="黑体" panose="02010609060101010101" pitchFamily="49" charset="-122"/>
            </a:endParaRPr>
          </a:p>
        </p:txBody>
      </p:sp>
      <p:sp>
        <p:nvSpPr>
          <p:cNvPr id="195594" name="Rectangle 10"/>
          <p:cNvSpPr>
            <a:spLocks noChangeArrowheads="1"/>
          </p:cNvSpPr>
          <p:nvPr/>
        </p:nvSpPr>
        <p:spPr bwMode="auto">
          <a:xfrm>
            <a:off x="2817520" y="3848562"/>
            <a:ext cx="856004" cy="493085"/>
          </a:xfrm>
          <a:prstGeom prst="rect">
            <a:avLst/>
          </a:prstGeom>
          <a:noFill/>
          <a:ln w="19050">
            <a:solidFill>
              <a:srgbClr val="3399FF"/>
            </a:solidFill>
            <a:miter lim="800000"/>
          </a:ln>
          <a:effectLst/>
        </p:spPr>
        <p:txBody>
          <a:bodyPr wrap="none" lIns="92075" tIns="46038" rIns="92075" bIns="46038" anchor="ctr">
            <a:spAutoFit/>
          </a:bodyPr>
          <a:lstStyle/>
          <a:p>
            <a:pPr algn="ctr" eaLnBrk="0" hangingPunct="0"/>
            <a:r>
              <a:rPr kumimoji="1" lang="zh-CN" altLang="en-US" sz="2600" b="1" i="0">
                <a:solidFill>
                  <a:srgbClr val="FF0000"/>
                </a:solidFill>
                <a:effectLst/>
                <a:latin typeface="黑体" panose="02010609060101010101" pitchFamily="49" charset="-122"/>
                <a:ea typeface="黑体" panose="02010609060101010101" pitchFamily="49" charset="-122"/>
              </a:rPr>
              <a:t>微量</a:t>
            </a:r>
            <a:endParaRPr kumimoji="1" lang="zh-CN" altLang="en-US" sz="2600" b="1" i="0" baseline="-25000">
              <a:solidFill>
                <a:srgbClr val="FF0000"/>
              </a:solidFill>
              <a:effectLst/>
              <a:latin typeface="黑体" panose="02010609060101010101" pitchFamily="49" charset="-122"/>
              <a:ea typeface="黑体" panose="02010609060101010101" pitchFamily="49" charset="-122"/>
            </a:endParaRPr>
          </a:p>
        </p:txBody>
      </p:sp>
      <p:sp>
        <p:nvSpPr>
          <p:cNvPr id="195595" name="Rectangle 11"/>
          <p:cNvSpPr>
            <a:spLocks noChangeArrowheads="1"/>
          </p:cNvSpPr>
          <p:nvPr/>
        </p:nvSpPr>
        <p:spPr bwMode="auto">
          <a:xfrm>
            <a:off x="4796116" y="3848562"/>
            <a:ext cx="856004" cy="493085"/>
          </a:xfrm>
          <a:prstGeom prst="rect">
            <a:avLst/>
          </a:prstGeom>
          <a:noFill/>
          <a:ln w="19050">
            <a:solidFill>
              <a:schemeClr val="tx1"/>
            </a:solidFill>
            <a:miter lim="800000"/>
          </a:ln>
          <a:effectLst/>
        </p:spPr>
        <p:txBody>
          <a:bodyPr wrap="none" lIns="92075" tIns="46038" rIns="92075" bIns="46038" anchor="ctr">
            <a:spAutoFit/>
          </a:bodyPr>
          <a:lstStyle/>
          <a:p>
            <a:pPr algn="ctr" eaLnBrk="0" hangingPunct="0"/>
            <a:r>
              <a:rPr kumimoji="1" lang="zh-CN" altLang="en-US" sz="2600" b="1" i="0">
                <a:solidFill>
                  <a:schemeClr val="tx1"/>
                </a:solidFill>
                <a:effectLst/>
                <a:latin typeface="黑体" panose="02010609060101010101" pitchFamily="49" charset="-122"/>
                <a:ea typeface="黑体" panose="02010609060101010101" pitchFamily="49" charset="-122"/>
              </a:rPr>
              <a:t>痕量</a:t>
            </a:r>
            <a:endParaRPr kumimoji="1" lang="zh-CN" altLang="en-US" sz="2600" b="1" i="0" baseline="-25000">
              <a:solidFill>
                <a:schemeClr val="tx1"/>
              </a:solidFill>
              <a:effectLst/>
              <a:latin typeface="黑体" panose="02010609060101010101" pitchFamily="49" charset="-122"/>
              <a:ea typeface="黑体" panose="02010609060101010101" pitchFamily="49" charset="-122"/>
            </a:endParaRPr>
          </a:p>
        </p:txBody>
      </p:sp>
      <p:sp>
        <p:nvSpPr>
          <p:cNvPr id="195596" name="Rectangle 12"/>
          <p:cNvSpPr>
            <a:spLocks noChangeArrowheads="1"/>
          </p:cNvSpPr>
          <p:nvPr/>
        </p:nvSpPr>
        <p:spPr bwMode="auto">
          <a:xfrm>
            <a:off x="6775692" y="3848562"/>
            <a:ext cx="1526059" cy="493085"/>
          </a:xfrm>
          <a:prstGeom prst="rect">
            <a:avLst/>
          </a:prstGeom>
          <a:solidFill>
            <a:srgbClr val="FFFF99"/>
          </a:solid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a:solidFill>
                  <a:srgbClr val="FF0000"/>
                </a:solidFill>
                <a:effectLst/>
                <a:latin typeface="黑体" panose="02010609060101010101" pitchFamily="49" charset="-122"/>
                <a:ea typeface="黑体" panose="02010609060101010101" pitchFamily="49" charset="-122"/>
              </a:rPr>
              <a:t>分子水平</a:t>
            </a:r>
            <a:endParaRPr kumimoji="1" lang="zh-CN" altLang="en-US" sz="2600" b="1" i="0" baseline="-25000">
              <a:solidFill>
                <a:srgbClr val="FF0000"/>
              </a:solidFill>
              <a:effectLst/>
              <a:latin typeface="黑体" panose="02010609060101010101" pitchFamily="49" charset="-122"/>
              <a:ea typeface="黑体" panose="02010609060101010101" pitchFamily="49" charset="-122"/>
            </a:endParaRPr>
          </a:p>
        </p:txBody>
      </p:sp>
      <p:sp>
        <p:nvSpPr>
          <p:cNvPr id="195597" name="Rectangle 13"/>
          <p:cNvSpPr>
            <a:spLocks noChangeArrowheads="1"/>
          </p:cNvSpPr>
          <p:nvPr/>
        </p:nvSpPr>
        <p:spPr bwMode="auto">
          <a:xfrm>
            <a:off x="827584" y="5432044"/>
            <a:ext cx="856004" cy="493085"/>
          </a:xfrm>
          <a:prstGeom prst="rect">
            <a:avLst/>
          </a:prstGeom>
          <a:no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smtClean="0">
                <a:solidFill>
                  <a:schemeClr val="tx1"/>
                </a:solidFill>
                <a:effectLst/>
                <a:latin typeface="Times New Roman" panose="02020603050405020304" pitchFamily="18" charset="0"/>
              </a:rPr>
              <a:t>手工</a:t>
            </a:r>
            <a:endParaRPr kumimoji="1" lang="zh-CN" altLang="en-US" sz="2600" b="1" i="0" baseline="-25000" dirty="0">
              <a:solidFill>
                <a:schemeClr val="tx1"/>
              </a:solidFill>
              <a:effectLst/>
              <a:latin typeface="Times New Roman" panose="02020603050405020304" pitchFamily="18" charset="0"/>
            </a:endParaRPr>
          </a:p>
        </p:txBody>
      </p:sp>
      <p:sp>
        <p:nvSpPr>
          <p:cNvPr id="195598" name="Rectangle 14"/>
          <p:cNvSpPr>
            <a:spLocks noChangeArrowheads="1"/>
          </p:cNvSpPr>
          <p:nvPr/>
        </p:nvSpPr>
        <p:spPr bwMode="auto">
          <a:xfrm>
            <a:off x="2267744" y="5432044"/>
            <a:ext cx="856004" cy="493085"/>
          </a:xfrm>
          <a:prstGeom prst="rect">
            <a:avLst/>
          </a:prstGeom>
          <a:no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a:solidFill>
                  <a:schemeClr val="tx1"/>
                </a:solidFill>
                <a:effectLst/>
                <a:latin typeface="Times New Roman" panose="02020603050405020304" pitchFamily="18" charset="0"/>
              </a:rPr>
              <a:t>仪器</a:t>
            </a:r>
            <a:endParaRPr kumimoji="1" lang="zh-CN" altLang="en-US" sz="2600" b="1" i="0" baseline="-25000" dirty="0">
              <a:solidFill>
                <a:schemeClr val="tx1"/>
              </a:solidFill>
              <a:effectLst/>
              <a:latin typeface="Times New Roman" panose="02020603050405020304" pitchFamily="18" charset="0"/>
            </a:endParaRPr>
          </a:p>
        </p:txBody>
      </p:sp>
      <p:sp>
        <p:nvSpPr>
          <p:cNvPr id="195599" name="Rectangle 15"/>
          <p:cNvSpPr>
            <a:spLocks noChangeArrowheads="1"/>
          </p:cNvSpPr>
          <p:nvPr/>
        </p:nvSpPr>
        <p:spPr bwMode="auto">
          <a:xfrm>
            <a:off x="3707904" y="5432044"/>
            <a:ext cx="856004" cy="493085"/>
          </a:xfrm>
          <a:prstGeom prst="rect">
            <a:avLst/>
          </a:prstGeom>
          <a:no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a:solidFill>
                  <a:srgbClr val="0000FF"/>
                </a:solidFill>
                <a:effectLst/>
                <a:latin typeface="Times New Roman" panose="02020603050405020304" pitchFamily="18" charset="0"/>
              </a:rPr>
              <a:t>自动</a:t>
            </a:r>
            <a:endParaRPr kumimoji="1" lang="zh-CN" altLang="en-US" sz="2600" b="1" i="0" baseline="-25000" dirty="0">
              <a:solidFill>
                <a:srgbClr val="0000FF"/>
              </a:solidFill>
              <a:effectLst/>
              <a:latin typeface="Times New Roman" panose="02020603050405020304" pitchFamily="18" charset="0"/>
            </a:endParaRPr>
          </a:p>
        </p:txBody>
      </p:sp>
      <p:sp>
        <p:nvSpPr>
          <p:cNvPr id="195600" name="Rectangle 16"/>
          <p:cNvSpPr>
            <a:spLocks noChangeArrowheads="1"/>
          </p:cNvSpPr>
          <p:nvPr/>
        </p:nvSpPr>
        <p:spPr bwMode="auto">
          <a:xfrm>
            <a:off x="5148064" y="5432044"/>
            <a:ext cx="1191032" cy="493085"/>
          </a:xfrm>
          <a:prstGeom prst="rect">
            <a:avLst/>
          </a:prstGeom>
          <a:no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a:solidFill>
                  <a:srgbClr val="0000FF"/>
                </a:solidFill>
                <a:effectLst/>
                <a:latin typeface="Times New Roman" panose="02020603050405020304" pitchFamily="18" charset="0"/>
              </a:rPr>
              <a:t>全自动</a:t>
            </a:r>
            <a:endParaRPr kumimoji="1" lang="zh-CN" altLang="en-US" sz="2600" b="1" i="0" baseline="-25000" dirty="0">
              <a:solidFill>
                <a:srgbClr val="0000FF"/>
              </a:solidFill>
              <a:effectLst/>
              <a:latin typeface="Times New Roman" panose="02020603050405020304" pitchFamily="18" charset="0"/>
            </a:endParaRPr>
          </a:p>
        </p:txBody>
      </p:sp>
      <p:sp>
        <p:nvSpPr>
          <p:cNvPr id="195601" name="Rectangle 17"/>
          <p:cNvSpPr>
            <a:spLocks noChangeArrowheads="1"/>
          </p:cNvSpPr>
          <p:nvPr/>
        </p:nvSpPr>
        <p:spPr bwMode="auto">
          <a:xfrm>
            <a:off x="6943206" y="5432044"/>
            <a:ext cx="1191031" cy="493085"/>
          </a:xfrm>
          <a:prstGeom prst="rect">
            <a:avLst/>
          </a:prstGeom>
          <a:solidFill>
            <a:srgbClr val="FFFF99"/>
          </a:solidFill>
          <a:ln w="19050">
            <a:solidFill>
              <a:schemeClr val="hlink"/>
            </a:solidFill>
            <a:miter lim="800000"/>
          </a:ln>
          <a:effectLst/>
        </p:spPr>
        <p:txBody>
          <a:bodyPr wrap="none" lIns="92075" tIns="46038" rIns="92075" bIns="46038" anchor="ctr">
            <a:spAutoFit/>
          </a:bodyPr>
          <a:lstStyle/>
          <a:p>
            <a:pPr algn="ctr" eaLnBrk="0" hangingPunct="0"/>
            <a:r>
              <a:rPr kumimoji="1" lang="zh-CN" altLang="en-US" sz="2600" b="1" i="0" dirty="0" smtClean="0">
                <a:solidFill>
                  <a:srgbClr val="FF0000"/>
                </a:solidFill>
                <a:effectLst/>
                <a:latin typeface="Times New Roman" panose="02020603050405020304" pitchFamily="18" charset="0"/>
              </a:rPr>
              <a:t>智能化</a:t>
            </a:r>
            <a:endParaRPr kumimoji="1" lang="zh-CN" altLang="en-US" sz="2600" i="0" baseline="-25000" dirty="0">
              <a:solidFill>
                <a:srgbClr val="FF0000"/>
              </a:solidFill>
              <a:effectLst/>
              <a:latin typeface="Times New Roman" panose="02020603050405020304" pitchFamily="18" charset="0"/>
            </a:endParaRPr>
          </a:p>
        </p:txBody>
      </p:sp>
      <p:sp>
        <p:nvSpPr>
          <p:cNvPr id="195605" name="AutoShape 21"/>
          <p:cNvSpPr>
            <a:spLocks noChangeArrowheads="1"/>
          </p:cNvSpPr>
          <p:nvPr/>
        </p:nvSpPr>
        <p:spPr bwMode="auto">
          <a:xfrm>
            <a:off x="1700824" y="5409280"/>
            <a:ext cx="540000" cy="540000"/>
          </a:xfrm>
          <a:prstGeom prst="rightArrow">
            <a:avLst>
              <a:gd name="adj1" fmla="val 50000"/>
              <a:gd name="adj2" fmla="val 37500"/>
            </a:avLst>
          </a:prstGeom>
          <a:solidFill>
            <a:schemeClr val="accent1">
              <a:lumMod val="40000"/>
              <a:lumOff val="60000"/>
            </a:schemeClr>
          </a:solidFill>
          <a:ln w="19050">
            <a:solidFill>
              <a:schemeClr val="hlink"/>
            </a:solidFill>
            <a:miter lim="800000"/>
          </a:ln>
          <a:effectLst/>
        </p:spPr>
        <p:txBody>
          <a:bodyPr lIns="92075" tIns="46038" rIns="92075" bIns="46038" anchor="ctr">
            <a:spAutoFit/>
          </a:bodyPr>
          <a:lstStyle/>
          <a:p>
            <a:endParaRPr lang="zh-CN" altLang="en-US" sz="2600" i="0">
              <a:effectLst/>
            </a:endParaRPr>
          </a:p>
        </p:txBody>
      </p:sp>
      <p:sp>
        <p:nvSpPr>
          <p:cNvPr id="195606" name="AutoShape 22"/>
          <p:cNvSpPr>
            <a:spLocks noChangeArrowheads="1"/>
          </p:cNvSpPr>
          <p:nvPr/>
        </p:nvSpPr>
        <p:spPr bwMode="auto">
          <a:xfrm>
            <a:off x="3140984" y="5409280"/>
            <a:ext cx="540000" cy="540000"/>
          </a:xfrm>
          <a:prstGeom prst="rightArrow">
            <a:avLst>
              <a:gd name="adj1" fmla="val 50000"/>
              <a:gd name="adj2" fmla="val 37500"/>
            </a:avLst>
          </a:prstGeom>
          <a:solidFill>
            <a:schemeClr val="accent1">
              <a:lumMod val="40000"/>
              <a:lumOff val="60000"/>
            </a:schemeClr>
          </a:solidFill>
          <a:ln w="19050">
            <a:solidFill>
              <a:schemeClr val="hlink"/>
            </a:solidFill>
            <a:miter lim="800000"/>
          </a:ln>
          <a:effectLst/>
        </p:spPr>
        <p:txBody>
          <a:bodyPr lIns="92075" tIns="46038" rIns="92075" bIns="46038" anchor="ctr">
            <a:spAutoFit/>
          </a:bodyPr>
          <a:lstStyle/>
          <a:p>
            <a:endParaRPr lang="zh-CN" altLang="en-US" sz="2600" i="0">
              <a:effectLst/>
            </a:endParaRPr>
          </a:p>
        </p:txBody>
      </p:sp>
      <p:sp>
        <p:nvSpPr>
          <p:cNvPr id="195607" name="AutoShape 23"/>
          <p:cNvSpPr>
            <a:spLocks noChangeArrowheads="1"/>
          </p:cNvSpPr>
          <p:nvPr/>
        </p:nvSpPr>
        <p:spPr bwMode="auto">
          <a:xfrm>
            <a:off x="4581144" y="5409280"/>
            <a:ext cx="540000" cy="540000"/>
          </a:xfrm>
          <a:prstGeom prst="rightArrow">
            <a:avLst>
              <a:gd name="adj1" fmla="val 50000"/>
              <a:gd name="adj2" fmla="val 37500"/>
            </a:avLst>
          </a:prstGeom>
          <a:solidFill>
            <a:schemeClr val="accent1">
              <a:lumMod val="40000"/>
              <a:lumOff val="60000"/>
            </a:schemeClr>
          </a:solidFill>
          <a:ln w="19050">
            <a:solidFill>
              <a:schemeClr val="hlink"/>
            </a:solidFill>
            <a:miter lim="800000"/>
          </a:ln>
          <a:effectLst/>
        </p:spPr>
        <p:txBody>
          <a:bodyPr lIns="92075" tIns="46038" rIns="92075" bIns="46038" anchor="ctr">
            <a:spAutoFit/>
          </a:bodyPr>
          <a:lstStyle/>
          <a:p>
            <a:endParaRPr lang="zh-CN" altLang="en-US" sz="2600" i="0">
              <a:effectLst/>
            </a:endParaRPr>
          </a:p>
        </p:txBody>
      </p:sp>
      <p:sp>
        <p:nvSpPr>
          <p:cNvPr id="195608" name="AutoShape 24"/>
          <p:cNvSpPr>
            <a:spLocks noChangeArrowheads="1"/>
          </p:cNvSpPr>
          <p:nvPr/>
        </p:nvSpPr>
        <p:spPr bwMode="auto">
          <a:xfrm>
            <a:off x="6372200" y="5409280"/>
            <a:ext cx="540000" cy="540000"/>
          </a:xfrm>
          <a:prstGeom prst="rightArrow">
            <a:avLst>
              <a:gd name="adj1" fmla="val 50000"/>
              <a:gd name="adj2" fmla="val 37500"/>
            </a:avLst>
          </a:prstGeom>
          <a:solidFill>
            <a:schemeClr val="accent1">
              <a:lumMod val="40000"/>
              <a:lumOff val="60000"/>
            </a:schemeClr>
          </a:solidFill>
          <a:ln w="19050">
            <a:solidFill>
              <a:schemeClr val="hlink"/>
            </a:solidFill>
            <a:miter lim="800000"/>
          </a:ln>
          <a:effectLst/>
        </p:spPr>
        <p:txBody>
          <a:bodyPr lIns="92075" tIns="46038" rIns="92075" bIns="46038" anchor="ctr">
            <a:spAutoFit/>
          </a:bodyPr>
          <a:lstStyle/>
          <a:p>
            <a:endParaRPr lang="zh-CN" altLang="en-US" sz="2600" i="0">
              <a:effectLst/>
            </a:endParaRPr>
          </a:p>
        </p:txBody>
      </p:sp>
      <p:sp>
        <p:nvSpPr>
          <p:cNvPr id="25" name="AutoShape 21"/>
          <p:cNvSpPr>
            <a:spLocks noChangeArrowheads="1"/>
          </p:cNvSpPr>
          <p:nvPr/>
        </p:nvSpPr>
        <p:spPr bwMode="auto">
          <a:xfrm>
            <a:off x="1754913" y="3825104"/>
            <a:ext cx="1008000" cy="540000"/>
          </a:xfrm>
          <a:prstGeom prst="rightArrow">
            <a:avLst>
              <a:gd name="adj1" fmla="val 50000"/>
              <a:gd name="adj2" fmla="val 37500"/>
            </a:avLst>
          </a:prstGeom>
          <a:solidFill>
            <a:srgbClr val="FF99FF"/>
          </a:solidFill>
          <a:ln w="9525">
            <a:solidFill>
              <a:schemeClr val="hlink"/>
            </a:solidFill>
            <a:miter lim="800000"/>
          </a:ln>
          <a:effectLst/>
        </p:spPr>
        <p:txBody>
          <a:bodyPr wrap="square" lIns="92075" tIns="46038" rIns="92075" bIns="46038" anchor="ctr">
            <a:spAutoFit/>
          </a:bodyPr>
          <a:lstStyle/>
          <a:p>
            <a:endParaRPr lang="zh-CN" altLang="en-US" sz="2600"/>
          </a:p>
        </p:txBody>
      </p:sp>
      <p:sp>
        <p:nvSpPr>
          <p:cNvPr id="26" name="AutoShape 22"/>
          <p:cNvSpPr>
            <a:spLocks noChangeArrowheads="1"/>
          </p:cNvSpPr>
          <p:nvPr/>
        </p:nvSpPr>
        <p:spPr bwMode="auto">
          <a:xfrm>
            <a:off x="3729742" y="3825104"/>
            <a:ext cx="1008000" cy="540000"/>
          </a:xfrm>
          <a:prstGeom prst="rightArrow">
            <a:avLst>
              <a:gd name="adj1" fmla="val 50000"/>
              <a:gd name="adj2" fmla="val 37500"/>
            </a:avLst>
          </a:prstGeom>
          <a:solidFill>
            <a:srgbClr val="FF99FF"/>
          </a:solidFill>
          <a:ln w="9525">
            <a:solidFill>
              <a:schemeClr val="hlink"/>
            </a:solidFill>
            <a:miter lim="800000"/>
          </a:ln>
          <a:effectLst/>
        </p:spPr>
        <p:txBody>
          <a:bodyPr wrap="square" lIns="92075" tIns="46038" rIns="92075" bIns="46038" anchor="ctr">
            <a:spAutoFit/>
          </a:bodyPr>
          <a:lstStyle/>
          <a:p>
            <a:endParaRPr lang="zh-CN" altLang="en-US" sz="2600"/>
          </a:p>
        </p:txBody>
      </p:sp>
      <p:sp>
        <p:nvSpPr>
          <p:cNvPr id="27" name="AutoShape 23"/>
          <p:cNvSpPr>
            <a:spLocks noChangeArrowheads="1"/>
          </p:cNvSpPr>
          <p:nvPr/>
        </p:nvSpPr>
        <p:spPr bwMode="auto">
          <a:xfrm>
            <a:off x="5724240" y="3825104"/>
            <a:ext cx="1008000" cy="540000"/>
          </a:xfrm>
          <a:prstGeom prst="rightArrow">
            <a:avLst>
              <a:gd name="adj1" fmla="val 50000"/>
              <a:gd name="adj2" fmla="val 37500"/>
            </a:avLst>
          </a:prstGeom>
          <a:solidFill>
            <a:srgbClr val="FF99FF"/>
          </a:solidFill>
          <a:ln w="9525">
            <a:solidFill>
              <a:schemeClr val="hlink"/>
            </a:solidFill>
            <a:miter lim="800000"/>
          </a:ln>
          <a:effectLst/>
        </p:spPr>
        <p:txBody>
          <a:bodyPr wrap="square" lIns="92075" tIns="46038" rIns="92075" bIns="46038" anchor="ctr">
            <a:spAutoFit/>
          </a:bodyPr>
          <a:lstStyle/>
          <a:p>
            <a:endParaRPr lang="zh-CN" altLang="en-US" sz="2600"/>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7744" y="982469"/>
            <a:ext cx="5724644" cy="646331"/>
          </a:xfrm>
          <a:prstGeom prst="rect">
            <a:avLst/>
          </a:prstGeom>
          <a:noFill/>
        </p:spPr>
        <p:txBody>
          <a:bodyPr wrap="none" rtlCol="0">
            <a:spAutoFit/>
          </a:bodyPr>
          <a:lstStyle/>
          <a:p>
            <a:r>
              <a:rPr lang="zh-CN" altLang="en-US" sz="3600" b="1" i="0" dirty="0">
                <a:solidFill>
                  <a:srgbClr val="0000CC"/>
                </a:solidFill>
                <a:effectLst/>
                <a:latin typeface="微软雅黑" panose="020B0503020204020204" pitchFamily="34" charset="-122"/>
                <a:ea typeface="微软雅黑" panose="020B0503020204020204" pitchFamily="34" charset="-122"/>
              </a:rPr>
              <a:t>现代分析化学学科发展趋势</a:t>
            </a:r>
          </a:p>
        </p:txBody>
      </p:sp>
      <p:sp>
        <p:nvSpPr>
          <p:cNvPr id="5" name="TextBox 4"/>
          <p:cNvSpPr txBox="1"/>
          <p:nvPr/>
        </p:nvSpPr>
        <p:spPr>
          <a:xfrm>
            <a:off x="899592" y="1700808"/>
            <a:ext cx="7560840" cy="4939814"/>
          </a:xfrm>
          <a:prstGeom prst="rect">
            <a:avLst/>
          </a:prstGeom>
          <a:noFill/>
        </p:spPr>
        <p:txBody>
          <a:bodyPr wrap="square" rtlCol="0">
            <a:spAutoFit/>
          </a:bodyPr>
          <a:lstStyle/>
          <a:p>
            <a:pPr>
              <a:lnSpc>
                <a:spcPct val="125000"/>
              </a:lnSpc>
              <a:buClr>
                <a:srgbClr val="FF0000"/>
              </a:buClr>
              <a:buSzPct val="102000"/>
              <a:buFont typeface="Wingdings" panose="05000000000000000000" pitchFamily="2" charset="2"/>
              <a:buChar char="Ø"/>
            </a:pPr>
            <a:r>
              <a:rPr lang="zh-CN" altLang="en-US" sz="2800" b="1" i="0" dirty="0">
                <a:solidFill>
                  <a:schemeClr val="bg2"/>
                </a:solidFill>
                <a:effectLst/>
                <a:latin typeface="+mn-ea"/>
                <a:ea typeface="+mn-ea"/>
              </a:rPr>
              <a:t> </a:t>
            </a:r>
            <a:r>
              <a:rPr lang="en-US" altLang="zh-CN" i="0" dirty="0">
                <a:solidFill>
                  <a:srgbClr val="FF0000"/>
                </a:solidFill>
                <a:effectLst/>
                <a:latin typeface="Times New Roman" panose="02020603050405020304" pitchFamily="18" charset="0"/>
                <a:ea typeface="+mn-ea"/>
                <a:cs typeface="Times New Roman" panose="02020603050405020304" pitchFamily="18" charset="0"/>
              </a:rPr>
              <a:t>Sensitivity, Selectivity, Speediness </a:t>
            </a:r>
            <a:r>
              <a:rPr lang="zh-CN" altLang="en-US" i="0" dirty="0">
                <a:solidFill>
                  <a:srgbClr val="FF0000"/>
                </a:solidFill>
                <a:effectLst/>
                <a:latin typeface="Times New Roman" panose="02020603050405020304" pitchFamily="18" charset="0"/>
                <a:ea typeface="+mn-ea"/>
                <a:cs typeface="Times New Roman" panose="02020603050405020304" pitchFamily="18" charset="0"/>
              </a:rPr>
              <a:t>（</a:t>
            </a:r>
            <a:r>
              <a:rPr lang="en-US" altLang="zh-CN" i="0" dirty="0">
                <a:solidFill>
                  <a:srgbClr val="FF0000"/>
                </a:solidFill>
                <a:effectLst/>
                <a:latin typeface="Times New Roman" panose="02020603050405020304" pitchFamily="18" charset="0"/>
                <a:ea typeface="+mn-ea"/>
                <a:cs typeface="Times New Roman" panose="02020603050405020304" pitchFamily="18" charset="0"/>
              </a:rPr>
              <a:t>3S</a:t>
            </a:r>
            <a:r>
              <a:rPr lang="zh-CN" altLang="en-US" i="0" dirty="0">
                <a:solidFill>
                  <a:srgbClr val="FF0000"/>
                </a:solidFill>
                <a:effectLst/>
                <a:latin typeface="Times New Roman" panose="02020603050405020304" pitchFamily="18" charset="0"/>
                <a:ea typeface="+mn-ea"/>
                <a:cs typeface="Times New Roman" panose="02020603050405020304" pitchFamily="18" charset="0"/>
              </a:rPr>
              <a:t>）</a:t>
            </a:r>
            <a:endParaRPr lang="en-US" altLang="zh-CN" i="0" dirty="0">
              <a:solidFill>
                <a:srgbClr val="FF0000"/>
              </a:solidFill>
              <a:effectLst/>
              <a:latin typeface="Times New Roman" panose="02020603050405020304" pitchFamily="18" charset="0"/>
              <a:ea typeface="+mn-ea"/>
              <a:cs typeface="Times New Roman" panose="02020603050405020304" pitchFamily="18" charset="0"/>
            </a:endParaRPr>
          </a:p>
          <a:p>
            <a:pPr>
              <a:lnSpc>
                <a:spcPct val="125000"/>
              </a:lnSpc>
              <a:buClr>
                <a:srgbClr val="FF0000"/>
              </a:buClr>
              <a:buSzPct val="102000"/>
              <a:buFont typeface="Wingdings" panose="05000000000000000000" pitchFamily="2" charset="2"/>
              <a:buChar char="Ø"/>
            </a:pPr>
            <a:r>
              <a:rPr lang="en-US" altLang="zh-CN" i="0" dirty="0">
                <a:solidFill>
                  <a:srgbClr val="FF0000"/>
                </a:solidFill>
                <a:effectLst/>
                <a:latin typeface="Times New Roman" panose="02020603050405020304" pitchFamily="18" charset="0"/>
                <a:ea typeface="+mn-ea"/>
                <a:cs typeface="Times New Roman" panose="02020603050405020304" pitchFamily="18" charset="0"/>
              </a:rPr>
              <a:t>  Accuracy, Automation, Application </a:t>
            </a:r>
            <a:r>
              <a:rPr lang="zh-CN" altLang="en-US" i="0" dirty="0">
                <a:solidFill>
                  <a:srgbClr val="FF0000"/>
                </a:solidFill>
                <a:effectLst/>
                <a:latin typeface="Times New Roman" panose="02020603050405020304" pitchFamily="18" charset="0"/>
                <a:ea typeface="+mn-ea"/>
                <a:cs typeface="Times New Roman" panose="02020603050405020304" pitchFamily="18" charset="0"/>
              </a:rPr>
              <a:t>（</a:t>
            </a:r>
            <a:r>
              <a:rPr lang="en-US" altLang="zh-CN" i="0" dirty="0">
                <a:solidFill>
                  <a:srgbClr val="FF0000"/>
                </a:solidFill>
                <a:effectLst/>
                <a:latin typeface="Times New Roman" panose="02020603050405020304" pitchFamily="18" charset="0"/>
                <a:ea typeface="+mn-ea"/>
                <a:cs typeface="Times New Roman" panose="02020603050405020304" pitchFamily="18" charset="0"/>
              </a:rPr>
              <a:t>3A</a:t>
            </a:r>
            <a:r>
              <a:rPr lang="zh-CN" altLang="en-US" i="0" dirty="0">
                <a:solidFill>
                  <a:srgbClr val="FF0000"/>
                </a:solidFill>
                <a:effectLst/>
                <a:latin typeface="Times New Roman" panose="02020603050405020304" pitchFamily="18" charset="0"/>
                <a:ea typeface="+mn-ea"/>
                <a:cs typeface="Times New Roman" panose="02020603050405020304" pitchFamily="18" charset="0"/>
              </a:rPr>
              <a:t>）</a:t>
            </a:r>
            <a:endParaRPr lang="en-US" altLang="zh-CN" i="0" dirty="0">
              <a:solidFill>
                <a:srgbClr val="FF0000"/>
              </a:solidFill>
              <a:effectLst/>
              <a:latin typeface="Times New Roman" panose="02020603050405020304" pitchFamily="18" charset="0"/>
              <a:ea typeface="+mn-ea"/>
              <a:cs typeface="Times New Roman" panose="02020603050405020304" pitchFamily="18" charset="0"/>
            </a:endParaRPr>
          </a:p>
          <a:p>
            <a:pPr>
              <a:lnSpc>
                <a:spcPct val="125000"/>
              </a:lnSpc>
              <a:buClr>
                <a:srgbClr val="FF0000"/>
              </a:buClr>
              <a:buSzPct val="102000"/>
              <a:buFont typeface="Wingdings" panose="05000000000000000000" pitchFamily="2" charset="2"/>
              <a:buChar char="Ø"/>
            </a:pPr>
            <a:r>
              <a:rPr lang="zh-CN" altLang="en-US" sz="2800" b="1" i="0" dirty="0">
                <a:solidFill>
                  <a:schemeClr val="bg2"/>
                </a:solidFill>
                <a:effectLst/>
                <a:latin typeface="+mn-ea"/>
                <a:ea typeface="+mn-ea"/>
              </a:rPr>
              <a:t> </a:t>
            </a:r>
            <a:r>
              <a:rPr lang="zh-CN" altLang="en-US" sz="2800" b="1" i="0" dirty="0">
                <a:solidFill>
                  <a:schemeClr val="tx1"/>
                </a:solidFill>
                <a:effectLst/>
                <a:latin typeface="+mn-ea"/>
                <a:ea typeface="+mn-ea"/>
              </a:rPr>
              <a:t>扩展时空多维信息；</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zh-CN" altLang="en-US" sz="2800" b="1" i="0" dirty="0">
                <a:solidFill>
                  <a:schemeClr val="tx1"/>
                </a:solidFill>
                <a:effectLst/>
                <a:latin typeface="+mn-ea"/>
                <a:ea typeface="+mn-ea"/>
              </a:rPr>
              <a:t> 微型化及微环境的表征与测定；</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zh-CN" altLang="en-US" sz="2800" b="1" i="0" dirty="0">
                <a:solidFill>
                  <a:schemeClr val="tx1"/>
                </a:solidFill>
                <a:effectLst/>
                <a:latin typeface="+mn-ea"/>
                <a:ea typeface="+mn-ea"/>
              </a:rPr>
              <a:t> 形态、状态分析及表征</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zh-CN" altLang="en-US" sz="2800" b="1" i="0" dirty="0">
                <a:solidFill>
                  <a:schemeClr val="tx1"/>
                </a:solidFill>
                <a:effectLst/>
                <a:latin typeface="+mn-ea"/>
                <a:ea typeface="+mn-ea"/>
              </a:rPr>
              <a:t> 生物大分子及生物活性物质的表征；</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zh-CN" altLang="en-US" sz="2800" b="1" i="0" dirty="0">
                <a:solidFill>
                  <a:schemeClr val="tx1"/>
                </a:solidFill>
                <a:effectLst/>
                <a:latin typeface="+mn-ea"/>
                <a:ea typeface="+mn-ea"/>
              </a:rPr>
              <a:t> 非破坏性检测及遥控</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zh-CN" altLang="en-US" sz="2800" b="1" i="0" dirty="0">
                <a:solidFill>
                  <a:schemeClr val="tx1"/>
                </a:solidFill>
                <a:effectLst/>
                <a:latin typeface="+mn-ea"/>
                <a:ea typeface="+mn-ea"/>
              </a:rPr>
              <a:t> 自动化与智能化</a:t>
            </a:r>
            <a:endParaRPr lang="en-US" altLang="zh-CN" sz="2800" b="1" i="0" dirty="0">
              <a:solidFill>
                <a:schemeClr val="tx1"/>
              </a:solidFill>
              <a:effectLst/>
              <a:latin typeface="+mn-ea"/>
              <a:ea typeface="+mn-ea"/>
            </a:endParaRPr>
          </a:p>
          <a:p>
            <a:pPr>
              <a:lnSpc>
                <a:spcPct val="125000"/>
              </a:lnSpc>
              <a:buClr>
                <a:srgbClr val="FF0000"/>
              </a:buClr>
              <a:buSzPct val="102000"/>
              <a:buFont typeface="Wingdings" panose="05000000000000000000" pitchFamily="2" charset="2"/>
              <a:buChar char="Ø"/>
            </a:pPr>
            <a:r>
              <a:rPr lang="en-US" altLang="zh-CN" i="0" dirty="0">
                <a:solidFill>
                  <a:schemeClr val="tx1"/>
                </a:solidFill>
                <a:effectLst/>
                <a:latin typeface="+mn-ea"/>
                <a:ea typeface="+mn-ea"/>
              </a:rPr>
              <a:t> </a:t>
            </a:r>
            <a:r>
              <a:rPr lang="zh-CN" altLang="en-US" i="0" dirty="0">
                <a:solidFill>
                  <a:schemeClr val="tx1"/>
                </a:solidFill>
                <a:effectLst/>
                <a:latin typeface="+mn-ea"/>
                <a:ea typeface="+mn-ea"/>
              </a:rPr>
              <a:t>原位、实时、超痕量</a:t>
            </a:r>
            <a:endParaRPr lang="zh-CN" altLang="en-US" sz="2800" b="1" i="0" dirty="0">
              <a:solidFill>
                <a:schemeClr val="tx1"/>
              </a:solidFill>
              <a:effectLst/>
              <a:latin typeface="+mn-ea"/>
              <a:ea typeface="+mn-ea"/>
            </a:endParaRPr>
          </a:p>
        </p:txBody>
      </p:sp>
      <p:sp>
        <p:nvSpPr>
          <p:cNvPr id="7" name="TextBox 6"/>
          <p:cNvSpPr txBox="1"/>
          <p:nvPr/>
        </p:nvSpPr>
        <p:spPr>
          <a:xfrm>
            <a:off x="539552" y="332656"/>
            <a:ext cx="1569660" cy="646331"/>
          </a:xfrm>
          <a:prstGeom prst="rect">
            <a:avLst/>
          </a:prstGeom>
          <a:gradFill>
            <a:gsLst>
              <a:gs pos="0">
                <a:srgbClr val="5E9EFF"/>
              </a:gs>
              <a:gs pos="39999">
                <a:srgbClr val="85C2FF"/>
              </a:gs>
              <a:gs pos="70000">
                <a:srgbClr val="C4D6EB"/>
              </a:gs>
              <a:gs pos="100000">
                <a:srgbClr val="FFEBFA"/>
              </a:gs>
            </a:gsLst>
            <a:lin ang="5400000" scaled="0"/>
          </a:gradFill>
          <a:ln w="22225">
            <a:solidFill>
              <a:srgbClr val="C00000"/>
            </a:solidFill>
          </a:ln>
        </p:spPr>
        <p:txBody>
          <a:bodyPr wrap="none" rtlCol="0">
            <a:spAutoFit/>
          </a:bodyPr>
          <a:lstStyle/>
          <a:p>
            <a:r>
              <a:rPr lang="zh-CN" altLang="en-US" sz="3600" i="0" dirty="0">
                <a:solidFill>
                  <a:srgbClr val="FF0000"/>
                </a:solidFill>
                <a:effectLst/>
                <a:latin typeface="微软雅黑" panose="020B0503020204020204" pitchFamily="34" charset="-122"/>
                <a:ea typeface="微软雅黑" panose="020B0503020204020204" pitchFamily="34" charset="-122"/>
              </a:rPr>
              <a:t>将来</a:t>
            </a:r>
            <a:r>
              <a:rPr lang="zh-CN" altLang="en-US" sz="3600" b="1" i="0" dirty="0">
                <a:solidFill>
                  <a:srgbClr val="FF0000"/>
                </a:solidFill>
                <a:effectLst/>
                <a:latin typeface="微软雅黑" panose="020B0503020204020204" pitchFamily="34" charset="-122"/>
                <a:ea typeface="微软雅黑" panose="020B0503020204020204" pitchFamily="34" charset="-122"/>
              </a:rPr>
              <a:t>时</a:t>
            </a: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2339355" y="620688"/>
            <a:ext cx="4896941" cy="863600"/>
          </a:xfrm>
          <a:noFill/>
          <a:ln>
            <a:miter lim="800000"/>
          </a:ln>
        </p:spPr>
        <p:txBody>
          <a:bodyPr vert="horz" wrap="square" lIns="91440" tIns="45720" rIns="91440" bIns="45720" numCol="1" anchor="t" anchorCtr="0" compatLnSpc="1"/>
          <a:lstStyle/>
          <a:p>
            <a:r>
              <a:rPr lang="zh-CN" altLang="en-US" sz="4800" b="1" dirty="0">
                <a:solidFill>
                  <a:srgbClr val="3333CC"/>
                </a:solidFill>
                <a:effectLst/>
                <a:latin typeface="微软雅黑" panose="020B0503020204020204" pitchFamily="34" charset="-122"/>
                <a:ea typeface="微软雅黑" panose="020B0503020204020204" pitchFamily="34" charset="-122"/>
              </a:rPr>
              <a:t>第一章  绪    论</a:t>
            </a:r>
          </a:p>
        </p:txBody>
      </p:sp>
      <p:sp>
        <p:nvSpPr>
          <p:cNvPr id="5" name="TextBox 4"/>
          <p:cNvSpPr txBox="1"/>
          <p:nvPr/>
        </p:nvSpPr>
        <p:spPr>
          <a:xfrm>
            <a:off x="1979712" y="1868716"/>
            <a:ext cx="6480720" cy="707886"/>
          </a:xfrm>
          <a:prstGeom prst="rect">
            <a:avLst/>
          </a:prstGeom>
          <a:noFill/>
        </p:spPr>
        <p:txBody>
          <a:bodyPr wrap="square" rtlCol="0">
            <a:spAutoFit/>
          </a:bodyPr>
          <a:lstStyle/>
          <a:p>
            <a:r>
              <a:rPr lang="en-US" altLang="zh-CN" sz="4000" b="1" dirty="0">
                <a:solidFill>
                  <a:schemeClr val="tx1"/>
                </a:solidFill>
                <a:effectLst/>
                <a:latin typeface="微软雅黑" panose="020B0503020204020204" pitchFamily="34" charset="-122"/>
                <a:ea typeface="微软雅黑" panose="020B0503020204020204" pitchFamily="34" charset="-122"/>
              </a:rPr>
              <a:t>Q1</a:t>
            </a:r>
            <a:r>
              <a:rPr lang="zh-CN" altLang="en-US" sz="4000" b="1" dirty="0">
                <a:solidFill>
                  <a:schemeClr val="tx1"/>
                </a:solidFill>
                <a:effectLst/>
                <a:latin typeface="微软雅黑" panose="020B0503020204020204" pitchFamily="34" charset="-122"/>
                <a:ea typeface="微软雅黑" panose="020B0503020204020204" pitchFamily="34" charset="-122"/>
              </a:rPr>
              <a:t>：什么是分析化学？</a:t>
            </a:r>
          </a:p>
        </p:txBody>
      </p:sp>
      <p:sp>
        <p:nvSpPr>
          <p:cNvPr id="6" name="TextBox 5"/>
          <p:cNvSpPr txBox="1"/>
          <p:nvPr/>
        </p:nvSpPr>
        <p:spPr>
          <a:xfrm>
            <a:off x="1979712" y="2937138"/>
            <a:ext cx="6336704" cy="707886"/>
          </a:xfrm>
          <a:prstGeom prst="rect">
            <a:avLst/>
          </a:prstGeom>
          <a:noFill/>
        </p:spPr>
        <p:txBody>
          <a:bodyPr wrap="square" rtlCol="0">
            <a:spAutoFit/>
          </a:bodyPr>
          <a:lstStyle/>
          <a:p>
            <a:r>
              <a:rPr lang="en-US" altLang="zh-CN" sz="4000" b="1" dirty="0">
                <a:solidFill>
                  <a:srgbClr val="FF0000"/>
                </a:solidFill>
                <a:effectLst/>
                <a:latin typeface="微软雅黑" panose="020B0503020204020204" pitchFamily="34" charset="-122"/>
                <a:ea typeface="微软雅黑" panose="020B0503020204020204" pitchFamily="34" charset="-122"/>
              </a:rPr>
              <a:t>Q2</a:t>
            </a:r>
            <a:r>
              <a:rPr lang="zh-CN" altLang="en-US" sz="4000" b="1" dirty="0">
                <a:solidFill>
                  <a:srgbClr val="FF0000"/>
                </a:solidFill>
                <a:effectLst/>
                <a:latin typeface="微软雅黑" panose="020B0503020204020204" pitchFamily="34" charset="-122"/>
                <a:ea typeface="微软雅黑" panose="020B0503020204020204" pitchFamily="34" charset="-122"/>
              </a:rPr>
              <a:t>：它是如何分类的？</a:t>
            </a:r>
          </a:p>
        </p:txBody>
      </p:sp>
      <p:sp>
        <p:nvSpPr>
          <p:cNvPr id="7" name="TextBox 6"/>
          <p:cNvSpPr txBox="1"/>
          <p:nvPr/>
        </p:nvSpPr>
        <p:spPr>
          <a:xfrm>
            <a:off x="1979712" y="4017258"/>
            <a:ext cx="6336704" cy="707886"/>
          </a:xfrm>
          <a:prstGeom prst="rect">
            <a:avLst/>
          </a:prstGeom>
          <a:noFill/>
        </p:spPr>
        <p:txBody>
          <a:bodyPr wrap="square" rtlCol="0">
            <a:spAutoFit/>
          </a:bodyPr>
          <a:lstStyle/>
          <a:p>
            <a:r>
              <a:rPr lang="en-US" altLang="zh-CN" sz="4000" b="1" dirty="0">
                <a:solidFill>
                  <a:schemeClr val="tx1"/>
                </a:solidFill>
                <a:effectLst/>
                <a:latin typeface="微软雅黑" panose="020B0503020204020204" pitchFamily="34" charset="-122"/>
                <a:ea typeface="微软雅黑" panose="020B0503020204020204" pitchFamily="34" charset="-122"/>
              </a:rPr>
              <a:t>Q3</a:t>
            </a:r>
            <a:r>
              <a:rPr lang="zh-CN" altLang="en-US" sz="4000" b="1" dirty="0">
                <a:solidFill>
                  <a:schemeClr val="tx1"/>
                </a:solidFill>
                <a:effectLst/>
                <a:latin typeface="微软雅黑" panose="020B0503020204020204" pitchFamily="34" charset="-122"/>
                <a:ea typeface="微软雅黑" panose="020B0503020204020204" pitchFamily="34" charset="-122"/>
              </a:rPr>
              <a:t>：样品如何分析的？</a:t>
            </a:r>
          </a:p>
        </p:txBody>
      </p:sp>
      <p:sp>
        <p:nvSpPr>
          <p:cNvPr id="9" name="TextBox 8"/>
          <p:cNvSpPr txBox="1"/>
          <p:nvPr/>
        </p:nvSpPr>
        <p:spPr>
          <a:xfrm>
            <a:off x="1979712" y="5097378"/>
            <a:ext cx="6336704" cy="707886"/>
          </a:xfrm>
          <a:prstGeom prst="rect">
            <a:avLst/>
          </a:prstGeom>
          <a:noFill/>
        </p:spPr>
        <p:txBody>
          <a:bodyPr wrap="square" rtlCol="0">
            <a:spAutoFit/>
          </a:bodyPr>
          <a:lstStyle/>
          <a:p>
            <a:r>
              <a:rPr lang="en-US" altLang="zh-CN" sz="4000" b="1" dirty="0">
                <a:solidFill>
                  <a:schemeClr val="tx1"/>
                </a:solidFill>
                <a:effectLst/>
                <a:latin typeface="微软雅黑" panose="020B0503020204020204" pitchFamily="34" charset="-122"/>
                <a:ea typeface="微软雅黑" panose="020B0503020204020204" pitchFamily="34" charset="-122"/>
              </a:rPr>
              <a:t>Q4</a:t>
            </a:r>
            <a:r>
              <a:rPr lang="zh-CN" altLang="en-US" sz="4000" b="1" dirty="0">
                <a:solidFill>
                  <a:schemeClr val="tx1"/>
                </a:solidFill>
                <a:effectLst/>
                <a:latin typeface="微软雅黑" panose="020B0503020204020204" pitchFamily="34" charset="-122"/>
                <a:ea typeface="微软雅黑" panose="020B0503020204020204" pitchFamily="34" charset="-122"/>
              </a:rPr>
              <a:t>：滴定？滴定！</a:t>
            </a: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mg2.baidu.com/image_search/src=http%3A%2F%2Fgss0.baidu.com%2F-Po3dSag_xI4khGko9WTAnF6hhy%2Fzhidao%2Fpic%2Fitem%2Fd52a2834349b033b605ec45818ce36d3d439bd59.jpg&amp;refer=http%3A%2F%2Fgss0.baidu.com&amp;app=2002&amp;size=f9999,10000&amp;q=a80&amp;n=0&amp;g=0n&amp;fmt=auto?sec=1664156459&amp;t=401ab54db5e32f8c670a3ecc6f48bbb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45722"/>
            <a:ext cx="2616225" cy="179588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img.mydigit.net/Mon_1304/88_809903_84b86bed7b19a95.jpg?3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665"/>
          <a:stretch>
            <a:fillRect/>
          </a:stretch>
        </p:blipFill>
        <p:spPr bwMode="auto">
          <a:xfrm>
            <a:off x="2987824" y="260648"/>
            <a:ext cx="3363573" cy="1978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228184" y="441406"/>
            <a:ext cx="2618472" cy="1728192"/>
          </a:xfrm>
          <a:prstGeom prst="rect">
            <a:avLst/>
          </a:prstGeom>
        </p:spPr>
      </p:pic>
      <p:pic>
        <p:nvPicPr>
          <p:cNvPr id="4" name="图片 3"/>
          <p:cNvPicPr>
            <a:picLocks noChangeAspect="1"/>
          </p:cNvPicPr>
          <p:nvPr/>
        </p:nvPicPr>
        <p:blipFill>
          <a:blip r:embed="rId5"/>
          <a:stretch>
            <a:fillRect/>
          </a:stretch>
        </p:blipFill>
        <p:spPr>
          <a:xfrm>
            <a:off x="6078224" y="2473752"/>
            <a:ext cx="2742248" cy="2053648"/>
          </a:xfrm>
          <a:prstGeom prst="rect">
            <a:avLst/>
          </a:prstGeom>
        </p:spPr>
      </p:pic>
      <p:pic>
        <p:nvPicPr>
          <p:cNvPr id="5" name="图片 4"/>
          <p:cNvPicPr>
            <a:picLocks noChangeAspect="1"/>
          </p:cNvPicPr>
          <p:nvPr/>
        </p:nvPicPr>
        <p:blipFill rotWithShape="1">
          <a:blip r:embed="rId6"/>
          <a:srcRect t="8538"/>
          <a:stretch>
            <a:fillRect/>
          </a:stretch>
        </p:blipFill>
        <p:spPr>
          <a:xfrm>
            <a:off x="6078224" y="4644235"/>
            <a:ext cx="2727424" cy="1871772"/>
          </a:xfrm>
          <a:prstGeom prst="rect">
            <a:avLst/>
          </a:prstGeom>
        </p:spPr>
      </p:pic>
      <p:pic>
        <p:nvPicPr>
          <p:cNvPr id="6" name="图片 5"/>
          <p:cNvPicPr>
            <a:picLocks noChangeAspect="1"/>
          </p:cNvPicPr>
          <p:nvPr/>
        </p:nvPicPr>
        <p:blipFill>
          <a:blip r:embed="rId7"/>
          <a:stretch>
            <a:fillRect/>
          </a:stretch>
        </p:blipFill>
        <p:spPr>
          <a:xfrm>
            <a:off x="395536" y="2687700"/>
            <a:ext cx="5256583" cy="1535194"/>
          </a:xfrm>
          <a:prstGeom prst="rect">
            <a:avLst/>
          </a:prstGeom>
        </p:spPr>
      </p:pic>
      <p:cxnSp>
        <p:nvCxnSpPr>
          <p:cNvPr id="8" name="直接连接符 7"/>
          <p:cNvCxnSpPr/>
          <p:nvPr/>
        </p:nvCxnSpPr>
        <p:spPr>
          <a:xfrm>
            <a:off x="251520" y="2420888"/>
            <a:ext cx="8640960" cy="0"/>
          </a:xfrm>
          <a:prstGeom prst="line">
            <a:avLst/>
          </a:prstGeom>
          <a:ln w="15875">
            <a:solidFill>
              <a:srgbClr val="3333CC"/>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96136" y="2473752"/>
            <a:ext cx="0" cy="4106263"/>
          </a:xfrm>
          <a:prstGeom prst="line">
            <a:avLst/>
          </a:prstGeom>
          <a:ln w="15875">
            <a:solidFill>
              <a:srgbClr val="0000CC"/>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51520" y="4365104"/>
            <a:ext cx="5544616" cy="0"/>
          </a:xfrm>
          <a:prstGeom prst="line">
            <a:avLst/>
          </a:prstGeom>
          <a:ln w="15875">
            <a:solidFill>
              <a:srgbClr val="3333CC"/>
            </a:solidFill>
            <a:prstDash val="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644" y="4437112"/>
            <a:ext cx="4810368" cy="2217340"/>
          </a:xfrm>
          <a:prstGeom prst="rect">
            <a:avLst/>
          </a:prstGeom>
        </p:spPr>
      </p:pic>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20" name="Text Box 4"/>
          <p:cNvSpPr txBox="1">
            <a:spLocks noChangeArrowheads="1"/>
          </p:cNvSpPr>
          <p:nvPr/>
        </p:nvSpPr>
        <p:spPr bwMode="auto">
          <a:xfrm>
            <a:off x="755576" y="620688"/>
            <a:ext cx="7010400" cy="5355954"/>
          </a:xfrm>
          <a:prstGeom prst="rect">
            <a:avLst/>
          </a:prstGeom>
          <a:noFill/>
          <a:ln w="9525">
            <a:noFill/>
            <a:miter lim="800000"/>
          </a:ln>
          <a:effectLst/>
        </p:spPr>
        <p:txBody>
          <a:bodyPr lIns="92075" tIns="46038" rIns="92075" bIns="46038">
            <a:spAutoFit/>
          </a:bodyPr>
          <a:lstStyle/>
          <a:p>
            <a:pPr algn="just" eaLnBrk="0" hangingPunct="0">
              <a:lnSpc>
                <a:spcPct val="150000"/>
              </a:lnSpc>
            </a:pPr>
            <a:r>
              <a:rPr kumimoji="1" lang="en-US" altLang="zh-CN" sz="3600" b="1" i="0" dirty="0">
                <a:solidFill>
                  <a:srgbClr val="FF0000"/>
                </a:solidFill>
                <a:effectLst/>
                <a:latin typeface="+mj-ea"/>
                <a:ea typeface="+mj-ea"/>
              </a:rPr>
              <a:t>1. </a:t>
            </a:r>
            <a:r>
              <a:rPr kumimoji="1" lang="zh-CN" altLang="en-US" sz="3600" b="1" i="0" dirty="0">
                <a:solidFill>
                  <a:srgbClr val="FF0000"/>
                </a:solidFill>
                <a:effectLst/>
                <a:latin typeface="+mj-ea"/>
                <a:ea typeface="+mj-ea"/>
              </a:rPr>
              <a:t>按分析任务分类</a:t>
            </a:r>
          </a:p>
          <a:p>
            <a:pPr algn="just">
              <a:lnSpc>
                <a:spcPct val="150000"/>
              </a:lnSpc>
            </a:pPr>
            <a:r>
              <a:rPr kumimoji="1" lang="zh-CN" altLang="en-US" sz="2400" b="1" i="0" dirty="0">
                <a:solidFill>
                  <a:srgbClr val="0000CC"/>
                </a:solidFill>
                <a:effectLst/>
                <a:latin typeface="黑体" panose="02010609060101010101" pitchFamily="49" charset="-122"/>
                <a:ea typeface="黑体" panose="02010609060101010101" pitchFamily="49" charset="-122"/>
              </a:rPr>
              <a:t>   </a:t>
            </a:r>
            <a:r>
              <a:rPr kumimoji="1" lang="en-US" altLang="zh-CN" sz="3200" b="1" i="0" dirty="0">
                <a:solidFill>
                  <a:srgbClr val="0000CC"/>
                </a:solidFill>
                <a:effectLst/>
                <a:latin typeface="黑体" panose="02010609060101010101" pitchFamily="49" charset="-122"/>
                <a:ea typeface="黑体" panose="02010609060101010101" pitchFamily="49" charset="-122"/>
              </a:rPr>
              <a:t>(1) </a:t>
            </a:r>
            <a:r>
              <a:rPr kumimoji="1" lang="zh-CN" altLang="en-US" sz="3200" b="1" i="0" dirty="0">
                <a:solidFill>
                  <a:srgbClr val="0000CC"/>
                </a:solidFill>
                <a:effectLst/>
                <a:latin typeface="黑体" panose="02010609060101010101" pitchFamily="49" charset="-122"/>
                <a:ea typeface="黑体" panose="02010609060101010101" pitchFamily="49" charset="-122"/>
              </a:rPr>
              <a:t>定性</a:t>
            </a:r>
            <a:r>
              <a:rPr kumimoji="1" lang="en-US" altLang="zh-CN" sz="3200" b="1" i="0" dirty="0">
                <a:solidFill>
                  <a:schemeClr val="tx1"/>
                </a:solidFill>
                <a:effectLst/>
                <a:latin typeface="宋体" panose="02010600030101010101" pitchFamily="2" charset="-122"/>
              </a:rPr>
              <a:t>(</a:t>
            </a:r>
            <a:r>
              <a:rPr lang="en-US" altLang="zh-CN" sz="3200" dirty="0">
                <a:solidFill>
                  <a:schemeClr val="tx1"/>
                </a:solidFill>
                <a:effectLst/>
                <a:latin typeface="Times New Roman" panose="02020603050405020304" pitchFamily="18" charset="0"/>
                <a:cs typeface="Times New Roman" panose="02020603050405020304" pitchFamily="18" charset="0"/>
              </a:rPr>
              <a:t>Qualitative analysis</a:t>
            </a:r>
            <a:r>
              <a:rPr lang="zh-CN" altLang="en-US" sz="3200" i="0" dirty="0">
                <a:solidFill>
                  <a:schemeClr val="tx1"/>
                </a:solidFill>
                <a:effectLst/>
                <a:latin typeface="Times New Roman" panose="02020603050405020304" pitchFamily="18" charset="0"/>
                <a:cs typeface="Times New Roman" panose="02020603050405020304" pitchFamily="18" charset="0"/>
              </a:rPr>
              <a:t>）</a:t>
            </a:r>
            <a:r>
              <a:rPr lang="en-US" altLang="zh-CN" sz="3200" dirty="0">
                <a:solidFill>
                  <a:schemeClr val="tx1"/>
                </a:solidFill>
                <a:effectLst/>
                <a:latin typeface="Times New Roman" panose="02020603050405020304" pitchFamily="18" charset="0"/>
                <a:cs typeface="Times New Roman" panose="02020603050405020304" pitchFamily="18" charset="0"/>
              </a:rPr>
              <a:t> </a:t>
            </a:r>
            <a:endParaRPr kumimoji="1" lang="zh-CN" altLang="en-US" sz="3200" b="1" i="0" dirty="0">
              <a:solidFill>
                <a:schemeClr val="tx1"/>
              </a:solidFill>
              <a:effectLst/>
              <a:latin typeface="宋体" panose="02010600030101010101" pitchFamily="2" charset="-122"/>
            </a:endParaRPr>
          </a:p>
          <a:p>
            <a:pPr algn="just" eaLnBrk="0" hangingPunct="0">
              <a:lnSpc>
                <a:spcPct val="150000"/>
              </a:lnSpc>
            </a:pPr>
            <a:r>
              <a:rPr kumimoji="1" lang="zh-CN" altLang="en-US" sz="3200" b="1" i="0" dirty="0">
                <a:solidFill>
                  <a:schemeClr val="tx1"/>
                </a:solidFill>
                <a:effectLst/>
                <a:latin typeface="宋体" panose="02010600030101010101" pitchFamily="2" charset="-122"/>
              </a:rPr>
              <a:t>    </a:t>
            </a:r>
            <a:r>
              <a:rPr kumimoji="1" lang="zh-CN" altLang="en-US" b="1" i="0" dirty="0">
                <a:solidFill>
                  <a:schemeClr val="tx1"/>
                </a:solidFill>
                <a:effectLst/>
                <a:latin typeface="宋体" panose="02010600030101010101" pitchFamily="2" charset="-122"/>
              </a:rPr>
              <a:t>含何种</a:t>
            </a:r>
            <a:r>
              <a:rPr kumimoji="1" lang="zh-CN" altLang="en-US" b="1" i="0" dirty="0" smtClean="0">
                <a:solidFill>
                  <a:schemeClr val="tx1"/>
                </a:solidFill>
                <a:effectLst/>
                <a:latin typeface="宋体" panose="02010600030101010101" pitchFamily="2" charset="-122"/>
              </a:rPr>
              <a:t>元素、何种</a:t>
            </a:r>
            <a:r>
              <a:rPr kumimoji="1" lang="zh-CN" altLang="en-US" b="1" i="0" dirty="0">
                <a:solidFill>
                  <a:schemeClr val="tx1"/>
                </a:solidFill>
                <a:effectLst/>
                <a:latin typeface="宋体" panose="02010600030101010101" pitchFamily="2" charset="-122"/>
              </a:rPr>
              <a:t>官能团</a:t>
            </a:r>
            <a:endParaRPr kumimoji="1" lang="zh-CN" altLang="en-US" sz="3200" b="1" i="0" dirty="0">
              <a:solidFill>
                <a:schemeClr val="tx1"/>
              </a:solidFill>
              <a:effectLst/>
            </a:endParaRPr>
          </a:p>
          <a:p>
            <a:pPr algn="just">
              <a:lnSpc>
                <a:spcPct val="150000"/>
              </a:lnSpc>
            </a:pPr>
            <a:r>
              <a:rPr kumimoji="1" lang="zh-CN" altLang="en-US" sz="3200" b="1" i="0" dirty="0">
                <a:effectLst/>
              </a:rPr>
              <a:t>   </a:t>
            </a:r>
            <a:r>
              <a:rPr kumimoji="1" lang="en-US" altLang="zh-CN" sz="3200" b="1" i="0" dirty="0">
                <a:solidFill>
                  <a:srgbClr val="0000CC"/>
                </a:solidFill>
                <a:effectLst/>
                <a:latin typeface="黑体" panose="02010609060101010101" pitchFamily="49" charset="-122"/>
                <a:ea typeface="黑体" panose="02010609060101010101" pitchFamily="49" charset="-122"/>
              </a:rPr>
              <a:t>(2) </a:t>
            </a:r>
            <a:r>
              <a:rPr kumimoji="1" lang="zh-CN" altLang="en-US" sz="3200" b="1" i="0" dirty="0">
                <a:solidFill>
                  <a:srgbClr val="0000CC"/>
                </a:solidFill>
                <a:effectLst/>
                <a:latin typeface="黑体" panose="02010609060101010101" pitchFamily="49" charset="-122"/>
                <a:ea typeface="黑体" panose="02010609060101010101" pitchFamily="49" charset="-122"/>
              </a:rPr>
              <a:t>定量</a:t>
            </a:r>
            <a:r>
              <a:rPr kumimoji="1" lang="zh-CN" altLang="en-US" sz="3200" b="1" i="0" dirty="0">
                <a:solidFill>
                  <a:schemeClr val="tx1"/>
                </a:solidFill>
                <a:effectLst/>
                <a:latin typeface="宋体" panose="02010600030101010101" pitchFamily="2" charset="-122"/>
              </a:rPr>
              <a:t>（</a:t>
            </a:r>
            <a:r>
              <a:rPr lang="en-US" altLang="zh-CN"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effectLst/>
                <a:latin typeface="Times New Roman" panose="02020603050405020304" pitchFamily="18" charset="0"/>
                <a:cs typeface="Times New Roman" panose="02020603050405020304" pitchFamily="18" charset="0"/>
              </a:rPr>
              <a:t>Quantitative analysis </a:t>
            </a:r>
            <a:r>
              <a:rPr kumimoji="1" lang="zh-CN" altLang="en-US" sz="3200" b="1" i="0" dirty="0">
                <a:solidFill>
                  <a:schemeClr val="tx1"/>
                </a:solidFill>
                <a:effectLst/>
                <a:latin typeface="宋体" panose="02010600030101010101" pitchFamily="2" charset="-122"/>
              </a:rPr>
              <a:t>）</a:t>
            </a:r>
          </a:p>
          <a:p>
            <a:pPr algn="just" eaLnBrk="0" hangingPunct="0">
              <a:lnSpc>
                <a:spcPct val="150000"/>
              </a:lnSpc>
            </a:pPr>
            <a:r>
              <a:rPr kumimoji="1" lang="zh-CN" altLang="en-US" sz="3200" b="1" i="0" dirty="0">
                <a:effectLst/>
                <a:latin typeface="宋体" panose="02010600030101010101" pitchFamily="2" charset="-122"/>
              </a:rPr>
              <a:t>   </a:t>
            </a:r>
            <a:r>
              <a:rPr kumimoji="1" lang="zh-CN" altLang="en-US" b="1" i="0" dirty="0">
                <a:solidFill>
                  <a:schemeClr val="bg2"/>
                </a:solidFill>
                <a:effectLst/>
                <a:latin typeface="宋体" panose="02010600030101010101" pitchFamily="2" charset="-122"/>
              </a:rPr>
              <a:t> </a:t>
            </a:r>
            <a:r>
              <a:rPr kumimoji="1" lang="zh-CN" altLang="en-US" b="1" i="0" dirty="0">
                <a:solidFill>
                  <a:schemeClr val="tx1"/>
                </a:solidFill>
                <a:effectLst/>
                <a:latin typeface="宋体" panose="02010600030101010101" pitchFamily="2" charset="-122"/>
              </a:rPr>
              <a:t>含量</a:t>
            </a:r>
            <a:endParaRPr kumimoji="1" lang="zh-CN" altLang="en-US" sz="3200" b="1" i="0" dirty="0">
              <a:solidFill>
                <a:schemeClr val="tx1"/>
              </a:solidFill>
              <a:effectLst/>
              <a:latin typeface="宋体" panose="02010600030101010101" pitchFamily="2" charset="-122"/>
            </a:endParaRPr>
          </a:p>
          <a:p>
            <a:pPr algn="just">
              <a:lnSpc>
                <a:spcPct val="150000"/>
              </a:lnSpc>
            </a:pPr>
            <a:r>
              <a:rPr kumimoji="1" lang="zh-CN" altLang="en-US" b="1" i="0" dirty="0">
                <a:solidFill>
                  <a:srgbClr val="0000CC"/>
                </a:solidFill>
                <a:effectLst/>
                <a:latin typeface="黑体" panose="02010609060101010101" pitchFamily="49" charset="-122"/>
                <a:ea typeface="黑体" panose="02010609060101010101" pitchFamily="49" charset="-122"/>
              </a:rPr>
              <a:t>  </a:t>
            </a:r>
            <a:r>
              <a:rPr kumimoji="1" lang="en-US" altLang="zh-CN" sz="3200" b="1" i="0" dirty="0">
                <a:solidFill>
                  <a:srgbClr val="0000CC"/>
                </a:solidFill>
                <a:effectLst/>
                <a:latin typeface="黑体" panose="02010609060101010101" pitchFamily="49" charset="-122"/>
                <a:ea typeface="黑体" panose="02010609060101010101" pitchFamily="49" charset="-122"/>
              </a:rPr>
              <a:t>(3)</a:t>
            </a:r>
            <a:r>
              <a:rPr kumimoji="1" lang="zh-CN" altLang="en-US" sz="3200" b="1" i="0" dirty="0">
                <a:solidFill>
                  <a:srgbClr val="0000CC"/>
                </a:solidFill>
                <a:effectLst/>
                <a:latin typeface="黑体" panose="02010609060101010101" pitchFamily="49" charset="-122"/>
                <a:ea typeface="黑体" panose="02010609060101010101" pitchFamily="49" charset="-122"/>
              </a:rPr>
              <a:t>结构</a:t>
            </a:r>
            <a:r>
              <a:rPr kumimoji="1" lang="zh-CN" altLang="en-US" sz="3200" b="1" i="0" dirty="0">
                <a:solidFill>
                  <a:schemeClr val="tx1"/>
                </a:solidFill>
                <a:effectLst/>
                <a:latin typeface="宋体" panose="02010600030101010101" pitchFamily="2" charset="-122"/>
              </a:rPr>
              <a:t>（</a:t>
            </a:r>
            <a:r>
              <a:rPr lang="en-US" altLang="zh-CN"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effectLst/>
                <a:latin typeface="Times New Roman" panose="02020603050405020304" pitchFamily="18" charset="0"/>
                <a:cs typeface="Times New Roman" panose="02020603050405020304" pitchFamily="18" charset="0"/>
              </a:rPr>
              <a:t>Structural analysis </a:t>
            </a:r>
            <a:r>
              <a:rPr kumimoji="1" lang="zh-CN" altLang="en-US" sz="3200" b="1" i="0" dirty="0">
                <a:solidFill>
                  <a:schemeClr val="tx1"/>
                </a:solidFill>
                <a:effectLst/>
                <a:latin typeface="宋体" panose="02010600030101010101" pitchFamily="2" charset="-122"/>
              </a:rPr>
              <a:t>）</a:t>
            </a:r>
          </a:p>
          <a:p>
            <a:pPr algn="just" eaLnBrk="0" hangingPunct="0">
              <a:lnSpc>
                <a:spcPct val="150000"/>
              </a:lnSpc>
            </a:pPr>
            <a:r>
              <a:rPr kumimoji="1" lang="zh-CN" altLang="en-US" sz="3200" b="1" i="0" dirty="0">
                <a:effectLst/>
                <a:latin typeface="宋体" panose="02010600030101010101" pitchFamily="2" charset="-122"/>
              </a:rPr>
              <a:t>    </a:t>
            </a:r>
            <a:r>
              <a:rPr kumimoji="1" lang="zh-CN" altLang="en-US" b="1" i="0" dirty="0">
                <a:solidFill>
                  <a:schemeClr val="tx1"/>
                </a:solidFill>
                <a:effectLst/>
                <a:latin typeface="宋体" panose="02010600030101010101" pitchFamily="2" charset="-122"/>
              </a:rPr>
              <a:t>形态</a:t>
            </a:r>
            <a:r>
              <a:rPr kumimoji="1" lang="zh-CN" altLang="en-US" b="1" i="0" dirty="0" smtClean="0">
                <a:solidFill>
                  <a:schemeClr val="tx1"/>
                </a:solidFill>
                <a:effectLst/>
                <a:latin typeface="宋体" panose="02010600030101010101" pitchFamily="2" charset="-122"/>
              </a:rPr>
              <a:t>分析、立体结构、结构</a:t>
            </a:r>
            <a:r>
              <a:rPr kumimoji="1" lang="zh-CN" altLang="en-US" b="1" i="0" dirty="0">
                <a:solidFill>
                  <a:schemeClr val="tx1"/>
                </a:solidFill>
                <a:effectLst/>
                <a:latin typeface="宋体" panose="02010600030101010101" pitchFamily="2" charset="-122"/>
              </a:rPr>
              <a:t>与活性</a:t>
            </a:r>
          </a:p>
        </p:txBody>
      </p:sp>
      <p:graphicFrame>
        <p:nvGraphicFramePr>
          <p:cNvPr id="188421" name="Object 5"/>
          <p:cNvGraphicFramePr>
            <a:graphicFrameLocks noChangeAspect="1"/>
          </p:cNvGraphicFramePr>
          <p:nvPr/>
        </p:nvGraphicFramePr>
        <p:xfrm>
          <a:off x="6858016" y="1615538"/>
          <a:ext cx="1890448" cy="1846949"/>
        </p:xfrm>
        <a:graphic>
          <a:graphicData uri="http://schemas.openxmlformats.org/presentationml/2006/ole">
            <mc:AlternateContent xmlns:mc="http://schemas.openxmlformats.org/markup-compatibility/2006">
              <mc:Choice xmlns:v="urn:schemas-microsoft-com:vml" Requires="v">
                <p:oleObj spid="_x0000_s5191" name="剪辑" r:id="rId3" imgW="4435475" imgH="4327525" progId="">
                  <p:embed/>
                </p:oleObj>
              </mc:Choice>
              <mc:Fallback>
                <p:oleObj name="剪辑" r:id="rId3" imgW="4435475" imgH="4327525"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6" y="1615538"/>
                        <a:ext cx="1890448" cy="1846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bwMode="auto">
          <a:xfrm>
            <a:off x="468313" y="476672"/>
            <a:ext cx="4464050" cy="762000"/>
          </a:xfrm>
          <a:noFill/>
          <a:ln>
            <a:miter lim="800000"/>
          </a:ln>
        </p:spPr>
        <p:txBody>
          <a:bodyPr vert="horz" wrap="square" lIns="92075" tIns="46038" rIns="92075" bIns="46038" numCol="1" anchor="b" anchorCtr="0" compatLnSpc="1"/>
          <a:lstStyle/>
          <a:p>
            <a:r>
              <a:rPr lang="en-US" altLang="zh-CN" sz="3600" b="1" dirty="0">
                <a:solidFill>
                  <a:srgbClr val="FF0000"/>
                </a:solidFill>
                <a:effectLst/>
                <a:latin typeface="微软雅黑" panose="020B0503020204020204" pitchFamily="34" charset="-122"/>
                <a:ea typeface="微软雅黑" panose="020B0503020204020204" pitchFamily="34" charset="-122"/>
              </a:rPr>
              <a:t> 2. </a:t>
            </a:r>
            <a:r>
              <a:rPr lang="zh-CN" altLang="en-US" sz="3600" b="1" dirty="0">
                <a:solidFill>
                  <a:srgbClr val="FF0000"/>
                </a:solidFill>
                <a:effectLst/>
                <a:latin typeface="微软雅黑" panose="020B0503020204020204" pitchFamily="34" charset="-122"/>
                <a:ea typeface="微软雅黑" panose="020B0503020204020204" pitchFamily="34" charset="-122"/>
              </a:rPr>
              <a:t>按分析对象分类</a:t>
            </a:r>
          </a:p>
        </p:txBody>
      </p:sp>
      <p:sp>
        <p:nvSpPr>
          <p:cNvPr id="189444" name="Text Box 4"/>
          <p:cNvSpPr txBox="1">
            <a:spLocks noChangeArrowheads="1"/>
          </p:cNvSpPr>
          <p:nvPr/>
        </p:nvSpPr>
        <p:spPr bwMode="auto">
          <a:xfrm>
            <a:off x="900113" y="1484784"/>
            <a:ext cx="4724400" cy="4524958"/>
          </a:xfrm>
          <a:prstGeom prst="rect">
            <a:avLst/>
          </a:prstGeom>
          <a:noFill/>
          <a:ln w="9525">
            <a:noFill/>
            <a:miter lim="800000"/>
          </a:ln>
          <a:effectLst/>
        </p:spPr>
        <p:txBody>
          <a:bodyPr lIns="92075" tIns="46038" rIns="92075" bIns="46038">
            <a:spAutoFit/>
          </a:bodyPr>
          <a:lstStyle/>
          <a:p>
            <a:pPr algn="just">
              <a:lnSpc>
                <a:spcPct val="110000"/>
              </a:lnSpc>
            </a:pPr>
            <a:r>
              <a:rPr kumimoji="1" lang="en-US" altLang="zh-CN" sz="3200" b="1" i="0" dirty="0">
                <a:solidFill>
                  <a:srgbClr val="000000"/>
                </a:solidFill>
                <a:effectLst/>
              </a:rPr>
              <a:t>  </a:t>
            </a:r>
            <a:r>
              <a:rPr kumimoji="1" lang="en-US" altLang="zh-CN" sz="3200" b="1" i="0" dirty="0">
                <a:solidFill>
                  <a:srgbClr val="000000"/>
                </a:solidFill>
                <a:effectLst/>
                <a:latin typeface="宋体" panose="02010600030101010101" pitchFamily="2" charset="-122"/>
              </a:rPr>
              <a:t>(1) </a:t>
            </a:r>
            <a:r>
              <a:rPr kumimoji="1" lang="zh-CN" altLang="en-US" sz="3200" b="1" i="0" dirty="0">
                <a:solidFill>
                  <a:srgbClr val="000000"/>
                </a:solidFill>
                <a:effectLst/>
                <a:latin typeface="宋体" panose="02010600030101010101" pitchFamily="2" charset="-122"/>
              </a:rPr>
              <a:t>无机分析</a:t>
            </a:r>
            <a:endParaRPr kumimoji="1" lang="en-US" altLang="zh-CN" sz="3200" b="1" i="0" dirty="0">
              <a:solidFill>
                <a:srgbClr val="000000"/>
              </a:solidFill>
              <a:effectLst/>
              <a:latin typeface="宋体" panose="02010600030101010101" pitchFamily="2" charset="-122"/>
            </a:endParaRPr>
          </a:p>
          <a:p>
            <a:pPr algn="just">
              <a:lnSpc>
                <a:spcPct val="110000"/>
              </a:lnSpc>
            </a:pPr>
            <a:r>
              <a:rPr kumimoji="1" lang="en-US" altLang="zh-CN" sz="3200" b="1" i="0" dirty="0">
                <a:solidFill>
                  <a:srgbClr val="000000"/>
                </a:solidFill>
                <a:effectLst/>
                <a:latin typeface="宋体" panose="02010600030101010101" pitchFamily="2" charset="-122"/>
              </a:rPr>
              <a:t>(</a:t>
            </a:r>
            <a:r>
              <a:rPr lang="en-US" altLang="zh-CN" sz="3200" dirty="0">
                <a:solidFill>
                  <a:srgbClr val="3333CC"/>
                </a:solidFill>
                <a:effectLst/>
                <a:latin typeface="Times New Roman" panose="02020603050405020304" pitchFamily="18" charset="0"/>
                <a:cs typeface="Times New Roman" panose="02020603050405020304" pitchFamily="18" charset="0"/>
              </a:rPr>
              <a:t>Inorganic analysis</a:t>
            </a:r>
            <a:r>
              <a:rPr kumimoji="1" lang="en-US" altLang="zh-CN" sz="3200" b="1" i="0" dirty="0">
                <a:solidFill>
                  <a:srgbClr val="000000"/>
                </a:solidFill>
                <a:effectLst/>
                <a:latin typeface="宋体" panose="02010600030101010101" pitchFamily="2" charset="-122"/>
              </a:rPr>
              <a:t>)</a:t>
            </a:r>
            <a:r>
              <a:rPr kumimoji="1" lang="zh-CN" altLang="en-US" sz="3200" b="1" i="0" dirty="0">
                <a:solidFill>
                  <a:srgbClr val="000000"/>
                </a:solidFill>
                <a:effectLst/>
                <a:latin typeface="宋体" panose="02010600030101010101" pitchFamily="2" charset="-122"/>
              </a:rPr>
              <a:t>   </a:t>
            </a:r>
          </a:p>
          <a:p>
            <a:pPr algn="just" eaLnBrk="0" hangingPunct="0">
              <a:lnSpc>
                <a:spcPct val="170000"/>
              </a:lnSpc>
            </a:pPr>
            <a:r>
              <a:rPr kumimoji="1" lang="zh-CN" altLang="en-US" sz="3200" b="1" i="0" dirty="0">
                <a:solidFill>
                  <a:srgbClr val="000000"/>
                </a:solidFill>
                <a:effectLst/>
                <a:latin typeface="宋体" panose="02010600030101010101" pitchFamily="2" charset="-122"/>
              </a:rPr>
              <a:t> </a:t>
            </a:r>
            <a:r>
              <a:rPr kumimoji="1" lang="en-US" altLang="zh-CN" sz="3200" b="1" i="0" dirty="0">
                <a:solidFill>
                  <a:srgbClr val="000000"/>
                </a:solidFill>
                <a:effectLst/>
                <a:latin typeface="宋体" panose="02010600030101010101" pitchFamily="2" charset="-122"/>
              </a:rPr>
              <a:t>(2) </a:t>
            </a:r>
            <a:r>
              <a:rPr kumimoji="1" lang="zh-CN" altLang="en-US" sz="3200" b="1" i="0" dirty="0">
                <a:solidFill>
                  <a:srgbClr val="000000"/>
                </a:solidFill>
                <a:effectLst/>
                <a:latin typeface="宋体" panose="02010600030101010101" pitchFamily="2" charset="-122"/>
              </a:rPr>
              <a:t>有机分析</a:t>
            </a:r>
            <a:endParaRPr kumimoji="1" lang="en-US" altLang="zh-CN" sz="3200" b="1" i="0" dirty="0">
              <a:solidFill>
                <a:srgbClr val="000000"/>
              </a:solidFill>
              <a:effectLst/>
              <a:latin typeface="宋体" panose="02010600030101010101" pitchFamily="2" charset="-122"/>
            </a:endParaRPr>
          </a:p>
          <a:p>
            <a:pPr algn="just">
              <a:lnSpc>
                <a:spcPct val="170000"/>
              </a:lnSpc>
            </a:pPr>
            <a:r>
              <a:rPr lang="en-US" altLang="zh-CN" sz="3200" i="0" dirty="0">
                <a:solidFill>
                  <a:srgbClr val="000000"/>
                </a:solidFill>
                <a:effectLst/>
                <a:latin typeface="宋体" panose="02010600030101010101" pitchFamily="2" charset="-122"/>
              </a:rPr>
              <a:t>(</a:t>
            </a:r>
            <a:r>
              <a:rPr lang="en-US" altLang="zh-CN" sz="3200" dirty="0">
                <a:solidFill>
                  <a:srgbClr val="3333CC"/>
                </a:solidFill>
                <a:effectLst/>
                <a:latin typeface="Times New Roman" panose="02020603050405020304" pitchFamily="18" charset="0"/>
                <a:cs typeface="Times New Roman" panose="02020603050405020304" pitchFamily="18" charset="0"/>
              </a:rPr>
              <a:t>Organic analysis</a:t>
            </a:r>
            <a:r>
              <a:rPr lang="en-US" altLang="zh-CN" sz="3200" i="0" dirty="0">
                <a:solidFill>
                  <a:srgbClr val="000000"/>
                </a:solidFill>
                <a:effectLst/>
                <a:latin typeface="宋体" panose="02010600030101010101" pitchFamily="2" charset="-122"/>
              </a:rPr>
              <a:t>)</a:t>
            </a:r>
            <a:r>
              <a:rPr kumimoji="1" lang="zh-CN" altLang="en-US" sz="3200" b="1" i="0" dirty="0">
                <a:solidFill>
                  <a:srgbClr val="000000"/>
                </a:solidFill>
                <a:effectLst/>
                <a:latin typeface="宋体" panose="02010600030101010101" pitchFamily="2" charset="-122"/>
              </a:rPr>
              <a:t>   </a:t>
            </a:r>
          </a:p>
          <a:p>
            <a:pPr algn="just" eaLnBrk="0" hangingPunct="0">
              <a:lnSpc>
                <a:spcPct val="170000"/>
              </a:lnSpc>
            </a:pPr>
            <a:r>
              <a:rPr kumimoji="1" lang="zh-CN" altLang="en-US" sz="3200" b="1" i="0" dirty="0">
                <a:solidFill>
                  <a:srgbClr val="000000"/>
                </a:solidFill>
                <a:effectLst/>
                <a:latin typeface="宋体" panose="02010600030101010101" pitchFamily="2" charset="-122"/>
              </a:rPr>
              <a:t>生物分析</a:t>
            </a:r>
            <a:r>
              <a:rPr lang="zh-CN" altLang="en-US" sz="3200" i="0" dirty="0">
                <a:solidFill>
                  <a:srgbClr val="000000"/>
                </a:solidFill>
                <a:effectLst/>
                <a:latin typeface="宋体" panose="02010600030101010101" pitchFamily="2" charset="-122"/>
              </a:rPr>
              <a:t>、</a:t>
            </a:r>
            <a:r>
              <a:rPr kumimoji="1" lang="zh-CN" altLang="en-US" sz="3200" b="1" i="0" dirty="0">
                <a:solidFill>
                  <a:srgbClr val="000000"/>
                </a:solidFill>
                <a:effectLst/>
                <a:latin typeface="宋体" panose="02010600030101010101" pitchFamily="2" charset="-122"/>
              </a:rPr>
              <a:t>药物分析、食品分析、环境分析</a:t>
            </a:r>
            <a:r>
              <a:rPr kumimoji="1" lang="en-US" altLang="zh-CN" sz="3200" b="1" i="0" dirty="0">
                <a:solidFill>
                  <a:srgbClr val="000000"/>
                </a:solidFill>
                <a:effectLst/>
                <a:latin typeface="宋体" panose="02010600030101010101" pitchFamily="2" charset="-122"/>
              </a:rPr>
              <a:t>…</a:t>
            </a:r>
            <a:endParaRPr kumimoji="1" lang="en-US" altLang="zh-CN" sz="2400" b="1" i="0" dirty="0">
              <a:solidFill>
                <a:srgbClr val="000000"/>
              </a:solidFill>
              <a:effectLst/>
              <a:latin typeface="宋体" panose="02010600030101010101" pitchFamily="2" charset="-122"/>
            </a:endParaRPr>
          </a:p>
        </p:txBody>
      </p:sp>
      <p:pic>
        <p:nvPicPr>
          <p:cNvPr id="2" name="图片 1"/>
          <p:cNvPicPr>
            <a:picLocks noChangeAspect="1"/>
          </p:cNvPicPr>
          <p:nvPr/>
        </p:nvPicPr>
        <p:blipFill>
          <a:blip r:embed="rId2"/>
          <a:stretch>
            <a:fillRect/>
          </a:stretch>
        </p:blipFill>
        <p:spPr>
          <a:xfrm>
            <a:off x="5782046" y="3861048"/>
            <a:ext cx="1751856" cy="875928"/>
          </a:xfrm>
          <a:prstGeom prst="rect">
            <a:avLst/>
          </a:prstGeom>
        </p:spPr>
      </p:pic>
      <p:pic>
        <p:nvPicPr>
          <p:cNvPr id="3" name="图片 2"/>
          <p:cNvPicPr>
            <a:picLocks noChangeAspect="1"/>
          </p:cNvPicPr>
          <p:nvPr/>
        </p:nvPicPr>
        <p:blipFill>
          <a:blip r:embed="rId3"/>
          <a:stretch>
            <a:fillRect/>
          </a:stretch>
        </p:blipFill>
        <p:spPr>
          <a:xfrm>
            <a:off x="5790023" y="4725144"/>
            <a:ext cx="1743880" cy="1164376"/>
          </a:xfrm>
          <a:prstGeom prst="rect">
            <a:avLst/>
          </a:prstGeom>
        </p:spPr>
      </p:pic>
      <p:pic>
        <p:nvPicPr>
          <p:cNvPr id="4" name="图片 3"/>
          <p:cNvPicPr>
            <a:picLocks noChangeAspect="1"/>
          </p:cNvPicPr>
          <p:nvPr/>
        </p:nvPicPr>
        <p:blipFill>
          <a:blip r:embed="rId4"/>
          <a:stretch>
            <a:fillRect/>
          </a:stretch>
        </p:blipFill>
        <p:spPr>
          <a:xfrm rot="5400000">
            <a:off x="7308264" y="4244219"/>
            <a:ext cx="1915856" cy="1149514"/>
          </a:xfrm>
          <a:prstGeom prst="rect">
            <a:avLst/>
          </a:prstGeom>
        </p:spPr>
      </p:pic>
      <p:pic>
        <p:nvPicPr>
          <p:cNvPr id="6289" name="Picture 145" descr="https://gimg2.baidu.com/image_search/src=http%3A%2F%2Fyidekeyi.com%2FUploadFiles%2FFCK%2F2015-05%2F6356849702497070322627585.jpg&amp;refer=http%3A%2F%2Fyidekeyi.com&amp;app=2002&amp;size=f9999,10000&amp;q=a80&amp;n=0&amp;g=0n&amp;fmt=auto?sec=1664198719&amp;t=6802496890d302cd18ad540c7179e2b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1494" y="1730897"/>
            <a:ext cx="2150986" cy="1554087"/>
          </a:xfrm>
          <a:prstGeom prst="rect">
            <a:avLst/>
          </a:prstGeom>
          <a:noFill/>
          <a:extLst>
            <a:ext uri="{909E8E84-426E-40DD-AFC4-6F175D3DCCD1}">
              <a14:hiddenFill xmlns:a14="http://schemas.microsoft.com/office/drawing/2010/main">
                <a:solidFill>
                  <a:srgbClr val="FFFFFF"/>
                </a:solidFill>
              </a14:hiddenFill>
            </a:ext>
          </a:extLst>
        </p:spPr>
      </p:pic>
      <p:pic>
        <p:nvPicPr>
          <p:cNvPr id="6291" name="Picture 147" descr="https://img0.baidu.com/it/u=3552871830,1095807656&amp;fm=253&amp;fmt=auto&amp;app=138&amp;f=JPEG?w=500&amp;h=5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209" b="4191"/>
          <a:stretch>
            <a:fillRect/>
          </a:stretch>
        </p:blipFill>
        <p:spPr bwMode="auto">
          <a:xfrm>
            <a:off x="4959281" y="1904167"/>
            <a:ext cx="1826503" cy="1380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图片 29" descr="300px-Analytical_instrument.gif"/>
          <p:cNvPicPr>
            <a:picLocks noChangeAspect="1"/>
          </p:cNvPicPr>
          <p:nvPr/>
        </p:nvPicPr>
        <p:blipFill>
          <a:blip r:embed="rId3" cstate="print"/>
          <a:srcRect/>
          <a:stretch>
            <a:fillRect/>
          </a:stretch>
        </p:blipFill>
        <p:spPr bwMode="auto">
          <a:xfrm>
            <a:off x="857250" y="4508500"/>
            <a:ext cx="3857625" cy="2082800"/>
          </a:xfrm>
          <a:prstGeom prst="rect">
            <a:avLst/>
          </a:prstGeom>
          <a:noFill/>
          <a:ln w="9525">
            <a:noFill/>
            <a:miter lim="800000"/>
            <a:headEnd/>
            <a:tailEnd/>
          </a:ln>
        </p:spPr>
      </p:pic>
      <p:pic>
        <p:nvPicPr>
          <p:cNvPr id="31749" name="图片 30" descr="diagram1.jpg"/>
          <p:cNvPicPr>
            <a:picLocks noChangeAspect="1"/>
          </p:cNvPicPr>
          <p:nvPr/>
        </p:nvPicPr>
        <p:blipFill>
          <a:blip r:embed="rId4" cstate="print"/>
          <a:srcRect/>
          <a:stretch>
            <a:fillRect/>
          </a:stretch>
        </p:blipFill>
        <p:spPr bwMode="auto">
          <a:xfrm>
            <a:off x="1259632" y="1772816"/>
            <a:ext cx="4475162" cy="2058988"/>
          </a:xfrm>
          <a:prstGeom prst="rect">
            <a:avLst/>
          </a:prstGeom>
          <a:noFill/>
          <a:ln w="9525">
            <a:noFill/>
            <a:miter lim="800000"/>
            <a:headEnd/>
            <a:tailEnd/>
          </a:ln>
        </p:spPr>
      </p:pic>
      <p:sp>
        <p:nvSpPr>
          <p:cNvPr id="8" name="Text Box 121"/>
          <p:cNvSpPr txBox="1">
            <a:spLocks noChangeArrowheads="1"/>
          </p:cNvSpPr>
          <p:nvPr/>
        </p:nvSpPr>
        <p:spPr bwMode="auto">
          <a:xfrm>
            <a:off x="928688" y="1206501"/>
            <a:ext cx="8037513" cy="3386138"/>
          </a:xfrm>
          <a:prstGeom prst="rect">
            <a:avLst/>
          </a:prstGeom>
          <a:noFill/>
          <a:ln w="9525">
            <a:noFill/>
            <a:miter lim="800000"/>
          </a:ln>
        </p:spPr>
        <p:txBody>
          <a:bodyPr>
            <a:spAutoFit/>
          </a:bodyPr>
          <a:lstStyle/>
          <a:p>
            <a:pPr>
              <a:spcBef>
                <a:spcPct val="50000"/>
              </a:spcBef>
              <a:defRPr/>
            </a:pPr>
            <a:r>
              <a:rPr lang="zh-CN" altLang="en-US" sz="2400" b="1" i="0" dirty="0">
                <a:solidFill>
                  <a:srgbClr val="0000CC"/>
                </a:solidFill>
                <a:effectLst/>
                <a:latin typeface="+mn-ea"/>
                <a:ea typeface="+mn-ea"/>
                <a:cs typeface="Times New Roman" panose="02020603050405020304" pitchFamily="18" charset="0"/>
              </a:rPr>
              <a:t>化学分析：</a:t>
            </a:r>
            <a:r>
              <a:rPr lang="zh-CN" altLang="en-US" sz="2400" b="1" i="0" dirty="0">
                <a:solidFill>
                  <a:schemeClr val="tx1"/>
                </a:solidFill>
                <a:effectLst/>
                <a:latin typeface="+mn-ea"/>
                <a:ea typeface="+mn-ea"/>
                <a:cs typeface="Times New Roman" panose="02020603050405020304" pitchFamily="18" charset="0"/>
              </a:rPr>
              <a:t>根据化学反应及化学计量关系  </a:t>
            </a:r>
          </a:p>
          <a:p>
            <a:pPr>
              <a:spcBef>
                <a:spcPct val="50000"/>
              </a:spcBef>
              <a:defRPr/>
            </a:pPr>
            <a:endParaRPr lang="en-US" altLang="zh-CN" sz="2400" b="1" dirty="0">
              <a:solidFill>
                <a:srgbClr val="000099"/>
              </a:solidFill>
              <a:latin typeface="+mn-ea"/>
              <a:ea typeface="+mn-ea"/>
              <a:cs typeface="Times New Roman" panose="02020603050405020304" pitchFamily="18" charset="0"/>
            </a:endParaRPr>
          </a:p>
          <a:p>
            <a:pPr>
              <a:spcBef>
                <a:spcPct val="50000"/>
              </a:spcBef>
              <a:defRPr/>
            </a:pPr>
            <a:endParaRPr lang="zh-CN" altLang="en-US" sz="2400" b="1" dirty="0">
              <a:solidFill>
                <a:srgbClr val="000099"/>
              </a:solidFill>
              <a:latin typeface="+mn-ea"/>
              <a:ea typeface="+mn-ea"/>
              <a:cs typeface="Times New Roman" panose="02020603050405020304" pitchFamily="18" charset="0"/>
            </a:endParaRPr>
          </a:p>
          <a:p>
            <a:pPr>
              <a:spcBef>
                <a:spcPct val="50000"/>
              </a:spcBef>
              <a:defRPr/>
            </a:pPr>
            <a:endParaRPr lang="en-US" altLang="zh-CN" sz="2400" b="1" dirty="0">
              <a:solidFill>
                <a:srgbClr val="000099"/>
              </a:solidFill>
              <a:latin typeface="+mn-ea"/>
              <a:ea typeface="+mn-ea"/>
              <a:cs typeface="Times New Roman" panose="02020603050405020304" pitchFamily="18" charset="0"/>
            </a:endParaRPr>
          </a:p>
          <a:p>
            <a:pPr>
              <a:lnSpc>
                <a:spcPct val="300000"/>
              </a:lnSpc>
              <a:spcBef>
                <a:spcPts val="1200"/>
              </a:spcBef>
              <a:defRPr/>
            </a:pPr>
            <a:r>
              <a:rPr lang="zh-CN" altLang="en-US" sz="2400" b="1" i="0" dirty="0">
                <a:solidFill>
                  <a:srgbClr val="0000CC"/>
                </a:solidFill>
                <a:effectLst/>
                <a:latin typeface="+mn-ea"/>
                <a:ea typeface="+mn-ea"/>
                <a:cs typeface="Times New Roman" panose="02020603050405020304" pitchFamily="18" charset="0"/>
              </a:rPr>
              <a:t>仪器分析：</a:t>
            </a:r>
            <a:r>
              <a:rPr lang="zh-CN" altLang="en-US" sz="2400" b="1" i="0" dirty="0">
                <a:solidFill>
                  <a:schemeClr val="tx1"/>
                </a:solidFill>
                <a:effectLst/>
                <a:latin typeface="+mn-ea"/>
                <a:ea typeface="+mn-ea"/>
                <a:cs typeface="Times New Roman" panose="02020603050405020304" pitchFamily="18" charset="0"/>
              </a:rPr>
              <a:t>根据物质的物理性质或物理化学性质      </a:t>
            </a:r>
          </a:p>
        </p:txBody>
      </p:sp>
      <p:sp>
        <p:nvSpPr>
          <p:cNvPr id="9" name="AutoShape 122"/>
          <p:cNvSpPr/>
          <p:nvPr/>
        </p:nvSpPr>
        <p:spPr bwMode="auto">
          <a:xfrm>
            <a:off x="571500" y="1436688"/>
            <a:ext cx="357188" cy="2635250"/>
          </a:xfrm>
          <a:prstGeom prst="leftBrace">
            <a:avLst>
              <a:gd name="adj1" fmla="val 50662"/>
              <a:gd name="adj2" fmla="val 50000"/>
            </a:avLst>
          </a:prstGeom>
          <a:noFill/>
          <a:ln w="9525">
            <a:solidFill>
              <a:schemeClr val="tx1"/>
            </a:solidFill>
            <a:round/>
          </a:ln>
        </p:spPr>
        <p:txBody>
          <a:bodyPr wrap="none" anchor="ctr"/>
          <a:lstStyle/>
          <a:p>
            <a:pPr>
              <a:defRPr/>
            </a:pPr>
            <a:endParaRPr lang="zh-CN" altLang="en-US">
              <a:latin typeface="+mn-ea"/>
              <a:ea typeface="+mn-ea"/>
              <a:cs typeface="Times New Roman" panose="02020603050405020304" pitchFamily="18" charset="0"/>
            </a:endParaRPr>
          </a:p>
        </p:txBody>
      </p:sp>
      <p:sp>
        <p:nvSpPr>
          <p:cNvPr id="13" name="矩形 12"/>
          <p:cNvSpPr>
            <a:spLocks noChangeArrowheads="1"/>
          </p:cNvSpPr>
          <p:nvPr/>
        </p:nvSpPr>
        <p:spPr bwMode="auto">
          <a:xfrm>
            <a:off x="5499969" y="5167313"/>
            <a:ext cx="3096344" cy="830262"/>
          </a:xfrm>
          <a:prstGeom prst="rect">
            <a:avLst/>
          </a:prstGeom>
          <a:noFill/>
          <a:ln w="9525">
            <a:noFill/>
            <a:miter lim="800000"/>
          </a:ln>
        </p:spPr>
        <p:txBody>
          <a:bodyPr wrap="square">
            <a:spAutoFit/>
          </a:bodyPr>
          <a:lstStyle/>
          <a:p>
            <a:pPr marL="989330" indent="-989330" defTabSz="925830">
              <a:spcBef>
                <a:spcPct val="50000"/>
              </a:spcBef>
            </a:pPr>
            <a:r>
              <a:rPr lang="zh-CN" altLang="en-US" sz="2400" b="1" i="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特点：</a:t>
            </a:r>
            <a:r>
              <a:rPr lang="zh-CN" altLang="en-US" sz="2400" b="1" i="0" dirty="0">
                <a:solidFill>
                  <a:srgbClr val="000099"/>
                </a:solidFill>
                <a:effectLst/>
                <a:latin typeface="黑体" panose="02010609060101010101" pitchFamily="49" charset="-122"/>
                <a:ea typeface="黑体" panose="02010609060101010101" pitchFamily="49" charset="-122"/>
                <a:cs typeface="Times New Roman" panose="02020603050405020304" pitchFamily="18" charset="0"/>
              </a:rPr>
              <a:t>灵敏、仪器昂贵、速度快   </a:t>
            </a:r>
          </a:p>
        </p:txBody>
      </p:sp>
      <p:grpSp>
        <p:nvGrpSpPr>
          <p:cNvPr id="3" name="Group 130"/>
          <p:cNvGrpSpPr/>
          <p:nvPr/>
        </p:nvGrpSpPr>
        <p:grpSpPr bwMode="auto">
          <a:xfrm>
            <a:off x="6572250" y="928688"/>
            <a:ext cx="1958975" cy="1016000"/>
            <a:chOff x="862" y="2506"/>
            <a:chExt cx="1234" cy="640"/>
          </a:xfrm>
        </p:grpSpPr>
        <p:sp>
          <p:nvSpPr>
            <p:cNvPr id="45072" name="Text Box 125"/>
            <p:cNvSpPr txBox="1">
              <a:spLocks noChangeArrowheads="1"/>
            </p:cNvSpPr>
            <p:nvPr/>
          </p:nvSpPr>
          <p:spPr bwMode="auto">
            <a:xfrm>
              <a:off x="949" y="2506"/>
              <a:ext cx="1147" cy="640"/>
            </a:xfrm>
            <a:prstGeom prst="rect">
              <a:avLst/>
            </a:prstGeom>
            <a:noFill/>
            <a:ln w="9525">
              <a:noFill/>
              <a:miter lim="800000"/>
            </a:ln>
          </p:spPr>
          <p:txBody>
            <a:bodyPr>
              <a:spAutoFit/>
            </a:bodyPr>
            <a:lstStyle/>
            <a:p>
              <a:pPr>
                <a:spcBef>
                  <a:spcPct val="50000"/>
                </a:spcBef>
              </a:pPr>
              <a:r>
                <a:rPr lang="zh-CN" altLang="en-US" sz="2400" b="1" i="0" dirty="0">
                  <a:solidFill>
                    <a:srgbClr val="3333CC"/>
                  </a:solidFill>
                  <a:effectLst/>
                  <a:latin typeface="黑体" panose="02010609060101010101" pitchFamily="49" charset="-122"/>
                  <a:ea typeface="黑体" panose="02010609060101010101" pitchFamily="49" charset="-122"/>
                  <a:cs typeface="Times New Roman" panose="02020603050405020304" pitchFamily="18" charset="0"/>
                </a:rPr>
                <a:t>重量分析  </a:t>
              </a:r>
            </a:p>
            <a:p>
              <a:pPr>
                <a:spcBef>
                  <a:spcPct val="50000"/>
                </a:spcBef>
              </a:pPr>
              <a:r>
                <a:rPr lang="zh-CN" altLang="en-US" sz="2400" b="1" i="0" dirty="0">
                  <a:solidFill>
                    <a:srgbClr val="3333CC"/>
                  </a:solidFill>
                  <a:effectLst/>
                  <a:latin typeface="黑体" panose="02010609060101010101" pitchFamily="49" charset="-122"/>
                  <a:ea typeface="黑体" panose="02010609060101010101" pitchFamily="49" charset="-122"/>
                  <a:cs typeface="Times New Roman" panose="02020603050405020304" pitchFamily="18" charset="0"/>
                </a:rPr>
                <a:t>滴定分析  </a:t>
              </a:r>
            </a:p>
          </p:txBody>
        </p:sp>
        <p:sp>
          <p:nvSpPr>
            <p:cNvPr id="45073" name="AutoShape 126"/>
            <p:cNvSpPr/>
            <p:nvPr/>
          </p:nvSpPr>
          <p:spPr bwMode="auto">
            <a:xfrm>
              <a:off x="862" y="2608"/>
              <a:ext cx="113" cy="499"/>
            </a:xfrm>
            <a:prstGeom prst="leftBrace">
              <a:avLst>
                <a:gd name="adj1" fmla="val 28397"/>
                <a:gd name="adj2" fmla="val 50000"/>
              </a:avLst>
            </a:prstGeom>
            <a:noFill/>
            <a:ln w="9525">
              <a:solidFill>
                <a:schemeClr val="tx1"/>
              </a:solidFill>
              <a:round/>
            </a:ln>
          </p:spPr>
          <p:txBody>
            <a:bodyPr wrap="none" anchor="ctr"/>
            <a:lstStyle/>
            <a:p>
              <a:endParaRPr lang="zh-CN" altLang="en-US" sz="2400" b="1">
                <a:solidFill>
                  <a:srgbClr val="000099"/>
                </a:solidFill>
                <a:latin typeface="Times New Roman" panose="02020603050405020304" pitchFamily="18" charset="0"/>
                <a:ea typeface="楷体_GB2312"/>
                <a:cs typeface="Times New Roman" panose="02020603050405020304" pitchFamily="18" charset="0"/>
              </a:endParaRPr>
            </a:p>
            <a:p>
              <a:endParaRPr lang="zh-CN" altLang="en-US" sz="2400">
                <a:latin typeface="Times New Roman" panose="02020603050405020304" pitchFamily="18" charset="0"/>
                <a:ea typeface="楷体_GB2312"/>
                <a:cs typeface="Times New Roman" panose="02020603050405020304" pitchFamily="18" charset="0"/>
              </a:endParaRPr>
            </a:p>
          </p:txBody>
        </p:sp>
      </p:grpSp>
      <p:grpSp>
        <p:nvGrpSpPr>
          <p:cNvPr id="2" name="组合 1"/>
          <p:cNvGrpSpPr/>
          <p:nvPr/>
        </p:nvGrpSpPr>
        <p:grpSpPr>
          <a:xfrm>
            <a:off x="6527636" y="2160623"/>
            <a:ext cx="2208064" cy="1754188"/>
            <a:chOff x="6527636" y="2160623"/>
            <a:chExt cx="2208064" cy="1754188"/>
          </a:xfrm>
        </p:grpSpPr>
        <p:sp>
          <p:nvSpPr>
            <p:cNvPr id="45068" name="AutoShape 132"/>
            <p:cNvSpPr/>
            <p:nvPr/>
          </p:nvSpPr>
          <p:spPr bwMode="auto">
            <a:xfrm>
              <a:off x="7092280" y="2480058"/>
              <a:ext cx="90425" cy="1236974"/>
            </a:xfrm>
            <a:prstGeom prst="leftBrace">
              <a:avLst>
                <a:gd name="adj1" fmla="val 36797"/>
                <a:gd name="adj2" fmla="val 50000"/>
              </a:avLst>
            </a:prstGeom>
            <a:noFill/>
            <a:ln w="22225">
              <a:solidFill>
                <a:schemeClr val="tx1"/>
              </a:solidFill>
              <a:round/>
            </a:ln>
          </p:spPr>
          <p:txBody>
            <a:bodyPr wrap="none" anchor="ctr"/>
            <a:lstStyle/>
            <a:p>
              <a:endParaRPr lang="zh-CN" altLang="en-US" sz="2400">
                <a:latin typeface="Times New Roman" panose="02020603050405020304" pitchFamily="18" charset="0"/>
                <a:ea typeface="楷体_GB2312"/>
                <a:cs typeface="Times New Roman" panose="02020603050405020304" pitchFamily="18" charset="0"/>
              </a:endParaRPr>
            </a:p>
          </p:txBody>
        </p:sp>
        <p:sp>
          <p:nvSpPr>
            <p:cNvPr id="45070" name="Text Box 134"/>
            <p:cNvSpPr txBox="1">
              <a:spLocks noChangeArrowheads="1"/>
            </p:cNvSpPr>
            <p:nvPr/>
          </p:nvSpPr>
          <p:spPr bwMode="auto">
            <a:xfrm>
              <a:off x="7182705" y="2160623"/>
              <a:ext cx="1552995" cy="1754188"/>
            </a:xfrm>
            <a:prstGeom prst="rect">
              <a:avLst/>
            </a:prstGeom>
            <a:noFill/>
            <a:ln w="9525">
              <a:noFill/>
              <a:miter lim="800000"/>
            </a:ln>
          </p:spPr>
          <p:txBody>
            <a:bodyPr wrap="square">
              <a:spAutoFit/>
            </a:bodyPr>
            <a:lstStyle/>
            <a:p>
              <a:pPr>
                <a:lnSpc>
                  <a:spcPct val="150000"/>
                </a:lnSpc>
              </a:pPr>
              <a:r>
                <a:rPr lang="zh-CN" altLang="en-US" sz="2400" b="1" i="0" dirty="0">
                  <a:solidFill>
                    <a:srgbClr val="000099"/>
                  </a:solidFill>
                  <a:effectLst/>
                  <a:latin typeface="黑体" panose="02010609060101010101" pitchFamily="49" charset="-122"/>
                  <a:ea typeface="黑体" panose="02010609060101010101" pitchFamily="49" charset="-122"/>
                  <a:cs typeface="Times New Roman" panose="02020603050405020304" pitchFamily="18" charset="0"/>
                </a:rPr>
                <a:t>准确    </a:t>
              </a:r>
              <a:endParaRPr lang="en-US" altLang="zh-CN" sz="2400" b="1" i="0" dirty="0">
                <a:solidFill>
                  <a:srgbClr val="000099"/>
                </a:solidFill>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en-US" sz="2400" b="1" i="0" dirty="0">
                  <a:solidFill>
                    <a:srgbClr val="000099"/>
                  </a:solidFill>
                  <a:effectLst/>
                  <a:latin typeface="黑体" panose="02010609060101010101" pitchFamily="49" charset="-122"/>
                  <a:ea typeface="黑体" panose="02010609060101010101" pitchFamily="49" charset="-122"/>
                  <a:cs typeface="Times New Roman" panose="02020603050405020304" pitchFamily="18" charset="0"/>
                </a:rPr>
                <a:t>仪器简单  </a:t>
              </a:r>
            </a:p>
            <a:p>
              <a:pPr>
                <a:lnSpc>
                  <a:spcPct val="150000"/>
                </a:lnSpc>
              </a:pPr>
              <a:r>
                <a:rPr lang="zh-CN" altLang="en-US" sz="2400" b="1" i="0" dirty="0">
                  <a:solidFill>
                    <a:srgbClr val="000099"/>
                  </a:solidFill>
                  <a:effectLst/>
                  <a:latin typeface="黑体" panose="02010609060101010101" pitchFamily="49" charset="-122"/>
                  <a:ea typeface="黑体" panose="02010609060101010101" pitchFamily="49" charset="-122"/>
                  <a:cs typeface="Times New Roman" panose="02020603050405020304" pitchFamily="18" charset="0"/>
                </a:rPr>
                <a:t>速度慢</a:t>
              </a:r>
              <a:r>
                <a:rPr lang="zh-CN" altLang="en-US" sz="2400" i="0" dirty="0">
                  <a:effectLst/>
                  <a:latin typeface="黑体" panose="02010609060101010101" pitchFamily="49" charset="-122"/>
                  <a:ea typeface="黑体" panose="02010609060101010101" pitchFamily="49" charset="-122"/>
                  <a:cs typeface="Times New Roman" panose="02020603050405020304" pitchFamily="18" charset="0"/>
                </a:rPr>
                <a:t>  </a:t>
              </a:r>
            </a:p>
          </p:txBody>
        </p:sp>
        <p:sp>
          <p:nvSpPr>
            <p:cNvPr id="45071" name="Text Box 135"/>
            <p:cNvSpPr txBox="1">
              <a:spLocks noChangeArrowheads="1"/>
            </p:cNvSpPr>
            <p:nvPr/>
          </p:nvSpPr>
          <p:spPr bwMode="auto">
            <a:xfrm>
              <a:off x="6527636" y="2673325"/>
              <a:ext cx="505185" cy="498475"/>
            </a:xfrm>
            <a:prstGeom prst="rect">
              <a:avLst/>
            </a:prstGeom>
            <a:noFill/>
            <a:ln w="9525">
              <a:noFill/>
              <a:miter lim="800000"/>
            </a:ln>
          </p:spPr>
          <p:txBody>
            <a:bodyPr>
              <a:spAutoFit/>
            </a:bodyPr>
            <a:lstStyle/>
            <a:p>
              <a:pPr>
                <a:lnSpc>
                  <a:spcPct val="110000"/>
                </a:lnSpc>
              </a:pPr>
              <a:r>
                <a:rPr lang="zh-CN" altLang="en-US" sz="2400" b="1" i="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特点  </a:t>
              </a:r>
              <a:r>
                <a:rPr lang="zh-CN" altLang="en-US" sz="2400" i="0" dirty="0">
                  <a:solidFill>
                    <a:srgbClr val="C00000"/>
                  </a:solidFill>
                  <a:effectLst/>
                  <a:latin typeface="黑体" panose="02010609060101010101" pitchFamily="49" charset="-122"/>
                  <a:ea typeface="黑体" panose="02010609060101010101" pitchFamily="49" charset="-122"/>
                  <a:cs typeface="Times New Roman" panose="02020603050405020304" pitchFamily="18" charset="0"/>
                </a:rPr>
                <a:t>  </a:t>
              </a:r>
            </a:p>
          </p:txBody>
        </p:sp>
      </p:grpSp>
      <p:sp>
        <p:nvSpPr>
          <p:cNvPr id="20" name="Rectangle 2"/>
          <p:cNvSpPr>
            <a:spLocks noGrp="1" noChangeArrowheads="1"/>
          </p:cNvSpPr>
          <p:nvPr>
            <p:ph type="title"/>
          </p:nvPr>
        </p:nvSpPr>
        <p:spPr bwMode="auto">
          <a:xfrm>
            <a:off x="409576" y="300038"/>
            <a:ext cx="5410200" cy="762000"/>
          </a:xfrm>
          <a:noFill/>
          <a:ln>
            <a:miter lim="800000"/>
          </a:ln>
        </p:spPr>
        <p:txBody>
          <a:bodyPr vert="horz" wrap="square" lIns="92075" tIns="46038" rIns="92075" bIns="46038" numCol="1" anchor="b" anchorCtr="0" compatLnSpc="1"/>
          <a:lstStyle/>
          <a:p>
            <a:r>
              <a:rPr lang="en-US" altLang="zh-CN" sz="3600" b="1" dirty="0">
                <a:solidFill>
                  <a:srgbClr val="FF0000"/>
                </a:solidFill>
                <a:effectLst/>
                <a:latin typeface="微软雅黑" panose="020B0503020204020204" pitchFamily="34" charset="-122"/>
                <a:ea typeface="微软雅黑" panose="020B0503020204020204" pitchFamily="34" charset="-122"/>
              </a:rPr>
              <a:t>3. </a:t>
            </a:r>
            <a:r>
              <a:rPr lang="zh-CN" altLang="en-US" sz="3600" b="1" dirty="0">
                <a:solidFill>
                  <a:srgbClr val="FF0000"/>
                </a:solidFill>
                <a:effectLst/>
                <a:latin typeface="微软雅黑" panose="020B0503020204020204" pitchFamily="34" charset="-122"/>
                <a:ea typeface="微软雅黑" panose="020B0503020204020204" pitchFamily="34" charset="-122"/>
              </a:rPr>
              <a:t>按分析方法分类</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checkerboard(across)">
                                      <p:cBhvr>
                                        <p:cTn id="17" dur="500"/>
                                        <p:tgtEl>
                                          <p:spTgt spid="3174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checkerboard(across)">
                                      <p:cBhvr>
                                        <p:cTn id="27" dur="500"/>
                                        <p:tgtEl>
                                          <p:spTgt spid="3174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heckerboard(across)">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bwMode="auto">
          <a:xfrm>
            <a:off x="827584" y="692696"/>
            <a:ext cx="4608512" cy="762000"/>
          </a:xfrm>
          <a:noFill/>
          <a:ln>
            <a:miter lim="800000"/>
          </a:ln>
        </p:spPr>
        <p:txBody>
          <a:bodyPr vert="horz" wrap="square" lIns="92075" tIns="46038" rIns="92075" bIns="46038" numCol="1" anchor="b" anchorCtr="0" compatLnSpc="1"/>
          <a:lstStyle/>
          <a:p>
            <a:r>
              <a:rPr lang="en-US" altLang="zh-CN" sz="3600" b="1" dirty="0">
                <a:solidFill>
                  <a:srgbClr val="FF0000"/>
                </a:solidFill>
                <a:effectLst/>
                <a:latin typeface="微软雅黑" panose="020B0503020204020204" pitchFamily="34" charset="-122"/>
                <a:ea typeface="微软雅黑" panose="020B0503020204020204" pitchFamily="34" charset="-122"/>
              </a:rPr>
              <a:t>4. </a:t>
            </a:r>
            <a:r>
              <a:rPr lang="zh-CN" altLang="en-US" sz="3600" b="1" dirty="0">
                <a:solidFill>
                  <a:srgbClr val="FF0000"/>
                </a:solidFill>
                <a:effectLst/>
                <a:latin typeface="微软雅黑" panose="020B0503020204020204" pitchFamily="34" charset="-122"/>
                <a:ea typeface="微软雅黑" panose="020B0503020204020204" pitchFamily="34" charset="-122"/>
              </a:rPr>
              <a:t>按数量级分类</a:t>
            </a:r>
          </a:p>
        </p:txBody>
      </p:sp>
      <p:graphicFrame>
        <p:nvGraphicFramePr>
          <p:cNvPr id="6" name="表格 5"/>
          <p:cNvGraphicFramePr>
            <a:graphicFrameLocks noGrp="1"/>
          </p:cNvGraphicFramePr>
          <p:nvPr/>
        </p:nvGraphicFramePr>
        <p:xfrm>
          <a:off x="683568" y="1988840"/>
          <a:ext cx="7834680" cy="3429000"/>
        </p:xfrm>
        <a:graphic>
          <a:graphicData uri="http://schemas.openxmlformats.org/drawingml/2006/table">
            <a:tbl>
              <a:tblPr firstRow="1" bandRow="1">
                <a:tableStyleId>{5C22544A-7EE6-4342-B048-85BDC9FD1C3A}</a:tableStyleId>
              </a:tblPr>
              <a:tblGrid>
                <a:gridCol w="1381135"/>
                <a:gridCol w="1381135"/>
                <a:gridCol w="929005"/>
                <a:gridCol w="1381135"/>
                <a:gridCol w="1381135"/>
                <a:gridCol w="1381135"/>
              </a:tblGrid>
              <a:tr h="542929">
                <a:tc>
                  <a:txBody>
                    <a:bodyPr/>
                    <a:lstStyle/>
                    <a:p>
                      <a:pPr algn="ctr">
                        <a:lnSpc>
                          <a:spcPct val="150000"/>
                        </a:lnSpc>
                      </a:pPr>
                      <a:r>
                        <a:rPr lang="zh-CN" altLang="en-US" sz="2600" b="1" dirty="0">
                          <a:solidFill>
                            <a:srgbClr val="3333CC"/>
                          </a:solidFill>
                          <a:latin typeface="Times New Roman" panose="02020603050405020304" pitchFamily="18" charset="0"/>
                          <a:cs typeface="Times New Roman" panose="02020603050405020304" pitchFamily="18" charset="0"/>
                        </a:rPr>
                        <a:t>常量</a:t>
                      </a:r>
                    </a:p>
                  </a:txBody>
                  <a:tcPr>
                    <a:noFill/>
                  </a:tcPr>
                </a:tc>
                <a:tc>
                  <a:txBody>
                    <a:bodyPr/>
                    <a:lstStyle/>
                    <a:p>
                      <a:pPr algn="ctr">
                        <a:lnSpc>
                          <a:spcPct val="150000"/>
                        </a:lnSpc>
                      </a:pPr>
                      <a:r>
                        <a:rPr lang="zh-CN" altLang="en-US" sz="2600" b="1" dirty="0">
                          <a:solidFill>
                            <a:srgbClr val="3333CC"/>
                          </a:solidFill>
                          <a:latin typeface="Times New Roman" panose="02020603050405020304" pitchFamily="18" charset="0"/>
                          <a:cs typeface="Times New Roman" panose="02020603050405020304" pitchFamily="18" charset="0"/>
                        </a:rPr>
                        <a:t>微量</a:t>
                      </a:r>
                    </a:p>
                  </a:txBody>
                  <a:tcPr>
                    <a:noFill/>
                  </a:tcPr>
                </a:tc>
                <a:tc>
                  <a:txBody>
                    <a:bodyPr/>
                    <a:lstStyle/>
                    <a:p>
                      <a:pPr algn="ctr">
                        <a:lnSpc>
                          <a:spcPct val="150000"/>
                        </a:lnSpc>
                      </a:pPr>
                      <a:r>
                        <a:rPr lang="zh-CN" altLang="en-US" sz="2600" b="1" dirty="0">
                          <a:solidFill>
                            <a:srgbClr val="3333CC"/>
                          </a:solidFill>
                          <a:latin typeface="Times New Roman" panose="02020603050405020304" pitchFamily="18" charset="0"/>
                          <a:cs typeface="Times New Roman" panose="02020603050405020304" pitchFamily="18" charset="0"/>
                        </a:rPr>
                        <a:t>痕量</a:t>
                      </a:r>
                    </a:p>
                  </a:txBody>
                  <a:tcPr>
                    <a:noFill/>
                  </a:tcPr>
                </a:tc>
                <a:tc>
                  <a:txBody>
                    <a:bodyPr/>
                    <a:lstStyle/>
                    <a:p>
                      <a:pPr algn="ctr">
                        <a:lnSpc>
                          <a:spcPct val="150000"/>
                        </a:lnSpc>
                      </a:pPr>
                      <a:r>
                        <a:rPr lang="zh-CN" altLang="en-US" sz="2600" b="1" dirty="0">
                          <a:solidFill>
                            <a:srgbClr val="3333CC"/>
                          </a:solidFill>
                          <a:latin typeface="Times New Roman" panose="02020603050405020304" pitchFamily="18" charset="0"/>
                          <a:cs typeface="Times New Roman" panose="02020603050405020304" pitchFamily="18" charset="0"/>
                        </a:rPr>
                        <a:t>超痕量</a:t>
                      </a:r>
                    </a:p>
                  </a:txBody>
                  <a:tcPr>
                    <a:noFill/>
                  </a:tcPr>
                </a:tc>
                <a:tc>
                  <a:txBody>
                    <a:bodyPr/>
                    <a:lstStyle/>
                    <a:p>
                      <a:pPr algn="ctr">
                        <a:lnSpc>
                          <a:spcPct val="150000"/>
                        </a:lnSpc>
                      </a:pPr>
                      <a:r>
                        <a:rPr lang="en-US" altLang="zh-CN" sz="2600" b="1" dirty="0">
                          <a:solidFill>
                            <a:srgbClr val="3333CC"/>
                          </a:solidFill>
                          <a:latin typeface="Times New Roman" panose="02020603050405020304" pitchFamily="18" charset="0"/>
                          <a:cs typeface="Times New Roman" panose="02020603050405020304" pitchFamily="18" charset="0"/>
                        </a:rPr>
                        <a:t>…</a:t>
                      </a:r>
                      <a:endParaRPr lang="zh-CN" altLang="en-US" sz="2600" b="1" dirty="0">
                        <a:solidFill>
                          <a:srgbClr val="3333CC"/>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endParaRPr lang="zh-CN" altLang="en-US" sz="2600" b="1">
                        <a:solidFill>
                          <a:schemeClr val="bg2"/>
                        </a:solidFill>
                        <a:latin typeface="Times New Roman" panose="02020603050405020304" pitchFamily="18" charset="0"/>
                        <a:cs typeface="Times New Roman" panose="02020603050405020304" pitchFamily="18" charset="0"/>
                      </a:endParaRPr>
                    </a:p>
                  </a:txBody>
                  <a:tcPr>
                    <a:noFill/>
                  </a:tcPr>
                </a:tc>
              </a:tr>
              <a:tr h="542929">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克</a:t>
                      </a:r>
                    </a:p>
                  </a:txBody>
                  <a:tcPr>
                    <a:noFill/>
                  </a:tcPr>
                </a:tc>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毫克</a:t>
                      </a:r>
                    </a:p>
                  </a:txBody>
                  <a:tcPr>
                    <a:noFill/>
                  </a:tcPr>
                </a:tc>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微克</a:t>
                      </a:r>
                    </a:p>
                  </a:txBody>
                  <a:tcPr>
                    <a:noFill/>
                  </a:tcPr>
                </a:tc>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纳克</a:t>
                      </a:r>
                    </a:p>
                  </a:txBody>
                  <a:tcPr>
                    <a:noFill/>
                  </a:tcPr>
                </a:tc>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皮克</a:t>
                      </a:r>
                    </a:p>
                  </a:txBody>
                  <a:tcPr>
                    <a:noFill/>
                  </a:tcPr>
                </a:tc>
                <a:tc>
                  <a:txBody>
                    <a:bodyPr/>
                    <a:lstStyle/>
                    <a:p>
                      <a:pPr algn="ctr">
                        <a:lnSpc>
                          <a:spcPct val="150000"/>
                        </a:lnSpc>
                      </a:pPr>
                      <a:r>
                        <a:rPr lang="zh-CN" altLang="en-US" sz="2600" b="1" dirty="0">
                          <a:solidFill>
                            <a:schemeClr val="tx1"/>
                          </a:solidFill>
                          <a:latin typeface="Times New Roman" panose="02020603050405020304" pitchFamily="18" charset="0"/>
                          <a:cs typeface="Times New Roman" panose="02020603050405020304" pitchFamily="18" charset="0"/>
                        </a:rPr>
                        <a:t>飞克</a:t>
                      </a:r>
                    </a:p>
                  </a:txBody>
                  <a:tcPr>
                    <a:noFill/>
                  </a:tcPr>
                </a:tc>
              </a:tr>
              <a:tr h="542929">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mg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l-GR" altLang="zh-CN" sz="2600" b="1" dirty="0">
                          <a:solidFill>
                            <a:schemeClr val="tx1"/>
                          </a:solidFill>
                          <a:latin typeface="Times New Roman" panose="02020603050405020304" pitchFamily="18" charset="0"/>
                          <a:cs typeface="Times New Roman" panose="02020603050405020304" pitchFamily="18" charset="0"/>
                        </a:rPr>
                        <a:t>μ</a:t>
                      </a:r>
                      <a:r>
                        <a:rPr lang="en-US" altLang="zh-CN" sz="2600" b="1" dirty="0">
                          <a:solidFill>
                            <a:schemeClr val="tx1"/>
                          </a:solidFill>
                          <a:latin typeface="Times New Roman" panose="02020603050405020304" pitchFamily="18" charset="0"/>
                          <a:cs typeface="Times New Roman" panose="02020603050405020304" pitchFamily="18" charset="0"/>
                        </a:rPr>
                        <a:t>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err="1">
                          <a:solidFill>
                            <a:schemeClr val="tx1"/>
                          </a:solidFill>
                          <a:latin typeface="Times New Roman" panose="02020603050405020304" pitchFamily="18" charset="0"/>
                          <a:cs typeface="Times New Roman" panose="02020603050405020304" pitchFamily="18" charset="0"/>
                        </a:rPr>
                        <a:t>ng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pg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err="1">
                          <a:solidFill>
                            <a:schemeClr val="tx1"/>
                          </a:solidFill>
                          <a:latin typeface="Times New Roman" panose="02020603050405020304" pitchFamily="18" charset="0"/>
                          <a:cs typeface="Times New Roman" panose="02020603050405020304" pitchFamily="18" charset="0"/>
                        </a:rPr>
                        <a:t>fg</a:t>
                      </a:r>
                      <a:endParaRPr lang="zh-CN" altLang="en-US" sz="2600" b="1" dirty="0">
                        <a:solidFill>
                          <a:schemeClr val="tx1"/>
                        </a:solidFill>
                        <a:latin typeface="Times New Roman" panose="02020603050405020304" pitchFamily="18" charset="0"/>
                        <a:cs typeface="Times New Roman" panose="02020603050405020304" pitchFamily="18" charset="0"/>
                      </a:endParaRPr>
                    </a:p>
                  </a:txBody>
                  <a:tcPr>
                    <a:noFill/>
                  </a:tcPr>
                </a:tc>
              </a:tr>
              <a:tr h="542929">
                <a:tc>
                  <a:txBody>
                    <a:bodyPr/>
                    <a:lstStyle/>
                    <a:p>
                      <a:pPr algn="ctr">
                        <a:lnSpc>
                          <a:spcPct val="150000"/>
                        </a:lnSpc>
                      </a:pPr>
                      <a:endParaRPr lang="zh-CN" altLang="en-US" sz="2600" b="1">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10</a:t>
                      </a:r>
                      <a:r>
                        <a:rPr lang="en-US" altLang="zh-CN" sz="2600" b="1" baseline="30000" dirty="0">
                          <a:solidFill>
                            <a:schemeClr val="tx1"/>
                          </a:solidFill>
                          <a:latin typeface="Times New Roman" panose="02020603050405020304" pitchFamily="18" charset="0"/>
                          <a:cs typeface="Times New Roman" panose="02020603050405020304" pitchFamily="18" charset="0"/>
                        </a:rPr>
                        <a:t>-3</a:t>
                      </a:r>
                      <a:endParaRPr lang="zh-CN" altLang="en-US" sz="2600" b="1" baseline="300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10</a:t>
                      </a:r>
                      <a:r>
                        <a:rPr lang="en-US" altLang="zh-CN" sz="2600" b="1" baseline="30000" dirty="0">
                          <a:solidFill>
                            <a:schemeClr val="tx1"/>
                          </a:solidFill>
                          <a:latin typeface="Times New Roman" panose="02020603050405020304" pitchFamily="18" charset="0"/>
                          <a:cs typeface="Times New Roman" panose="02020603050405020304" pitchFamily="18" charset="0"/>
                        </a:rPr>
                        <a:t>-6</a:t>
                      </a:r>
                      <a:endParaRPr lang="zh-CN" altLang="en-US" sz="2600" b="1" baseline="300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10</a:t>
                      </a:r>
                      <a:r>
                        <a:rPr lang="en-US" altLang="zh-CN" sz="2600" b="1" baseline="30000" dirty="0">
                          <a:solidFill>
                            <a:schemeClr val="tx1"/>
                          </a:solidFill>
                          <a:latin typeface="Times New Roman" panose="02020603050405020304" pitchFamily="18" charset="0"/>
                          <a:cs typeface="Times New Roman" panose="02020603050405020304" pitchFamily="18" charset="0"/>
                        </a:rPr>
                        <a:t>-9</a:t>
                      </a:r>
                      <a:endParaRPr lang="zh-CN" altLang="en-US" sz="2600" b="1" baseline="300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10</a:t>
                      </a:r>
                      <a:r>
                        <a:rPr lang="en-US" altLang="zh-CN" sz="2600" b="1" baseline="30000" dirty="0">
                          <a:solidFill>
                            <a:schemeClr val="tx1"/>
                          </a:solidFill>
                          <a:latin typeface="Times New Roman" panose="02020603050405020304" pitchFamily="18" charset="0"/>
                          <a:cs typeface="Times New Roman" panose="02020603050405020304" pitchFamily="18" charset="0"/>
                        </a:rPr>
                        <a:t>-12</a:t>
                      </a:r>
                      <a:endParaRPr lang="zh-CN" altLang="en-US" sz="2600" b="1" baseline="300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chemeClr val="tx1"/>
                          </a:solidFill>
                          <a:latin typeface="Times New Roman" panose="02020603050405020304" pitchFamily="18" charset="0"/>
                          <a:cs typeface="Times New Roman" panose="02020603050405020304" pitchFamily="18" charset="0"/>
                        </a:rPr>
                        <a:t>10</a:t>
                      </a:r>
                      <a:r>
                        <a:rPr lang="en-US" altLang="zh-CN" sz="2600" b="1" baseline="30000" dirty="0">
                          <a:solidFill>
                            <a:schemeClr val="tx1"/>
                          </a:solidFill>
                          <a:latin typeface="Times New Roman" panose="02020603050405020304" pitchFamily="18" charset="0"/>
                          <a:cs typeface="Times New Roman" panose="02020603050405020304" pitchFamily="18" charset="0"/>
                        </a:rPr>
                        <a:t>-15</a:t>
                      </a:r>
                      <a:endParaRPr lang="zh-CN" altLang="en-US" sz="2600" b="1" baseline="30000" dirty="0">
                        <a:solidFill>
                          <a:schemeClr val="tx1"/>
                        </a:solidFill>
                        <a:latin typeface="Times New Roman" panose="02020603050405020304" pitchFamily="18" charset="0"/>
                        <a:cs typeface="Times New Roman" panose="02020603050405020304" pitchFamily="18" charset="0"/>
                      </a:endParaRPr>
                    </a:p>
                  </a:txBody>
                  <a:tcPr>
                    <a:noFill/>
                  </a:tcPr>
                </a:tc>
              </a:tr>
              <a:tr h="542929">
                <a:tc>
                  <a:txBody>
                    <a:bodyPr/>
                    <a:lstStyle/>
                    <a:p>
                      <a:pPr algn="ctr">
                        <a:lnSpc>
                          <a:spcPct val="150000"/>
                        </a:lnSpc>
                      </a:pPr>
                      <a:endParaRPr lang="zh-CN" altLang="en-US" sz="2600" b="1">
                        <a:solidFill>
                          <a:schemeClr val="bg2"/>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endParaRPr lang="zh-CN" altLang="en-US" sz="2600" b="1" dirty="0">
                        <a:solidFill>
                          <a:schemeClr val="bg2"/>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err="1">
                          <a:solidFill>
                            <a:srgbClr val="FF0000"/>
                          </a:solidFill>
                          <a:latin typeface="Times New Roman" panose="02020603050405020304" pitchFamily="18" charset="0"/>
                          <a:cs typeface="Times New Roman" panose="02020603050405020304" pitchFamily="18" charset="0"/>
                        </a:rPr>
                        <a:t>ppm</a:t>
                      </a:r>
                      <a:endParaRPr lang="zh-CN" altLang="en-US" sz="2600" b="1"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a:solidFill>
                            <a:srgbClr val="FF0000"/>
                          </a:solidFill>
                          <a:latin typeface="Times New Roman" panose="02020603050405020304" pitchFamily="18" charset="0"/>
                          <a:cs typeface="Times New Roman" panose="02020603050405020304" pitchFamily="18" charset="0"/>
                        </a:rPr>
                        <a:t>ppb</a:t>
                      </a:r>
                      <a:endParaRPr lang="zh-CN" altLang="en-US" sz="2600" b="1"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r>
                        <a:rPr lang="en-US" altLang="zh-CN" sz="2600" b="1" dirty="0" err="1">
                          <a:solidFill>
                            <a:srgbClr val="FF0000"/>
                          </a:solidFill>
                          <a:latin typeface="Times New Roman" panose="02020603050405020304" pitchFamily="18" charset="0"/>
                          <a:cs typeface="Times New Roman" panose="02020603050405020304" pitchFamily="18" charset="0"/>
                        </a:rPr>
                        <a:t>ppt</a:t>
                      </a:r>
                      <a:endParaRPr lang="zh-CN" altLang="en-US" sz="2600" b="1" dirty="0">
                        <a:solidFill>
                          <a:srgbClr val="FF0000"/>
                        </a:solidFill>
                        <a:latin typeface="Times New Roman" panose="02020603050405020304" pitchFamily="18" charset="0"/>
                        <a:cs typeface="Times New Roman" panose="02020603050405020304" pitchFamily="18" charset="0"/>
                      </a:endParaRPr>
                    </a:p>
                  </a:txBody>
                  <a:tcPr>
                    <a:noFill/>
                  </a:tcPr>
                </a:tc>
                <a:tc>
                  <a:txBody>
                    <a:bodyPr/>
                    <a:lstStyle/>
                    <a:p>
                      <a:pPr algn="ctr">
                        <a:lnSpc>
                          <a:spcPct val="150000"/>
                        </a:lnSpc>
                      </a:pPr>
                      <a:endParaRPr lang="zh-CN" altLang="en-US" sz="2600" b="1" dirty="0">
                        <a:solidFill>
                          <a:schemeClr val="bg2"/>
                        </a:solidFill>
                        <a:latin typeface="Times New Roman" panose="02020603050405020304" pitchFamily="18" charset="0"/>
                        <a:cs typeface="Times New Roman" panose="02020603050405020304" pitchFamily="18" charset="0"/>
                      </a:endParaRPr>
                    </a:p>
                  </a:txBody>
                  <a:tcPr>
                    <a:noFill/>
                  </a:tcPr>
                </a:tc>
              </a:tr>
            </a:tbl>
          </a:graphicData>
        </a:graphic>
      </p:graphicFrame>
      <p:sp>
        <p:nvSpPr>
          <p:cNvPr id="2" name="文本框 1"/>
          <p:cNvSpPr txBox="1"/>
          <p:nvPr/>
        </p:nvSpPr>
        <p:spPr>
          <a:xfrm>
            <a:off x="6588224" y="4894620"/>
            <a:ext cx="2348720" cy="523220"/>
          </a:xfrm>
          <a:prstGeom prst="rect">
            <a:avLst/>
          </a:prstGeom>
          <a:noFill/>
        </p:spPr>
        <p:txBody>
          <a:bodyPr wrap="none" rtlCol="0">
            <a:spAutoFit/>
          </a:bodyPr>
          <a:lstStyle/>
          <a:p>
            <a:r>
              <a:rPr lang="zh-CN" altLang="en-US" i="0" dirty="0">
                <a:solidFill>
                  <a:srgbClr val="FF0000"/>
                </a:solidFill>
                <a:effectLst/>
              </a:rPr>
              <a:t>（非标单位）</a:t>
            </a: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body" idx="1"/>
          </p:nvPr>
        </p:nvSpPr>
        <p:spPr bwMode="auto">
          <a:xfrm>
            <a:off x="899592" y="404664"/>
            <a:ext cx="4752528" cy="720080"/>
          </a:xfrm>
          <a:noFill/>
          <a:ln>
            <a:miter lim="800000"/>
          </a:ln>
        </p:spPr>
        <p:txBody>
          <a:bodyPr vert="horz" wrap="square" lIns="91440" tIns="45720" rIns="91440" bIns="45720" numCol="1" anchor="t" anchorCtr="0" compatLnSpc="1"/>
          <a:lstStyle/>
          <a:p>
            <a:pPr>
              <a:buFont typeface="Wingdings" panose="05000000000000000000" pitchFamily="2" charset="2"/>
              <a:buChar char="Ø"/>
            </a:pPr>
            <a:r>
              <a:rPr lang="en-US" altLang="zh-CN" sz="36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6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按试样量</a:t>
            </a:r>
            <a:r>
              <a:rPr lang="zh-CN" altLang="en-US" sz="3600" b="1" dirty="0" smtClean="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大小</a:t>
            </a:r>
            <a:endParaRPr lang="zh-CN" altLang="en-US" sz="36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8243" name="Text Box 3"/>
          <p:cNvSpPr txBox="1">
            <a:spLocks noChangeArrowheads="1"/>
          </p:cNvSpPr>
          <p:nvPr/>
        </p:nvSpPr>
        <p:spPr bwMode="auto">
          <a:xfrm>
            <a:off x="899592" y="4129682"/>
            <a:ext cx="5040560" cy="646331"/>
          </a:xfrm>
          <a:prstGeom prst="rect">
            <a:avLst/>
          </a:prstGeom>
          <a:noFill/>
          <a:ln w="9525">
            <a:noFill/>
            <a:miter lim="800000"/>
          </a:ln>
          <a:effectLst/>
        </p:spPr>
        <p:txBody>
          <a:bodyPr wrap="square">
            <a:spAutoFit/>
          </a:bodyPr>
          <a:lstStyle/>
          <a:p>
            <a:pPr algn="just">
              <a:spcBef>
                <a:spcPct val="20000"/>
              </a:spcBef>
              <a:buFont typeface="Wingdings" panose="05000000000000000000" pitchFamily="2" charset="2"/>
              <a:buChar char="Ø"/>
            </a:pPr>
            <a:r>
              <a:rPr kumimoji="1" lang="en-US" altLang="zh-CN" sz="3600" b="1" i="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3600" b="1" i="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按待测组分</a:t>
            </a:r>
            <a:r>
              <a:rPr kumimoji="1" lang="zh-CN" altLang="en-US" sz="3600" b="1" i="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含量</a:t>
            </a:r>
            <a:r>
              <a:rPr kumimoji="1" lang="en-US" altLang="zh-CN" sz="2800" b="1" i="0" dirty="0">
                <a:solidFill>
                  <a:schemeClr val="tx1"/>
                </a:solidFill>
                <a:effectLst/>
                <a:latin typeface="Times New Roman" panose="02020603050405020304" pitchFamily="18" charset="0"/>
                <a:cs typeface="Times New Roman" panose="02020603050405020304" pitchFamily="18" charset="0"/>
              </a:rPr>
              <a:t> </a:t>
            </a:r>
            <a:endParaRPr kumimoji="1" lang="en-US" altLang="zh-CN" sz="2400" i="0" dirty="0">
              <a:solidFill>
                <a:schemeClr val="tx1"/>
              </a:solidFill>
              <a:effectLst/>
              <a:latin typeface="Times New Roman" panose="02020603050405020304" pitchFamily="18" charset="0"/>
              <a:cs typeface="Times New Roman" panose="02020603050405020304" pitchFamily="18" charset="0"/>
            </a:endParaRPr>
          </a:p>
        </p:txBody>
      </p:sp>
      <p:sp>
        <p:nvSpPr>
          <p:cNvPr id="2" name="矩形 1"/>
          <p:cNvSpPr/>
          <p:nvPr/>
        </p:nvSpPr>
        <p:spPr>
          <a:xfrm>
            <a:off x="1516497" y="1124744"/>
            <a:ext cx="6573303" cy="2862322"/>
          </a:xfrm>
          <a:prstGeom prst="rect">
            <a:avLst/>
          </a:prstGeom>
        </p:spPr>
        <p:txBody>
          <a:bodyPr wrap="square">
            <a:spAutoFit/>
          </a:bodyPr>
          <a:lstStyle/>
          <a:p>
            <a:pPr algn="just">
              <a:lnSpc>
                <a:spcPct val="150000"/>
              </a:lnSpc>
              <a:buFontTx/>
              <a:buNone/>
            </a:pP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方法     固体试样质量</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a:t>
            </a:r>
            <a:r>
              <a:rPr lang="en-US" altLang="zh-CN" sz="2400" i="0" dirty="0">
                <a:solidFill>
                  <a:srgbClr val="0000CC"/>
                </a:solidFill>
                <a:effectLst/>
                <a:latin typeface="Times New Roman" panose="02020603050405020304" pitchFamily="18" charset="0"/>
                <a:ea typeface="+mj-ea"/>
                <a:cs typeface="Times New Roman" panose="02020603050405020304" pitchFamily="18" charset="0"/>
              </a:rPr>
              <a:t>mg</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液体试样体积</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a:t>
            </a:r>
            <a:r>
              <a:rPr lang="en-US" altLang="zh-CN" sz="2400" i="0" dirty="0">
                <a:solidFill>
                  <a:srgbClr val="0000CC"/>
                </a:solidFill>
                <a:effectLst/>
                <a:latin typeface="Times New Roman" panose="02020603050405020304" pitchFamily="18" charset="0"/>
                <a:ea typeface="+mj-ea"/>
                <a:cs typeface="Times New Roman" panose="02020603050405020304" pitchFamily="18" charset="0"/>
              </a:rPr>
              <a:t>mL</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a:t>
            </a:r>
          </a:p>
          <a:p>
            <a:pPr algn="just">
              <a:lnSpc>
                <a:spcPct val="150000"/>
              </a:lnSpc>
              <a:buFontTx/>
              <a:buNone/>
            </a:pP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常量               </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&gt;100                          &gt;10</a:t>
            </a:r>
          </a:p>
          <a:p>
            <a:pPr algn="just">
              <a:lnSpc>
                <a:spcPct val="150000"/>
              </a:lnSpc>
              <a:buFontTx/>
              <a:buNone/>
            </a:pP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半微量        </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10</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100                      1</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10</a:t>
            </a:r>
          </a:p>
          <a:p>
            <a:pPr algn="just">
              <a:lnSpc>
                <a:spcPct val="150000"/>
              </a:lnSpc>
              <a:buFontTx/>
              <a:buNone/>
            </a:pP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微量             </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0.1~10                      0.01~1</a:t>
            </a:r>
          </a:p>
          <a:p>
            <a:pPr algn="just">
              <a:lnSpc>
                <a:spcPct val="150000"/>
              </a:lnSpc>
              <a:buFontTx/>
              <a:buNone/>
            </a:pP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超微量           </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&lt;0.1                          &lt;0.01</a:t>
            </a:r>
          </a:p>
        </p:txBody>
      </p:sp>
      <p:sp>
        <p:nvSpPr>
          <p:cNvPr id="3" name="矩形 2"/>
          <p:cNvSpPr/>
          <p:nvPr/>
        </p:nvSpPr>
        <p:spPr>
          <a:xfrm>
            <a:off x="1527913" y="4725144"/>
            <a:ext cx="5814392" cy="1836593"/>
          </a:xfrm>
          <a:prstGeom prst="rect">
            <a:avLst/>
          </a:prstGeom>
        </p:spPr>
        <p:txBody>
          <a:bodyPr wrap="square">
            <a:spAutoFit/>
          </a:bodyPr>
          <a:lstStyle/>
          <a:p>
            <a:pPr lvl="2" algn="just">
              <a:lnSpc>
                <a:spcPct val="150000"/>
              </a:lnSpc>
              <a:spcBef>
                <a:spcPct val="20000"/>
              </a:spcBef>
            </a:pPr>
            <a:r>
              <a:rPr lang="zh-CN" altLang="en-US" sz="2400" i="0" dirty="0">
                <a:solidFill>
                  <a:schemeClr val="bg2"/>
                </a:solidFill>
                <a:effectLst/>
                <a:latin typeface="Times New Roman" panose="02020603050405020304" pitchFamily="18" charset="0"/>
                <a:ea typeface="+mj-ea"/>
                <a:cs typeface="Times New Roman" panose="02020603050405020304" pitchFamily="18" charset="0"/>
              </a:rPr>
              <a:t> </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常量</a:t>
            </a:r>
            <a:r>
              <a:rPr lang="zh-CN" altLang="en-US" sz="2400" i="0" dirty="0" smtClean="0">
                <a:solidFill>
                  <a:schemeClr val="tx1"/>
                </a:solidFill>
                <a:effectLst/>
                <a:latin typeface="Times New Roman" panose="02020603050405020304" pitchFamily="18" charset="0"/>
                <a:ea typeface="+mj-ea"/>
                <a:cs typeface="Times New Roman" panose="02020603050405020304" pitchFamily="18" charset="0"/>
              </a:rPr>
              <a:t>组分            </a:t>
            </a: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&gt;</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1</a:t>
            </a: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a:t>
            </a:r>
            <a:endParaRPr lang="en-US" altLang="zh-CN" sz="2400" i="0" dirty="0">
              <a:solidFill>
                <a:schemeClr val="tx1"/>
              </a:solidFill>
              <a:effectLst/>
              <a:latin typeface="Times New Roman" panose="02020603050405020304" pitchFamily="18" charset="0"/>
              <a:ea typeface="+mj-ea"/>
              <a:cs typeface="Times New Roman" panose="02020603050405020304" pitchFamily="18" charset="0"/>
            </a:endParaRPr>
          </a:p>
          <a:p>
            <a:pPr lvl="2" algn="just">
              <a:lnSpc>
                <a:spcPct val="150000"/>
              </a:lnSpc>
              <a:spcBef>
                <a:spcPct val="20000"/>
              </a:spcBef>
            </a:pP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 </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微量组分 </a:t>
            </a:r>
            <a:r>
              <a:rPr lang="zh-CN" altLang="en-US" sz="2400" i="0" dirty="0" smtClean="0">
                <a:solidFill>
                  <a:schemeClr val="tx1"/>
                </a:solidFill>
                <a:effectLst/>
                <a:latin typeface="Times New Roman" panose="02020603050405020304" pitchFamily="18" charset="0"/>
                <a:ea typeface="+mj-ea"/>
                <a:cs typeface="Times New Roman" panose="02020603050405020304" pitchFamily="18" charset="0"/>
              </a:rPr>
              <a:t>         </a:t>
            </a: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(0.01-1)% </a:t>
            </a:r>
          </a:p>
          <a:p>
            <a:pPr lvl="2" algn="just">
              <a:lnSpc>
                <a:spcPct val="150000"/>
              </a:lnSpc>
              <a:spcBef>
                <a:spcPct val="20000"/>
              </a:spcBef>
            </a:pP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i="0" dirty="0" smtClean="0">
                <a:solidFill>
                  <a:schemeClr val="tx1"/>
                </a:solidFill>
                <a:effectLst/>
                <a:latin typeface="Times New Roman" panose="02020603050405020304" pitchFamily="18" charset="0"/>
                <a:ea typeface="+mj-ea"/>
                <a:cs typeface="Times New Roman" panose="02020603050405020304" pitchFamily="18" charset="0"/>
              </a:rPr>
              <a:t>痕</a:t>
            </a:r>
            <a:r>
              <a:rPr lang="zh-CN" altLang="en-US" sz="2400" i="0" dirty="0">
                <a:solidFill>
                  <a:schemeClr val="tx1"/>
                </a:solidFill>
                <a:effectLst/>
                <a:latin typeface="Times New Roman" panose="02020603050405020304" pitchFamily="18" charset="0"/>
                <a:ea typeface="+mj-ea"/>
                <a:cs typeface="Times New Roman" panose="02020603050405020304" pitchFamily="18" charset="0"/>
              </a:rPr>
              <a:t>量组分 </a:t>
            </a:r>
            <a:r>
              <a:rPr lang="zh-CN" altLang="en-US" sz="2400" i="0" dirty="0" smtClean="0">
                <a:solidFill>
                  <a:schemeClr val="tx1"/>
                </a:solidFill>
                <a:effectLst/>
                <a:latin typeface="Times New Roman" panose="02020603050405020304" pitchFamily="18" charset="0"/>
                <a:ea typeface="+mj-ea"/>
                <a:cs typeface="Times New Roman" panose="02020603050405020304" pitchFamily="18" charset="0"/>
              </a:rPr>
              <a:t>          </a:t>
            </a: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&lt;</a:t>
            </a: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0.01</a:t>
            </a:r>
            <a:r>
              <a:rPr lang="en-US" altLang="zh-CN" sz="2400" i="0" dirty="0" smtClean="0">
                <a:solidFill>
                  <a:schemeClr val="tx1"/>
                </a:solidFill>
                <a:effectLst/>
                <a:latin typeface="Times New Roman" panose="02020603050405020304" pitchFamily="18" charset="0"/>
                <a:ea typeface="+mj-ea"/>
                <a:cs typeface="Times New Roman" panose="02020603050405020304" pitchFamily="18" charset="0"/>
              </a:rPr>
              <a:t>%</a:t>
            </a:r>
            <a:endParaRPr lang="zh-CN" altLang="en-US" sz="2400" dirty="0">
              <a:latin typeface="Times New Roman" panose="02020603050405020304" pitchFamily="18" charset="0"/>
              <a:ea typeface="+mj-ea"/>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2051720" y="548680"/>
            <a:ext cx="4896941" cy="863600"/>
          </a:xfrm>
          <a:noFill/>
          <a:ln>
            <a:miter lim="800000"/>
          </a:ln>
        </p:spPr>
        <p:txBody>
          <a:bodyPr vert="horz" wrap="square" lIns="91440" tIns="45720" rIns="91440" bIns="45720" numCol="1" anchor="t" anchorCtr="0" compatLnSpc="1"/>
          <a:lstStyle/>
          <a:p>
            <a:r>
              <a:rPr lang="zh-CN" altLang="en-US" sz="4800" b="1" dirty="0">
                <a:solidFill>
                  <a:srgbClr val="0000CC"/>
                </a:solidFill>
                <a:effectLst/>
                <a:latin typeface="微软雅黑" panose="020B0503020204020204" pitchFamily="34" charset="-122"/>
                <a:ea typeface="微软雅黑" panose="020B0503020204020204" pitchFamily="34" charset="-122"/>
              </a:rPr>
              <a:t>第一章  绪    论</a:t>
            </a:r>
          </a:p>
        </p:txBody>
      </p:sp>
      <p:sp>
        <p:nvSpPr>
          <p:cNvPr id="5" name="TextBox 4"/>
          <p:cNvSpPr txBox="1"/>
          <p:nvPr/>
        </p:nvSpPr>
        <p:spPr>
          <a:xfrm>
            <a:off x="1979712" y="1712506"/>
            <a:ext cx="6480720"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Q1</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：什么是分析化学？</a:t>
            </a:r>
          </a:p>
        </p:txBody>
      </p:sp>
      <p:sp>
        <p:nvSpPr>
          <p:cNvPr id="6" name="TextBox 5"/>
          <p:cNvSpPr txBox="1"/>
          <p:nvPr/>
        </p:nvSpPr>
        <p:spPr>
          <a:xfrm>
            <a:off x="1979712" y="2936642"/>
            <a:ext cx="6336704"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Q2</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：它是如何分类的？</a:t>
            </a:r>
          </a:p>
        </p:txBody>
      </p:sp>
      <p:sp>
        <p:nvSpPr>
          <p:cNvPr id="7" name="TextBox 6"/>
          <p:cNvSpPr txBox="1"/>
          <p:nvPr/>
        </p:nvSpPr>
        <p:spPr>
          <a:xfrm>
            <a:off x="1979712" y="4016762"/>
            <a:ext cx="6336704" cy="707886"/>
          </a:xfrm>
          <a:prstGeom prst="rect">
            <a:avLst/>
          </a:prstGeom>
          <a:noFill/>
        </p:spPr>
        <p:txBody>
          <a:bodyPr wrap="square" rtlCol="0">
            <a:spAutoFit/>
          </a:bodyPr>
          <a:lstStyle/>
          <a:p>
            <a:r>
              <a:rPr lang="en-US" altLang="zh-CN" sz="4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Q3</a:t>
            </a:r>
            <a:r>
              <a:rPr lang="zh-CN" altLang="en-US" sz="4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：样品如何分析的？</a:t>
            </a:r>
          </a:p>
        </p:txBody>
      </p:sp>
      <p:sp>
        <p:nvSpPr>
          <p:cNvPr id="9" name="TextBox 8"/>
          <p:cNvSpPr txBox="1"/>
          <p:nvPr/>
        </p:nvSpPr>
        <p:spPr>
          <a:xfrm>
            <a:off x="1979712" y="5168890"/>
            <a:ext cx="6336704"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Q4</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：滴定？滴定！</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0" name="Text Box 24"/>
          <p:cNvSpPr txBox="1">
            <a:spLocks noChangeArrowheads="1"/>
          </p:cNvSpPr>
          <p:nvPr/>
        </p:nvSpPr>
        <p:spPr bwMode="auto">
          <a:xfrm>
            <a:off x="6839272" y="3356992"/>
            <a:ext cx="692150" cy="1311275"/>
          </a:xfrm>
          <a:prstGeom prst="rect">
            <a:avLst/>
          </a:prstGeom>
          <a:noFill/>
          <a:ln w="9525">
            <a:noFill/>
            <a:miter lim="800000"/>
          </a:ln>
          <a:effectLst/>
        </p:spPr>
        <p:txBody>
          <a:bodyPr wrap="none">
            <a:spAutoFit/>
          </a:bodyPr>
          <a:lstStyle/>
          <a:p>
            <a:r>
              <a:rPr kumimoji="1" lang="en-US" altLang="zh-CN" sz="8000" dirty="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5</a:t>
            </a:r>
          </a:p>
        </p:txBody>
      </p:sp>
      <p:sp>
        <p:nvSpPr>
          <p:cNvPr id="29721" name="AutoShape 25"/>
          <p:cNvSpPr>
            <a:spLocks noChangeArrowheads="1"/>
          </p:cNvSpPr>
          <p:nvPr/>
        </p:nvSpPr>
        <p:spPr bwMode="auto">
          <a:xfrm>
            <a:off x="5924872" y="3308648"/>
            <a:ext cx="2590800" cy="2057400"/>
          </a:xfrm>
          <a:prstGeom prst="flowChartConnector">
            <a:avLst/>
          </a:prstGeom>
          <a:noFill/>
          <a:ln w="38100">
            <a:solidFill>
              <a:srgbClr val="000000"/>
            </a:solidFill>
            <a:miter lim="800000"/>
          </a:ln>
          <a:effectLst/>
        </p:spPr>
        <p:txBody>
          <a:bodyPr wrap="none" anchor="ctr"/>
          <a:lstStyle/>
          <a:p>
            <a:pPr algn="ctr"/>
            <a:r>
              <a:rPr kumimoji="1" lang="zh-CN" altLang="en-US" sz="2800" b="1" dirty="0">
                <a:solidFill>
                  <a:srgbClr val="FF0000"/>
                </a:solidFill>
                <a:latin typeface="Times New Roman" panose="02020603050405020304" pitchFamily="18" charset="0"/>
              </a:rPr>
              <a:t>数据分析</a:t>
            </a:r>
          </a:p>
          <a:p>
            <a:pPr algn="ctr"/>
            <a:r>
              <a:rPr kumimoji="1" lang="en-US" altLang="zh-CN" sz="2400" b="1" dirty="0">
                <a:solidFill>
                  <a:srgbClr val="000000"/>
                </a:solidFill>
                <a:latin typeface="Times New Roman" panose="02020603050405020304" pitchFamily="18" charset="0"/>
              </a:rPr>
              <a:t>Data Analysis</a:t>
            </a:r>
          </a:p>
        </p:txBody>
      </p:sp>
      <p:sp>
        <p:nvSpPr>
          <p:cNvPr id="29722" name="Text Box 26"/>
          <p:cNvSpPr txBox="1">
            <a:spLocks noChangeArrowheads="1"/>
          </p:cNvSpPr>
          <p:nvPr/>
        </p:nvSpPr>
        <p:spPr bwMode="auto">
          <a:xfrm>
            <a:off x="3715072" y="413048"/>
            <a:ext cx="692150" cy="1311275"/>
          </a:xfrm>
          <a:prstGeom prst="rect">
            <a:avLst/>
          </a:prstGeom>
          <a:noFill/>
          <a:ln w="9525">
            <a:noFill/>
            <a:miter lim="800000"/>
          </a:ln>
          <a:effectLst/>
        </p:spPr>
        <p:txBody>
          <a:bodyPr wrap="none">
            <a:spAutoFit/>
          </a:bodyPr>
          <a:lstStyle/>
          <a:p>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1</a:t>
            </a:r>
          </a:p>
        </p:txBody>
      </p:sp>
      <p:sp>
        <p:nvSpPr>
          <p:cNvPr id="29723" name="Text Box 27"/>
          <p:cNvSpPr txBox="1">
            <a:spLocks noChangeArrowheads="1"/>
          </p:cNvSpPr>
          <p:nvPr/>
        </p:nvSpPr>
        <p:spPr bwMode="auto">
          <a:xfrm>
            <a:off x="1276672" y="1556048"/>
            <a:ext cx="692150" cy="1311275"/>
          </a:xfrm>
          <a:prstGeom prst="rect">
            <a:avLst/>
          </a:prstGeom>
          <a:noFill/>
          <a:ln w="9525">
            <a:noFill/>
            <a:miter lim="800000"/>
          </a:ln>
          <a:effectLst/>
        </p:spPr>
        <p:txBody>
          <a:bodyPr wrap="none">
            <a:spAutoFit/>
          </a:bodyPr>
          <a:lstStyle/>
          <a:p>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2</a:t>
            </a:r>
          </a:p>
        </p:txBody>
      </p:sp>
      <p:sp>
        <p:nvSpPr>
          <p:cNvPr id="29724" name="Text Box 28"/>
          <p:cNvSpPr txBox="1">
            <a:spLocks noChangeArrowheads="1"/>
          </p:cNvSpPr>
          <p:nvPr/>
        </p:nvSpPr>
        <p:spPr bwMode="auto">
          <a:xfrm>
            <a:off x="3131840" y="4941168"/>
            <a:ext cx="692150" cy="1311275"/>
          </a:xfrm>
          <a:prstGeom prst="rect">
            <a:avLst/>
          </a:prstGeom>
          <a:noFill/>
          <a:ln w="9525">
            <a:noFill/>
            <a:miter lim="800000"/>
          </a:ln>
          <a:effectLst/>
        </p:spPr>
        <p:txBody>
          <a:bodyPr wrap="none">
            <a:spAutoFit/>
          </a:bodyPr>
          <a:lstStyle/>
          <a:p>
            <a:r>
              <a:rPr kumimoji="1" lang="en-US" altLang="zh-CN" sz="8000" dirty="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4</a:t>
            </a:r>
          </a:p>
        </p:txBody>
      </p:sp>
      <p:sp>
        <p:nvSpPr>
          <p:cNvPr id="29725" name="Text Box 29"/>
          <p:cNvSpPr txBox="1">
            <a:spLocks noChangeArrowheads="1"/>
          </p:cNvSpPr>
          <p:nvPr/>
        </p:nvSpPr>
        <p:spPr bwMode="auto">
          <a:xfrm>
            <a:off x="1200472" y="3765848"/>
            <a:ext cx="692150" cy="1311275"/>
          </a:xfrm>
          <a:prstGeom prst="rect">
            <a:avLst/>
          </a:prstGeom>
          <a:noFill/>
          <a:ln w="9525">
            <a:noFill/>
            <a:miter lim="800000"/>
          </a:ln>
          <a:effectLst/>
        </p:spPr>
        <p:txBody>
          <a:bodyPr wrap="none">
            <a:spAutoFit/>
          </a:bodyPr>
          <a:lstStyle/>
          <a:p>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3</a:t>
            </a:r>
          </a:p>
        </p:txBody>
      </p:sp>
      <p:sp>
        <p:nvSpPr>
          <p:cNvPr id="29726" name="Text Box 30"/>
          <p:cNvSpPr txBox="1">
            <a:spLocks noChangeArrowheads="1"/>
          </p:cNvSpPr>
          <p:nvPr/>
        </p:nvSpPr>
        <p:spPr bwMode="auto">
          <a:xfrm>
            <a:off x="7236296" y="461541"/>
            <a:ext cx="692150" cy="1311275"/>
          </a:xfrm>
          <a:prstGeom prst="rect">
            <a:avLst/>
          </a:prstGeom>
          <a:noFill/>
          <a:ln w="9525">
            <a:noFill/>
            <a:miter lim="800000"/>
          </a:ln>
          <a:effectLst/>
        </p:spPr>
        <p:txBody>
          <a:bodyPr wrap="none">
            <a:spAutoFit/>
          </a:bodyPr>
          <a:lstStyle/>
          <a:p>
            <a:r>
              <a:rPr kumimoji="1" lang="en-US" altLang="zh-CN" sz="8000" dirty="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Times New Roman" panose="02020603050405020304" pitchFamily="18" charset="0"/>
              </a:rPr>
              <a:t>6</a:t>
            </a:r>
          </a:p>
        </p:txBody>
      </p:sp>
      <p:sp>
        <p:nvSpPr>
          <p:cNvPr id="29727" name="AutoShape 31"/>
          <p:cNvSpPr>
            <a:spLocks noChangeArrowheads="1"/>
          </p:cNvSpPr>
          <p:nvPr/>
        </p:nvSpPr>
        <p:spPr bwMode="auto">
          <a:xfrm>
            <a:off x="590872" y="3537248"/>
            <a:ext cx="2133600" cy="1752600"/>
          </a:xfrm>
          <a:prstGeom prst="flowChartConnector">
            <a:avLst/>
          </a:prstGeom>
          <a:noFill/>
          <a:ln w="38100">
            <a:solidFill>
              <a:srgbClr val="000000"/>
            </a:solidFill>
            <a:miter lim="800000"/>
          </a:ln>
          <a:effectLst/>
        </p:spPr>
        <p:txBody>
          <a:bodyPr wrap="none" anchor="ctr"/>
          <a:lstStyle/>
          <a:p>
            <a:pPr algn="ctr"/>
            <a:r>
              <a:rPr kumimoji="1" lang="zh-CN" altLang="en-US" sz="2800" b="1">
                <a:solidFill>
                  <a:srgbClr val="000099"/>
                </a:solidFill>
                <a:latin typeface="Times New Roman" panose="02020603050405020304" pitchFamily="18" charset="0"/>
              </a:rPr>
              <a:t>样品制备</a:t>
            </a:r>
          </a:p>
          <a:p>
            <a:pPr algn="ctr"/>
            <a:r>
              <a:rPr kumimoji="1" lang="en-US" altLang="zh-CN" sz="2400" b="1">
                <a:solidFill>
                  <a:srgbClr val="000000"/>
                </a:solidFill>
                <a:latin typeface="Times New Roman" panose="02020603050405020304" pitchFamily="18" charset="0"/>
              </a:rPr>
              <a:t>Sample </a:t>
            </a:r>
          </a:p>
          <a:p>
            <a:pPr algn="ctr"/>
            <a:r>
              <a:rPr kumimoji="1" lang="en-US" altLang="zh-CN" sz="2400" b="1">
                <a:solidFill>
                  <a:srgbClr val="000000"/>
                </a:solidFill>
                <a:latin typeface="Times New Roman" panose="02020603050405020304" pitchFamily="18" charset="0"/>
              </a:rPr>
              <a:t>Preparation</a:t>
            </a:r>
          </a:p>
        </p:txBody>
      </p:sp>
      <p:sp>
        <p:nvSpPr>
          <p:cNvPr id="29728" name="AutoShape 32"/>
          <p:cNvSpPr>
            <a:spLocks noChangeArrowheads="1"/>
          </p:cNvSpPr>
          <p:nvPr/>
        </p:nvSpPr>
        <p:spPr bwMode="auto">
          <a:xfrm>
            <a:off x="667072" y="1479848"/>
            <a:ext cx="2098675" cy="1447800"/>
          </a:xfrm>
          <a:prstGeom prst="flowChartConnector">
            <a:avLst/>
          </a:prstGeom>
          <a:noFill/>
          <a:ln w="38100">
            <a:solidFill>
              <a:srgbClr val="000000"/>
            </a:solidFill>
            <a:miter lim="800000"/>
          </a:ln>
          <a:effectLst/>
        </p:spPr>
        <p:txBody>
          <a:bodyPr wrap="none" anchor="ctr"/>
          <a:lstStyle/>
          <a:p>
            <a:pPr algn="ctr"/>
            <a:r>
              <a:rPr kumimoji="1" lang="zh-CN" altLang="en-US" sz="2800" b="1" dirty="0">
                <a:solidFill>
                  <a:srgbClr val="000099"/>
                </a:solidFill>
                <a:latin typeface="Times New Roman" panose="02020603050405020304" pitchFamily="18" charset="0"/>
              </a:rPr>
              <a:t>样品采集</a:t>
            </a:r>
          </a:p>
          <a:p>
            <a:pPr algn="ctr"/>
            <a:r>
              <a:rPr kumimoji="1" lang="en-US" altLang="zh-CN" sz="2400" b="1" dirty="0">
                <a:solidFill>
                  <a:srgbClr val="000000"/>
                </a:solidFill>
                <a:latin typeface="Times New Roman" panose="02020603050405020304" pitchFamily="18" charset="0"/>
              </a:rPr>
              <a:t>Sampling </a:t>
            </a:r>
          </a:p>
        </p:txBody>
      </p:sp>
      <p:sp>
        <p:nvSpPr>
          <p:cNvPr id="29729" name="AutoShape 33"/>
          <p:cNvSpPr>
            <a:spLocks noChangeArrowheads="1"/>
          </p:cNvSpPr>
          <p:nvPr/>
        </p:nvSpPr>
        <p:spPr bwMode="auto">
          <a:xfrm>
            <a:off x="3105472" y="4756448"/>
            <a:ext cx="2286000" cy="1752600"/>
          </a:xfrm>
          <a:prstGeom prst="flowChartConnector">
            <a:avLst/>
          </a:prstGeom>
          <a:noFill/>
          <a:ln w="38100">
            <a:solidFill>
              <a:srgbClr val="000000"/>
            </a:solidFill>
            <a:miter lim="800000"/>
          </a:ln>
          <a:effectLst/>
        </p:spPr>
        <p:txBody>
          <a:bodyPr wrap="none" anchor="ctr"/>
          <a:lstStyle/>
          <a:p>
            <a:pPr algn="ctr"/>
            <a:r>
              <a:rPr kumimoji="1" lang="zh-CN" altLang="en-US" sz="2800" b="1">
                <a:solidFill>
                  <a:srgbClr val="FF0000"/>
                </a:solidFill>
                <a:latin typeface="Times New Roman" panose="02020603050405020304" pitchFamily="18" charset="0"/>
              </a:rPr>
              <a:t>样品测定</a:t>
            </a:r>
          </a:p>
          <a:p>
            <a:pPr algn="ctr"/>
            <a:r>
              <a:rPr kumimoji="1" lang="en-US" altLang="zh-CN" sz="2400" b="1">
                <a:solidFill>
                  <a:srgbClr val="000000"/>
                </a:solidFill>
                <a:latin typeface="Times New Roman" panose="02020603050405020304" pitchFamily="18" charset="0"/>
              </a:rPr>
              <a:t>Sample </a:t>
            </a:r>
          </a:p>
          <a:p>
            <a:pPr algn="ctr"/>
            <a:r>
              <a:rPr kumimoji="1" lang="en-US" altLang="zh-CN" sz="2400" b="1">
                <a:solidFill>
                  <a:srgbClr val="000000"/>
                </a:solidFill>
                <a:latin typeface="Times New Roman" panose="02020603050405020304" pitchFamily="18" charset="0"/>
              </a:rPr>
              <a:t>Analysis</a:t>
            </a:r>
          </a:p>
        </p:txBody>
      </p:sp>
      <p:sp>
        <p:nvSpPr>
          <p:cNvPr id="29730" name="AutoShape 34"/>
          <p:cNvSpPr>
            <a:spLocks noChangeArrowheads="1"/>
          </p:cNvSpPr>
          <p:nvPr/>
        </p:nvSpPr>
        <p:spPr bwMode="auto">
          <a:xfrm>
            <a:off x="3029272" y="336848"/>
            <a:ext cx="2133600" cy="1676400"/>
          </a:xfrm>
          <a:prstGeom prst="flowChartConnector">
            <a:avLst/>
          </a:prstGeom>
          <a:noFill/>
          <a:ln w="38100">
            <a:solidFill>
              <a:srgbClr val="000000"/>
            </a:solidFill>
            <a:miter lim="800000"/>
          </a:ln>
          <a:effectLst/>
        </p:spPr>
        <p:txBody>
          <a:bodyPr wrap="none" anchor="ctr"/>
          <a:lstStyle/>
          <a:p>
            <a:pPr algn="ctr"/>
            <a:r>
              <a:rPr kumimoji="1" lang="zh-CN" altLang="en-US" sz="2800" b="1" dirty="0">
                <a:solidFill>
                  <a:srgbClr val="000099"/>
                </a:solidFill>
                <a:latin typeface="Times New Roman" panose="02020603050405020304" pitchFamily="18" charset="0"/>
              </a:rPr>
              <a:t>问题提出</a:t>
            </a:r>
          </a:p>
          <a:p>
            <a:pPr algn="ctr"/>
            <a:r>
              <a:rPr kumimoji="1" lang="en-US" altLang="zh-CN" sz="2400" b="1" dirty="0">
                <a:solidFill>
                  <a:srgbClr val="000000"/>
                </a:solidFill>
                <a:latin typeface="Times New Roman" panose="02020603050405020304" pitchFamily="18" charset="0"/>
              </a:rPr>
              <a:t>Formulation </a:t>
            </a:r>
          </a:p>
          <a:p>
            <a:pPr algn="ctr"/>
            <a:r>
              <a:rPr kumimoji="1" lang="en-US" altLang="zh-CN" sz="2400" b="1" dirty="0">
                <a:solidFill>
                  <a:srgbClr val="000000"/>
                </a:solidFill>
                <a:latin typeface="Times New Roman" panose="02020603050405020304" pitchFamily="18" charset="0"/>
              </a:rPr>
              <a:t>Question</a:t>
            </a:r>
          </a:p>
        </p:txBody>
      </p:sp>
      <p:sp>
        <p:nvSpPr>
          <p:cNvPr id="29731" name="AutoShape 35"/>
          <p:cNvSpPr>
            <a:spLocks noChangeArrowheads="1"/>
          </p:cNvSpPr>
          <p:nvPr/>
        </p:nvSpPr>
        <p:spPr bwMode="auto">
          <a:xfrm>
            <a:off x="6305872" y="260648"/>
            <a:ext cx="2514600" cy="1905000"/>
          </a:xfrm>
          <a:prstGeom prst="flowChartConnector">
            <a:avLst/>
          </a:prstGeom>
          <a:noFill/>
          <a:ln w="38100">
            <a:solidFill>
              <a:srgbClr val="000000"/>
            </a:solidFill>
            <a:miter lim="800000"/>
          </a:ln>
          <a:effectLst/>
        </p:spPr>
        <p:txBody>
          <a:bodyPr wrap="none" anchor="ctr"/>
          <a:lstStyle/>
          <a:p>
            <a:pPr algn="ctr"/>
            <a:r>
              <a:rPr kumimoji="1" lang="zh-CN" altLang="en-US" sz="2800" b="1">
                <a:solidFill>
                  <a:srgbClr val="FF0000"/>
                </a:solidFill>
                <a:latin typeface="Times New Roman" panose="02020603050405020304" pitchFamily="18" charset="0"/>
              </a:rPr>
              <a:t>结果报告</a:t>
            </a:r>
          </a:p>
          <a:p>
            <a:pPr algn="ctr"/>
            <a:r>
              <a:rPr kumimoji="1" lang="en-US" altLang="zh-CN" sz="2400" b="1">
                <a:solidFill>
                  <a:srgbClr val="000000"/>
                </a:solidFill>
                <a:latin typeface="Times New Roman" panose="02020603050405020304" pitchFamily="18" charset="0"/>
              </a:rPr>
              <a:t>Writing Reports</a:t>
            </a:r>
          </a:p>
        </p:txBody>
      </p:sp>
      <p:cxnSp>
        <p:nvCxnSpPr>
          <p:cNvPr id="29732" name="AutoShape 36"/>
          <p:cNvCxnSpPr>
            <a:cxnSpLocks noChangeShapeType="1"/>
            <a:stCxn id="29730" idx="2"/>
            <a:endCxn id="29728" idx="7"/>
          </p:cNvCxnSpPr>
          <p:nvPr/>
        </p:nvCxnSpPr>
        <p:spPr bwMode="auto">
          <a:xfrm rot="10800000" flipV="1">
            <a:off x="2457772" y="1175048"/>
            <a:ext cx="552450" cy="498475"/>
          </a:xfrm>
          <a:prstGeom prst="curvedConnector2">
            <a:avLst/>
          </a:prstGeom>
          <a:noFill/>
          <a:ln w="38100">
            <a:solidFill>
              <a:srgbClr val="000000"/>
            </a:solidFill>
            <a:miter lim="800000"/>
            <a:tailEnd type="triangle" w="med" len="med"/>
          </a:ln>
          <a:effectLst/>
        </p:spPr>
      </p:cxnSp>
      <p:cxnSp>
        <p:nvCxnSpPr>
          <p:cNvPr id="29733" name="AutoShape 37"/>
          <p:cNvCxnSpPr>
            <a:cxnSpLocks noChangeShapeType="1"/>
            <a:stCxn id="29728" idx="4"/>
            <a:endCxn id="29727" idx="0"/>
          </p:cNvCxnSpPr>
          <p:nvPr/>
        </p:nvCxnSpPr>
        <p:spPr bwMode="auto">
          <a:xfrm rot="5400000">
            <a:off x="1401291" y="3203079"/>
            <a:ext cx="571500" cy="58738"/>
          </a:xfrm>
          <a:prstGeom prst="curvedConnector3">
            <a:avLst>
              <a:gd name="adj1" fmla="val 50000"/>
            </a:avLst>
          </a:prstGeom>
          <a:noFill/>
          <a:ln w="38100">
            <a:solidFill>
              <a:srgbClr val="000000"/>
            </a:solidFill>
            <a:miter lim="800000"/>
            <a:tailEnd type="triangle" w="med" len="med"/>
          </a:ln>
          <a:effectLst/>
        </p:spPr>
      </p:cxnSp>
      <p:cxnSp>
        <p:nvCxnSpPr>
          <p:cNvPr id="29734" name="AutoShape 38"/>
          <p:cNvCxnSpPr>
            <a:cxnSpLocks noChangeShapeType="1"/>
            <a:stCxn id="29729" idx="6"/>
            <a:endCxn id="29721" idx="4"/>
          </p:cNvCxnSpPr>
          <p:nvPr/>
        </p:nvCxnSpPr>
        <p:spPr bwMode="auto">
          <a:xfrm flipV="1">
            <a:off x="5410522" y="5385098"/>
            <a:ext cx="1809750" cy="247650"/>
          </a:xfrm>
          <a:prstGeom prst="curvedConnector2">
            <a:avLst/>
          </a:prstGeom>
          <a:noFill/>
          <a:ln w="38100">
            <a:solidFill>
              <a:srgbClr val="000000"/>
            </a:solidFill>
            <a:miter lim="800000"/>
            <a:tailEnd type="triangle" w="med" len="med"/>
          </a:ln>
          <a:effectLst/>
        </p:spPr>
      </p:cxnSp>
      <p:cxnSp>
        <p:nvCxnSpPr>
          <p:cNvPr id="29735" name="AutoShape 39"/>
          <p:cNvCxnSpPr>
            <a:cxnSpLocks noChangeShapeType="1"/>
            <a:stCxn id="29727" idx="4"/>
            <a:endCxn id="29729" idx="2"/>
          </p:cNvCxnSpPr>
          <p:nvPr/>
        </p:nvCxnSpPr>
        <p:spPr bwMode="auto">
          <a:xfrm rot="16200000" flipH="1">
            <a:off x="2210122" y="4756448"/>
            <a:ext cx="323850" cy="1428750"/>
          </a:xfrm>
          <a:prstGeom prst="curvedConnector2">
            <a:avLst/>
          </a:prstGeom>
          <a:noFill/>
          <a:ln w="38100">
            <a:solidFill>
              <a:srgbClr val="000000"/>
            </a:solidFill>
            <a:miter lim="800000"/>
            <a:tailEnd type="triangle" w="med" len="med"/>
          </a:ln>
          <a:effectLst/>
        </p:spPr>
      </p:cxnSp>
      <p:cxnSp>
        <p:nvCxnSpPr>
          <p:cNvPr id="29736" name="AutoShape 40"/>
          <p:cNvCxnSpPr>
            <a:cxnSpLocks noChangeShapeType="1"/>
            <a:stCxn id="29721" idx="0"/>
            <a:endCxn id="29731" idx="4"/>
          </p:cNvCxnSpPr>
          <p:nvPr/>
        </p:nvCxnSpPr>
        <p:spPr bwMode="auto">
          <a:xfrm rot="16200000">
            <a:off x="6839272" y="2565698"/>
            <a:ext cx="1104900" cy="342900"/>
          </a:xfrm>
          <a:prstGeom prst="curvedConnector3">
            <a:avLst>
              <a:gd name="adj1" fmla="val 50000"/>
            </a:avLst>
          </a:prstGeom>
          <a:noFill/>
          <a:ln w="38100">
            <a:solidFill>
              <a:srgbClr val="000000"/>
            </a:solidFill>
            <a:miter lim="800000"/>
            <a:tailEnd type="triangle" w="med" len="med"/>
          </a:ln>
          <a:effectLst/>
        </p:spPr>
      </p:cxnSp>
      <p:cxnSp>
        <p:nvCxnSpPr>
          <p:cNvPr id="29737" name="AutoShape 41"/>
          <p:cNvCxnSpPr>
            <a:cxnSpLocks noChangeShapeType="1"/>
            <a:stCxn id="29730" idx="6"/>
            <a:endCxn id="29731" idx="2"/>
          </p:cNvCxnSpPr>
          <p:nvPr/>
        </p:nvCxnSpPr>
        <p:spPr bwMode="auto">
          <a:xfrm>
            <a:off x="5181922" y="1175048"/>
            <a:ext cx="1104900" cy="38100"/>
          </a:xfrm>
          <a:prstGeom prst="curvedConnector3">
            <a:avLst>
              <a:gd name="adj1" fmla="val 50000"/>
            </a:avLst>
          </a:prstGeom>
          <a:noFill/>
          <a:ln w="38100">
            <a:solidFill>
              <a:srgbClr val="000000"/>
            </a:solidFill>
            <a:miter lim="800000"/>
            <a:headEnd type="triangle" w="med" len="med"/>
            <a:tailEnd type="triangle" w="med" len="med"/>
          </a:ln>
          <a:effectLst/>
        </p:spPr>
      </p:cxnSp>
      <p:cxnSp>
        <p:nvCxnSpPr>
          <p:cNvPr id="29738" name="AutoShape 42"/>
          <p:cNvCxnSpPr>
            <a:cxnSpLocks noChangeShapeType="1"/>
            <a:stCxn id="29721" idx="0"/>
            <a:endCxn id="29730" idx="6"/>
          </p:cNvCxnSpPr>
          <p:nvPr/>
        </p:nvCxnSpPr>
        <p:spPr bwMode="auto">
          <a:xfrm rot="5400000" flipH="1">
            <a:off x="5143822" y="1213148"/>
            <a:ext cx="2114550" cy="2038350"/>
          </a:xfrm>
          <a:prstGeom prst="curvedConnector2">
            <a:avLst/>
          </a:prstGeom>
          <a:noFill/>
          <a:ln w="38100">
            <a:solidFill>
              <a:srgbClr val="000000"/>
            </a:solidFill>
            <a:miter lim="800000"/>
            <a:tailEnd type="triangle" w="med" len="med"/>
          </a:ln>
          <a:effectLst/>
        </p:spPr>
      </p:cxnSp>
      <p:sp>
        <p:nvSpPr>
          <p:cNvPr id="29739" name="Rectangle 43"/>
          <p:cNvSpPr>
            <a:spLocks noChangeArrowheads="1"/>
          </p:cNvSpPr>
          <p:nvPr/>
        </p:nvSpPr>
        <p:spPr bwMode="auto">
          <a:xfrm>
            <a:off x="2693640" y="2808784"/>
            <a:ext cx="3816424" cy="762000"/>
          </a:xfrm>
          <a:prstGeom prst="rect">
            <a:avLst/>
          </a:prstGeom>
          <a:noFill/>
          <a:ln w="9525">
            <a:noFill/>
            <a:miter lim="800000"/>
          </a:ln>
          <a:effectLst/>
        </p:spPr>
        <p:txBody>
          <a:bodyPr wrap="square">
            <a:spAutoFit/>
          </a:bodyPr>
          <a:lstStyle/>
          <a:p>
            <a:r>
              <a:rPr kumimoji="1" lang="zh-CN" altLang="en-US" sz="4400" b="1" dirty="0">
                <a:solidFill>
                  <a:srgbClr val="FF0000"/>
                </a:solidFill>
                <a:latin typeface="叶根友毛笔行书2.0版" pitchFamily="2" charset="-122"/>
                <a:ea typeface="叶根友毛笔行书2.0版" pitchFamily="2" charset="-122"/>
              </a:rPr>
              <a:t>定量分析过程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730"/>
                                        </p:tgtEl>
                                        <p:attrNameLst>
                                          <p:attrName>style.visibility</p:attrName>
                                        </p:attrNameLst>
                                      </p:cBhvr>
                                      <p:to>
                                        <p:strVal val="visible"/>
                                      </p:to>
                                    </p:set>
                                    <p:animEffect transition="in" filter="box(in)">
                                      <p:cBhvr>
                                        <p:cTn id="7" dur="1000"/>
                                        <p:tgtEl>
                                          <p:spTgt spid="297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28"/>
                                        </p:tgtEl>
                                        <p:attrNameLst>
                                          <p:attrName>style.visibility</p:attrName>
                                        </p:attrNameLst>
                                      </p:cBhvr>
                                      <p:to>
                                        <p:strVal val="visible"/>
                                      </p:to>
                                    </p:set>
                                    <p:animEffect transition="in" filter="blinds(horizontal)">
                                      <p:cBhvr>
                                        <p:cTn id="12" dur="1000"/>
                                        <p:tgtEl>
                                          <p:spTgt spid="297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9727"/>
                                        </p:tgtEl>
                                        <p:attrNameLst>
                                          <p:attrName>style.visibility</p:attrName>
                                        </p:attrNameLst>
                                      </p:cBhvr>
                                      <p:to>
                                        <p:strVal val="visible"/>
                                      </p:to>
                                    </p:set>
                                    <p:animEffect transition="in" filter="checkerboard(across)">
                                      <p:cBhvr>
                                        <p:cTn id="17" dur="1000"/>
                                        <p:tgtEl>
                                          <p:spTgt spid="2972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29729"/>
                                        </p:tgtEl>
                                        <p:attrNameLst>
                                          <p:attrName>style.visibility</p:attrName>
                                        </p:attrNameLst>
                                      </p:cBhvr>
                                      <p:to>
                                        <p:strVal val="visible"/>
                                      </p:to>
                                    </p:set>
                                    <p:animEffect transition="in" filter="wheel(4)">
                                      <p:cBhvr>
                                        <p:cTn id="22" dur="1000"/>
                                        <p:tgtEl>
                                          <p:spTgt spid="2972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29721"/>
                                        </p:tgtEl>
                                        <p:attrNameLst>
                                          <p:attrName>style.visibility</p:attrName>
                                        </p:attrNameLst>
                                      </p:cBhvr>
                                      <p:to>
                                        <p:strVal val="visible"/>
                                      </p:to>
                                    </p:set>
                                    <p:animEffect transition="in" filter="diamond(in)">
                                      <p:cBhvr>
                                        <p:cTn id="27" dur="1000"/>
                                        <p:tgtEl>
                                          <p:spTgt spid="2972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9731"/>
                                        </p:tgtEl>
                                        <p:attrNameLst>
                                          <p:attrName>style.visibility</p:attrName>
                                        </p:attrNameLst>
                                      </p:cBhvr>
                                      <p:to>
                                        <p:strVal val="visible"/>
                                      </p:to>
                                    </p:set>
                                    <p:anim calcmode="lin" valueType="num">
                                      <p:cBhvr additive="base">
                                        <p:cTn id="32" dur="1000" fill="hold"/>
                                        <p:tgtEl>
                                          <p:spTgt spid="29731"/>
                                        </p:tgtEl>
                                        <p:attrNameLst>
                                          <p:attrName>ppt_x</p:attrName>
                                        </p:attrNameLst>
                                      </p:cBhvr>
                                      <p:tavLst>
                                        <p:tav tm="0">
                                          <p:val>
                                            <p:strVal val="1+#ppt_w/2"/>
                                          </p:val>
                                        </p:tav>
                                        <p:tav tm="100000">
                                          <p:val>
                                            <p:strVal val="#ppt_x"/>
                                          </p:val>
                                        </p:tav>
                                      </p:tavLst>
                                    </p:anim>
                                    <p:anim calcmode="lin" valueType="num">
                                      <p:cBhvr additive="base">
                                        <p:cTn id="33" dur="1000" fill="hold"/>
                                        <p:tgtEl>
                                          <p:spTgt spid="297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1" grpId="0" animBg="1"/>
      <p:bldP spid="29727" grpId="0" animBg="1"/>
      <p:bldP spid="29728" grpId="0" animBg="1"/>
      <p:bldP spid="29729" grpId="0" animBg="1"/>
      <p:bldP spid="29730" grpId="0" animBg="1"/>
      <p:bldP spid="297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2358"/>
            <a:ext cx="2736304" cy="660000"/>
          </a:xfrm>
        </p:spPr>
        <p:txBody>
          <a:bodyPr/>
          <a:lstStyle/>
          <a:p>
            <a:pPr algn="ctr"/>
            <a:r>
              <a:rPr lang="en-US" sz="3600" b="1" dirty="0">
                <a:latin typeface="Times New Roman" panose="02020603050405020304" pitchFamily="18" charset="0"/>
                <a:cs typeface="Times New Roman" panose="02020603050405020304" pitchFamily="18" charset="0"/>
              </a:rPr>
              <a:t>1.  </a:t>
            </a:r>
            <a:r>
              <a:rPr lang="zh-CN" altLang="en-US" sz="3600" b="1" dirty="0">
                <a:latin typeface="Times New Roman" panose="02020603050405020304" pitchFamily="18" charset="0"/>
                <a:cs typeface="Times New Roman" panose="02020603050405020304" pitchFamily="18" charset="0"/>
              </a:rPr>
              <a:t>问题提出</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83568" y="1387087"/>
            <a:ext cx="8208912" cy="5105400"/>
          </a:xfrm>
        </p:spPr>
        <p:txBody>
          <a:bodyPr>
            <a:noAutofit/>
          </a:bodyPr>
          <a:lstStyle/>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做什么？</a:t>
            </a:r>
            <a:r>
              <a:rPr lang="en-US" altLang="zh-CN" sz="2400" b="1" dirty="0">
                <a:latin typeface="Times New Roman" panose="02020603050405020304" pitchFamily="18" charset="0"/>
                <a:cs typeface="Times New Roman" panose="02020603050405020304" pitchFamily="18" charset="0"/>
              </a:rPr>
              <a:t>– what needs to be found? </a:t>
            </a:r>
            <a:r>
              <a:rPr lang="en-US" altLang="zh-CN" sz="2400" b="1" dirty="0">
                <a:solidFill>
                  <a:srgbClr val="FF0000"/>
                </a:solidFill>
                <a:latin typeface="Times New Roman" panose="02020603050405020304" pitchFamily="18" charset="0"/>
                <a:cs typeface="Times New Roman" panose="02020603050405020304" pitchFamily="18" charset="0"/>
              </a:rPr>
              <a:t>Qualitative and/or quantitative</a:t>
            </a:r>
            <a:r>
              <a:rPr lang="en-US" altLang="zh-CN" sz="2400" b="1" dirty="0">
                <a:latin typeface="Times New Roman" panose="02020603050405020304" pitchFamily="18" charset="0"/>
                <a:cs typeface="Times New Roman" panose="02020603050405020304" pitchFamily="18" charset="0"/>
              </a:rPr>
              <a:t>?</a:t>
            </a:r>
          </a:p>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给谁做？</a:t>
            </a:r>
            <a:r>
              <a:rPr lang="en-US" altLang="zh-CN" sz="2400" b="1" dirty="0">
                <a:latin typeface="Times New Roman" panose="02020603050405020304" pitchFamily="18" charset="0"/>
                <a:cs typeface="Times New Roman" panose="02020603050405020304" pitchFamily="18" charset="0"/>
              </a:rPr>
              <a:t>What will be information be used for? Who will use it?</a:t>
            </a:r>
          </a:p>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需要什么？</a:t>
            </a:r>
            <a:r>
              <a:rPr lang="en-US" altLang="zh-CN" sz="2400" b="1" dirty="0">
                <a:latin typeface="Times New Roman" panose="02020603050405020304" pitchFamily="18" charset="0"/>
                <a:cs typeface="Times New Roman" panose="02020603050405020304" pitchFamily="18" charset="0"/>
              </a:rPr>
              <a:t>When will it be needed?</a:t>
            </a:r>
          </a:p>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要多准？</a:t>
            </a:r>
            <a:r>
              <a:rPr lang="en-US" altLang="zh-CN" sz="2400" b="1" dirty="0">
                <a:solidFill>
                  <a:srgbClr val="FF0000"/>
                </a:solidFill>
                <a:latin typeface="Times New Roman" panose="02020603050405020304" pitchFamily="18" charset="0"/>
                <a:cs typeface="Times New Roman" panose="02020603050405020304" pitchFamily="18" charset="0"/>
              </a:rPr>
              <a:t>How accurate and precise </a:t>
            </a:r>
            <a:r>
              <a:rPr lang="en-US" altLang="zh-CN" sz="2400" b="1" dirty="0">
                <a:latin typeface="Times New Roman" panose="02020603050405020304" pitchFamily="18" charset="0"/>
                <a:cs typeface="Times New Roman" panose="02020603050405020304" pitchFamily="18" charset="0"/>
              </a:rPr>
              <a:t>does it have to be?</a:t>
            </a:r>
          </a:p>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花费多少？</a:t>
            </a:r>
            <a:r>
              <a:rPr lang="en-US" altLang="zh-CN" sz="2400" b="1" dirty="0">
                <a:latin typeface="Times New Roman" panose="02020603050405020304" pitchFamily="18" charset="0"/>
                <a:cs typeface="Times New Roman" panose="02020603050405020304" pitchFamily="18" charset="0"/>
              </a:rPr>
              <a:t>What is the budget?</a:t>
            </a:r>
          </a:p>
          <a:p>
            <a:pPr>
              <a:lnSpc>
                <a:spcPct val="125000"/>
              </a:lnSpc>
            </a:pPr>
            <a:r>
              <a:rPr lang="zh-CN" altLang="en-US" sz="2400" b="1" dirty="0">
                <a:solidFill>
                  <a:srgbClr val="3333CC"/>
                </a:solidFill>
                <a:latin typeface="Times New Roman" panose="02020603050405020304" pitchFamily="18" charset="0"/>
                <a:cs typeface="Times New Roman" panose="02020603050405020304" pitchFamily="18" charset="0"/>
              </a:rPr>
              <a:t>该怎么做？</a:t>
            </a:r>
            <a:r>
              <a:rPr lang="en-US" altLang="zh-CN" sz="2400" b="1" dirty="0">
                <a:latin typeface="Times New Roman" panose="02020603050405020304" pitchFamily="18" charset="0"/>
                <a:cs typeface="Times New Roman" panose="02020603050405020304" pitchFamily="18" charset="0"/>
              </a:rPr>
              <a:t>The analyst (the problem solver) should consult with the client to plan a useful and efficient analysis, including </a:t>
            </a:r>
            <a:r>
              <a:rPr lang="en-US" altLang="zh-CN" sz="2400" b="1" dirty="0">
                <a:solidFill>
                  <a:srgbClr val="FF0000"/>
                </a:solidFill>
                <a:latin typeface="Times New Roman" panose="02020603050405020304" pitchFamily="18" charset="0"/>
                <a:cs typeface="Times New Roman" panose="02020603050405020304" pitchFamily="18" charset="0"/>
              </a:rPr>
              <a:t>how to obtain a useful sample</a:t>
            </a:r>
            <a:r>
              <a:rPr lang="en-US" altLang="zh-CN" sz="2400" b="1" dirty="0">
                <a:latin typeface="Times New Roman" panose="02020603050405020304" pitchFamily="18" charset="0"/>
                <a:cs typeface="Times New Roman" panose="02020603050405020304" pitchFamily="18" charset="0"/>
              </a:rPr>
              <a:t>.</a:t>
            </a:r>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idx="4294967295"/>
          </p:nvPr>
        </p:nvSpPr>
        <p:spPr>
          <a:xfrm>
            <a:off x="572641" y="428625"/>
            <a:ext cx="2775223" cy="533400"/>
          </a:xfrm>
        </p:spPr>
        <p:txBody>
          <a:bodyPr/>
          <a:lstStyle/>
          <a:p>
            <a:pPr eaLnBrk="1" hangingPunct="1">
              <a:defRPr/>
            </a:pPr>
            <a:r>
              <a:rPr lang="en-US" altLang="zh-CN" sz="3600" b="1" dirty="0">
                <a:latin typeface="+mj-ea"/>
                <a:cs typeface="Times New Roman" panose="02020603050405020304" pitchFamily="18" charset="0"/>
              </a:rPr>
              <a:t>2. </a:t>
            </a:r>
            <a:r>
              <a:rPr lang="zh-CN" altLang="en-US" sz="3600" b="1" dirty="0" smtClean="0">
                <a:latin typeface="+mj-ea"/>
                <a:cs typeface="Times New Roman" panose="02020603050405020304" pitchFamily="18" charset="0"/>
              </a:rPr>
              <a:t>样品采集</a:t>
            </a:r>
            <a:endParaRPr lang="zh-CN" altLang="en-US" sz="3600" b="1" dirty="0">
              <a:latin typeface="+mj-ea"/>
              <a:cs typeface="Times New Roman" panose="02020603050405020304" pitchFamily="18" charset="0"/>
            </a:endParaRPr>
          </a:p>
        </p:txBody>
      </p:sp>
      <p:sp>
        <p:nvSpPr>
          <p:cNvPr id="56324" name="Rectangle 4"/>
          <p:cNvSpPr>
            <a:spLocks noChangeArrowheads="1"/>
          </p:cNvSpPr>
          <p:nvPr/>
        </p:nvSpPr>
        <p:spPr bwMode="auto">
          <a:xfrm>
            <a:off x="571500" y="1214438"/>
            <a:ext cx="7924800" cy="1017587"/>
          </a:xfrm>
          <a:prstGeom prst="rect">
            <a:avLst/>
          </a:prstGeom>
          <a:noFill/>
          <a:ln w="9525">
            <a:noFill/>
            <a:miter lim="800000"/>
          </a:ln>
        </p:spPr>
        <p:txBody>
          <a:bodyPr/>
          <a:lstStyle/>
          <a:p>
            <a:pPr marL="2773680" marR="0" lvl="0" indent="-2773680" defTabSz="914400" eaLnBrk="1" fontAlgn="auto" latinLnBrk="0" hangingPunct="1">
              <a:lnSpc>
                <a:spcPct val="120000"/>
              </a:lnSpc>
              <a:spcBef>
                <a:spcPct val="20000"/>
              </a:spcBef>
              <a:spcAft>
                <a:spcPts val="0"/>
              </a:spcAft>
              <a:buClrTx/>
              <a:buSzTx/>
              <a:buFontTx/>
              <a:buNone/>
              <a:defRPr/>
            </a:pPr>
            <a:r>
              <a:rPr kumimoji="0" lang="zh-CN" altLang="en-US" sz="26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分析试样的采集</a:t>
            </a:r>
            <a:r>
              <a:rPr kumimoji="0" lang="en-US" altLang="zh-CN" sz="26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zh-CN" altLang="en-US" sz="26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从大批物料中采取少量样本作为分析原始试样。</a:t>
            </a:r>
          </a:p>
        </p:txBody>
      </p:sp>
      <p:sp>
        <p:nvSpPr>
          <p:cNvPr id="56325" name="Rectangle 5"/>
          <p:cNvSpPr>
            <a:spLocks noChangeArrowheads="1"/>
          </p:cNvSpPr>
          <p:nvPr/>
        </p:nvSpPr>
        <p:spPr bwMode="auto">
          <a:xfrm>
            <a:off x="428625" y="3857625"/>
            <a:ext cx="8280400" cy="2571750"/>
          </a:xfrm>
          <a:prstGeom prst="rect">
            <a:avLst/>
          </a:prstGeom>
          <a:noFill/>
          <a:ln w="9525">
            <a:noFill/>
            <a:miter lim="800000"/>
          </a:ln>
        </p:spPr>
        <p:txBody>
          <a:bodyPr/>
          <a:lstStyle/>
          <a:p>
            <a:pPr marL="0" marR="0" lvl="0" indent="0" defTabSz="914400" eaLnBrk="1" fontAlgn="auto" latinLnBrk="0" hangingPunct="1">
              <a:lnSpc>
                <a:spcPct val="150000"/>
              </a:lnSpc>
              <a:spcBef>
                <a:spcPct val="2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采样原则：</a:t>
            </a:r>
          </a:p>
          <a:p>
            <a:pPr marL="0" marR="0" lvl="0" indent="0" defTabSz="914400" eaLnBrk="1" fontAlgn="auto" latinLnBrk="0" hangingPunct="1">
              <a:lnSpc>
                <a:spcPct val="150000"/>
              </a:lnSpc>
              <a:spcBef>
                <a:spcPct val="2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现场勘查收集资料，了解对象性质及其周围环境</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ct val="2000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2.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根据试样的性质和分析测定的要求确定采样量</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ct val="2000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3.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根据样品性质及待测组分的性质，确定保存试样的方法</a:t>
            </a:r>
          </a:p>
        </p:txBody>
      </p:sp>
      <p:sp>
        <p:nvSpPr>
          <p:cNvPr id="56326" name="Rectangle 6"/>
          <p:cNvSpPr>
            <a:spLocks noChangeArrowheads="1"/>
          </p:cNvSpPr>
          <p:nvPr/>
        </p:nvSpPr>
        <p:spPr bwMode="auto">
          <a:xfrm>
            <a:off x="712322" y="3080344"/>
            <a:ext cx="4922381" cy="683264"/>
          </a:xfrm>
          <a:prstGeom prst="rect">
            <a:avLst/>
          </a:prstGeom>
          <a:noFill/>
          <a:ln w="9525">
            <a:noFill/>
            <a:miter lim="800000"/>
          </a:ln>
        </p:spPr>
        <p:txBody>
          <a:bodyPr wrap="square">
            <a:spAutoFit/>
          </a:bodyPr>
          <a:lstStyle/>
          <a:p>
            <a:pPr marL="2773680" marR="0" lvl="0" indent="-2773680" defTabSz="914400" eaLnBrk="1" fontAlgn="auto" latinLnBrk="0" hangingPunct="1">
              <a:lnSpc>
                <a:spcPct val="120000"/>
              </a:lnSpc>
              <a:spcBef>
                <a:spcPct val="20000"/>
              </a:spcBef>
              <a:spcAft>
                <a:spcPts val="0"/>
              </a:spcAft>
              <a:buClrTx/>
              <a:buSzTx/>
              <a:buFontTx/>
              <a:buNone/>
              <a:defRPr/>
            </a:pPr>
            <a:r>
              <a:rPr kumimoji="1" lang="zh-CN" altLang="en-US" sz="3200" b="1" i="0" u="none" strike="noStrike" kern="0" cap="none" spc="0" normalizeH="0" baseline="0" noProof="0" dirty="0" smtClean="0">
                <a:ln>
                  <a:noFill/>
                </a:ln>
                <a:solidFill>
                  <a:srgbClr val="0000CC"/>
                </a:solidFill>
                <a:effectLst/>
                <a:uLnTx/>
                <a:uFillTx/>
                <a:latin typeface="+mj-ea"/>
                <a:ea typeface="+mj-ea"/>
                <a:cs typeface="Times New Roman" panose="02020603050405020304" pitchFamily="18" charset="0"/>
              </a:rPr>
              <a:t>试样采集</a:t>
            </a:r>
            <a:r>
              <a:rPr kumimoji="1" lang="zh-CN" altLang="en-US" sz="3200" b="1" i="0" u="none" strike="noStrike" kern="0" cap="none" spc="0" normalizeH="0" baseline="0" noProof="0" dirty="0">
                <a:ln>
                  <a:noFill/>
                </a:ln>
                <a:solidFill>
                  <a:srgbClr val="0000CC"/>
                </a:solidFill>
                <a:effectLst/>
                <a:uLnTx/>
                <a:uFillTx/>
                <a:latin typeface="+mj-ea"/>
                <a:ea typeface="+mj-ea"/>
                <a:cs typeface="Times New Roman" panose="02020603050405020304" pitchFamily="18" charset="0"/>
              </a:rPr>
              <a:t>原则</a:t>
            </a:r>
            <a:r>
              <a:rPr kumimoji="1" lang="en-US" altLang="zh-CN" sz="3200" b="1" i="0" u="none" strike="noStrike" kern="0" cap="none" spc="0" normalizeH="0" baseline="0" noProof="0" dirty="0">
                <a:ln>
                  <a:noFill/>
                </a:ln>
                <a:solidFill>
                  <a:srgbClr val="0000CC"/>
                </a:solidFill>
                <a:effectLst/>
                <a:uLnTx/>
                <a:uFillTx/>
                <a:latin typeface="+mj-ea"/>
                <a:ea typeface="+mj-ea"/>
                <a:cs typeface="Times New Roman" panose="02020603050405020304" pitchFamily="18" charset="0"/>
              </a:rPr>
              <a:t>——</a:t>
            </a:r>
            <a:r>
              <a:rPr kumimoji="1" lang="zh-CN" altLang="en-US" sz="3200" b="1" i="0" u="none" strike="noStrike" kern="0" cap="none" spc="0" normalizeH="0" baseline="0" noProof="0" dirty="0">
                <a:ln>
                  <a:noFill/>
                </a:ln>
                <a:solidFill>
                  <a:srgbClr val="0000CC"/>
                </a:solidFill>
                <a:effectLst/>
                <a:uLnTx/>
                <a:uFillTx/>
                <a:latin typeface="+mj-ea"/>
                <a:ea typeface="+mj-ea"/>
                <a:cs typeface="Times New Roman" panose="02020603050405020304" pitchFamily="18" charset="0"/>
              </a:rPr>
              <a:t>代表性</a:t>
            </a:r>
          </a:p>
        </p:txBody>
      </p:sp>
      <p:sp>
        <p:nvSpPr>
          <p:cNvPr id="56327" name="Rectangle 4"/>
          <p:cNvSpPr>
            <a:spLocks noChangeArrowheads="1"/>
          </p:cNvSpPr>
          <p:nvPr/>
        </p:nvSpPr>
        <p:spPr bwMode="auto">
          <a:xfrm>
            <a:off x="642938" y="2428875"/>
            <a:ext cx="4865166" cy="576263"/>
          </a:xfrm>
          <a:prstGeom prst="rect">
            <a:avLst/>
          </a:prstGeom>
          <a:noFill/>
          <a:ln w="9525">
            <a:noFill/>
            <a:miter lim="800000"/>
          </a:ln>
        </p:spPr>
        <p:txBody>
          <a:bodyPr/>
          <a:lstStyle/>
          <a:p>
            <a:pPr marL="2773680" indent="-2773680" eaLnBrk="1" fontAlgn="auto" hangingPunct="1">
              <a:lnSpc>
                <a:spcPct val="120000"/>
              </a:lnSpc>
              <a:spcBef>
                <a:spcPct val="20000"/>
              </a:spcBef>
              <a:spcAft>
                <a:spcPts val="0"/>
              </a:spcAft>
              <a:defRPr/>
            </a:pPr>
            <a:r>
              <a:rPr kumimoji="0" lang="zh-CN" altLang="en-US" sz="26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如</a:t>
            </a:r>
            <a:r>
              <a:rPr kumimoji="0" lang="en-US" altLang="zh-CN" sz="26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600" i="0" kern="0" dirty="0">
                <a:solidFill>
                  <a:sysClr val="windowText" lastClr="000000"/>
                </a:solidFill>
                <a:effectLst/>
                <a:latin typeface="Times New Roman" panose="02020603050405020304" pitchFamily="18" charset="0"/>
                <a:ea typeface="+mn-ea"/>
                <a:cs typeface="Times New Roman" panose="02020603050405020304" pitchFamily="18" charset="0"/>
              </a:rPr>
              <a:t>血糖、</a:t>
            </a:r>
            <a:r>
              <a:rPr kumimoji="0" lang="zh-CN" altLang="en-US" sz="2600" i="0" kern="0" dirty="0" smtClean="0">
                <a:solidFill>
                  <a:sysClr val="windowText" lastClr="000000"/>
                </a:solidFill>
                <a:effectLst/>
                <a:latin typeface="Times New Roman" panose="02020603050405020304" pitchFamily="18" charset="0"/>
                <a:ea typeface="+mn-ea"/>
                <a:cs typeface="Times New Roman" panose="02020603050405020304" pitchFamily="18" charset="0"/>
              </a:rPr>
              <a:t>血脂</a:t>
            </a:r>
            <a:r>
              <a:rPr kumimoji="0" lang="zh-CN" altLang="en-US" sz="26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测定</a:t>
            </a:r>
            <a:r>
              <a:rPr kumimoji="0" lang="zh-CN" altLang="en-US" sz="2600" i="0" kern="0" dirty="0" smtClean="0">
                <a:solidFill>
                  <a:sysClr val="windowText" lastClr="000000"/>
                </a:solidFill>
                <a:effectLst/>
                <a:latin typeface="Times New Roman" panose="02020603050405020304" pitchFamily="18" charset="0"/>
                <a:ea typeface="+mn-ea"/>
                <a:cs typeface="Times New Roman" panose="02020603050405020304" pitchFamily="18" charset="0"/>
              </a:rPr>
              <a:t>，</a:t>
            </a:r>
            <a:r>
              <a:rPr kumimoji="0" lang="zh-CN" altLang="en-US" sz="2600" i="0" kern="0" dirty="0" smtClean="0">
                <a:solidFill>
                  <a:srgbClr val="FF0000"/>
                </a:solidFill>
                <a:effectLst/>
                <a:latin typeface="Times New Roman" panose="02020603050405020304" pitchFamily="18" charset="0"/>
                <a:ea typeface="+mn-ea"/>
                <a:cs typeface="Times New Roman" panose="02020603050405020304" pitchFamily="18" charset="0"/>
              </a:rPr>
              <a:t>核酸检测</a:t>
            </a:r>
            <a:endParaRPr kumimoji="0" lang="zh-CN" altLang="en-US" sz="26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4279" name="灯片编号占位符 2"/>
          <p:cNvSpPr>
            <a:spLocks noGrp="1"/>
          </p:cNvSpPr>
          <p:nvPr>
            <p:ph type="sldNum" sz="quarter" idx="12"/>
          </p:nvPr>
        </p:nvSpPr>
        <p:spPr bwMode="auto">
          <a:noFill/>
          <a:ln>
            <a:miter lim="800000"/>
          </a:ln>
        </p:spPr>
        <p:txBody>
          <a:bodyPr wrap="square" numCol="1" anchorCtr="0" compatLnSpc="1"/>
          <a:lstStyle/>
          <a:p>
            <a:pPr marL="0" marR="0" lvl="0" indent="0" defTabSz="914400" eaLnBrk="1" fontAlgn="auto" latinLnBrk="0" hangingPunct="1">
              <a:lnSpc>
                <a:spcPct val="100000"/>
              </a:lnSpc>
              <a:spcBef>
                <a:spcPts val="0"/>
              </a:spcBef>
              <a:spcAft>
                <a:spcPts val="0"/>
              </a:spcAft>
              <a:buClrTx/>
              <a:buSzTx/>
              <a:buFontTx/>
              <a:buNone/>
              <a:defRPr/>
            </a:pPr>
            <a:fld id="{024F3E8F-742E-459A-B665-200A5880DC23}" type="slidenum">
              <a:rPr kumimoji="0" lang="zh-CN" altLang="en-US" sz="1800" b="0" i="0" u="none" strike="noStrike" kern="0" cap="none" spc="0" normalizeH="0" baseline="0" noProof="0" smtClean="0">
                <a:ln>
                  <a:noFill/>
                </a:ln>
                <a:solidFill>
                  <a:sysClr val="windowText" lastClr="000000"/>
                </a:solidFill>
                <a:effectLst/>
                <a:uLnTx/>
                <a:uFillTx/>
                <a:latin typeface="Arial" panose="020B0604020202020204" pitchFamily="34" charset="0"/>
                <a:ea typeface="楷体_GB2312"/>
                <a:cs typeface="楷体_GB2312"/>
              </a:rPr>
              <a:t>38</a:t>
            </a:fld>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楷体_GB2312"/>
              <a:cs typeface="楷体_GB2312"/>
            </a:endParaRPr>
          </a:p>
        </p:txBody>
      </p:sp>
      <p:pic>
        <p:nvPicPr>
          <p:cNvPr id="2" name="图片 1"/>
          <p:cNvPicPr>
            <a:picLocks noChangeAspect="1"/>
          </p:cNvPicPr>
          <p:nvPr/>
        </p:nvPicPr>
        <p:blipFill>
          <a:blip r:embed="rId3"/>
          <a:stretch>
            <a:fillRect/>
          </a:stretch>
        </p:blipFill>
        <p:spPr>
          <a:xfrm>
            <a:off x="5940152" y="1844824"/>
            <a:ext cx="2878569" cy="1223392"/>
          </a:xfrm>
          <a:prstGeom prst="rect">
            <a:avLst/>
          </a:prstGeom>
        </p:spPr>
      </p:pic>
      <p:pic>
        <p:nvPicPr>
          <p:cNvPr id="3" name="图片 2"/>
          <p:cNvPicPr>
            <a:picLocks noChangeAspect="1"/>
          </p:cNvPicPr>
          <p:nvPr/>
        </p:nvPicPr>
        <p:blipFill>
          <a:blip r:embed="rId4"/>
          <a:stretch>
            <a:fillRect/>
          </a:stretch>
        </p:blipFill>
        <p:spPr>
          <a:xfrm>
            <a:off x="5918400" y="3133900"/>
            <a:ext cx="2900321" cy="1269361"/>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transition="in" filter="checkerboard(across)">
                                      <p:cBhvr>
                                        <p:cTn id="7" dur="500"/>
                                        <p:tgtEl>
                                          <p:spTgt spid="563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6325"/>
                                        </p:tgtEl>
                                        <p:attrNameLst>
                                          <p:attrName>style.visibility</p:attrName>
                                        </p:attrNameLst>
                                      </p:cBhvr>
                                      <p:to>
                                        <p:strVal val="visible"/>
                                      </p:to>
                                    </p:set>
                                    <p:animEffect transition="in" filter="checkerboard(across)">
                                      <p:cBhvr>
                                        <p:cTn id="12"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ChangeArrowheads="1"/>
          </p:cNvSpPr>
          <p:nvPr/>
        </p:nvSpPr>
        <p:spPr bwMode="auto">
          <a:xfrm>
            <a:off x="468313" y="908050"/>
            <a:ext cx="8280400" cy="2571750"/>
          </a:xfrm>
          <a:prstGeom prst="rect">
            <a:avLst/>
          </a:prstGeom>
          <a:noFill/>
          <a:ln w="9525">
            <a:noFill/>
            <a:miter lim="800000"/>
          </a:ln>
        </p:spPr>
        <p:txBody>
          <a:bodyPr/>
          <a:lstStyle/>
          <a:p>
            <a:pPr marL="0" marR="0" lvl="0" indent="0" defTabSz="914400" eaLnBrk="1" fontAlgn="auto" latinLnBrk="0" hangingPunct="1">
              <a:lnSpc>
                <a:spcPct val="150000"/>
              </a:lnSpc>
              <a:spcBef>
                <a:spcPct val="20000"/>
              </a:spcBef>
              <a:spcAft>
                <a:spcPts val="0"/>
              </a:spcAft>
              <a:buClrTx/>
              <a:buSzTx/>
              <a:buFontTx/>
              <a:buNone/>
              <a:defRPr/>
            </a:pPr>
            <a:r>
              <a:rPr kumimoji="0" lang="zh-CN" altLang="en-US" b="1" i="0" u="none" strike="noStrike" kern="0" cap="none" spc="0" normalizeH="0" baseline="0" noProof="0" dirty="0">
                <a:ln>
                  <a:noFill/>
                </a:ln>
                <a:solidFill>
                  <a:srgbClr val="0000CC"/>
                </a:solidFill>
                <a:effectLst/>
                <a:uLnTx/>
                <a:uFillTx/>
                <a:latin typeface="+mj-ea"/>
                <a:ea typeface="+mj-ea"/>
                <a:cs typeface="Times New Roman" panose="02020603050405020304" pitchFamily="18" charset="0"/>
              </a:rPr>
              <a:t>采样方法：</a:t>
            </a:r>
          </a:p>
          <a:p>
            <a:pPr marL="0" marR="0" lvl="0" indent="0" defTabSz="914400" eaLnBrk="1" fontAlgn="auto" latinLnBrk="0" hangingPunct="1">
              <a:lnSpc>
                <a:spcPct val="150000"/>
              </a:lnSpc>
              <a:spcBef>
                <a:spcPct val="2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样品均匀（水体、大气）</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按照样品含量的分布特点，布点 </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ct val="2000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均匀采样。</a:t>
            </a:r>
          </a:p>
          <a:p>
            <a:pPr marL="0" marR="0" lvl="0" indent="0" defTabSz="914400" eaLnBrk="1" fontAlgn="auto" latinLnBrk="0" hangingPunct="1">
              <a:lnSpc>
                <a:spcPct val="150000"/>
              </a:lnSpc>
              <a:spcBef>
                <a:spcPct val="2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样品不均匀（矿石）</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采集多份样品</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粉碎</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过筛</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混匀</a:t>
            </a:r>
          </a:p>
        </p:txBody>
      </p:sp>
      <p:sp>
        <p:nvSpPr>
          <p:cNvPr id="55299" name="灯片编号占位符 2"/>
          <p:cNvSpPr>
            <a:spLocks noGrp="1"/>
          </p:cNvSpPr>
          <p:nvPr>
            <p:ph type="sldNum" sz="quarter" idx="12"/>
          </p:nvPr>
        </p:nvSpPr>
        <p:spPr bwMode="auto">
          <a:noFill/>
          <a:ln>
            <a:miter lim="800000"/>
          </a:ln>
        </p:spPr>
        <p:txBody>
          <a:bodyPr wrap="square" numCol="1" anchorCtr="0" compatLnSpc="1"/>
          <a:lstStyle/>
          <a:p>
            <a:pPr marL="0" marR="0" lvl="0" indent="0" defTabSz="914400" eaLnBrk="1" fontAlgn="auto" latinLnBrk="0" hangingPunct="1">
              <a:lnSpc>
                <a:spcPct val="100000"/>
              </a:lnSpc>
              <a:spcBef>
                <a:spcPts val="0"/>
              </a:spcBef>
              <a:spcAft>
                <a:spcPts val="0"/>
              </a:spcAft>
              <a:buClrTx/>
              <a:buSzTx/>
              <a:buFontTx/>
              <a:buNone/>
              <a:defRPr/>
            </a:pPr>
            <a:fld id="{6C86DD8C-0DCB-493F-805D-77269DA10BE4}" type="slidenum">
              <a:rPr kumimoji="0" lang="zh-CN" altLang="en-US" sz="1800" b="0" i="0" u="none" strike="noStrike" kern="0" cap="none" spc="0" normalizeH="0" baseline="0" noProof="0" smtClean="0">
                <a:ln>
                  <a:noFill/>
                </a:ln>
                <a:solidFill>
                  <a:sysClr val="windowText" lastClr="000000"/>
                </a:solidFill>
                <a:effectLst/>
                <a:uLnTx/>
                <a:uFillTx/>
                <a:latin typeface="Arial" panose="020B0604020202020204" pitchFamily="34" charset="0"/>
                <a:ea typeface="楷体_GB2312"/>
                <a:cs typeface="楷体_GB2312"/>
              </a:rPr>
              <a:t>39</a:t>
            </a:fld>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楷体_GB2312"/>
              <a:cs typeface="楷体_GB2312"/>
            </a:endParaRPr>
          </a:p>
        </p:txBody>
      </p:sp>
      <p:sp>
        <p:nvSpPr>
          <p:cNvPr id="5" name="Rectangle 5"/>
          <p:cNvSpPr>
            <a:spLocks noChangeArrowheads="1"/>
          </p:cNvSpPr>
          <p:nvPr/>
        </p:nvSpPr>
        <p:spPr bwMode="auto">
          <a:xfrm>
            <a:off x="468313" y="3789363"/>
            <a:ext cx="8280400" cy="2571750"/>
          </a:xfrm>
          <a:prstGeom prst="rect">
            <a:avLst/>
          </a:prstGeom>
          <a:noFill/>
          <a:ln w="9525">
            <a:noFill/>
            <a:miter lim="800000"/>
          </a:ln>
        </p:spPr>
        <p:txBody>
          <a:bodyPr/>
          <a:lstStyle/>
          <a:p>
            <a:pPr marL="0" marR="0" lvl="0" indent="0" defTabSz="914400" eaLnBrk="1" fontAlgn="auto" latinLnBrk="0" hangingPunct="1">
              <a:lnSpc>
                <a:spcPct val="150000"/>
              </a:lnSpc>
              <a:spcBef>
                <a:spcPct val="20000"/>
              </a:spcBef>
              <a:spcAft>
                <a:spcPts val="0"/>
              </a:spcAft>
              <a:buClrTx/>
              <a:buSzTx/>
              <a:buFontTx/>
              <a:buNone/>
              <a:defRPr/>
            </a:pPr>
            <a:r>
              <a:rPr kumimoji="0" lang="zh-CN" altLang="en-US" b="1" i="0" u="none" strike="noStrike" kern="0" cap="none" spc="0" normalizeH="0" baseline="0" noProof="0" dirty="0">
                <a:ln>
                  <a:noFill/>
                </a:ln>
                <a:solidFill>
                  <a:srgbClr val="0000CC"/>
                </a:solidFill>
                <a:effectLst/>
                <a:uLnTx/>
                <a:uFillTx/>
                <a:latin typeface="+mj-ea"/>
                <a:ea typeface="+mj-ea"/>
                <a:cs typeface="Times New Roman" panose="02020603050405020304" pitchFamily="18" charset="0"/>
              </a:rPr>
              <a:t>试样的保存：</a:t>
            </a:r>
          </a:p>
          <a:p>
            <a:pPr marL="0" marR="0" lvl="0" indent="0" defTabSz="914400" eaLnBrk="1" fontAlgn="auto" latinLnBrk="0" hangingPunct="1">
              <a:lnSpc>
                <a:spcPct val="150000"/>
              </a:lnSpc>
              <a:spcBef>
                <a:spcPct val="2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不能变质：微生物的作用、氧化作用</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ct val="2000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2.</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不能损失</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挥发、沉淀、容器吸附</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ct val="20000"/>
              </a:spcBef>
              <a:spcAft>
                <a:spcPts val="0"/>
              </a:spcAft>
              <a:buClrTx/>
              <a:buSzTx/>
              <a:buFontTx/>
              <a:buNone/>
              <a:defRPr/>
            </a:pP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3. </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不能污染：容器的选择、添加试剂的污染</a:t>
            </a:r>
          </a:p>
        </p:txBody>
      </p:sp>
      <p:sp>
        <p:nvSpPr>
          <p:cNvPr id="6" name="Rectangle 2"/>
          <p:cNvSpPr txBox="1">
            <a:spLocks noChangeArrowheads="1"/>
          </p:cNvSpPr>
          <p:nvPr/>
        </p:nvSpPr>
        <p:spPr bwMode="auto">
          <a:xfrm>
            <a:off x="6659563" y="188913"/>
            <a:ext cx="1905000" cy="533400"/>
          </a:xfrm>
          <a:prstGeom prst="rect">
            <a:avLst/>
          </a:prstGeom>
          <a:noFill/>
          <a:ln w="9525">
            <a:noFill/>
            <a:miter lim="800000"/>
          </a:ln>
        </p:spPr>
        <p:txBody>
          <a:bodyPr lIns="0" rIns="0" bIns="0" anchor="b"/>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C00000"/>
                </a:solidFill>
                <a:effectLst/>
                <a:uLnTx/>
                <a:uFillTx/>
                <a:latin typeface="Times New Roman" panose="02020603050405020304" pitchFamily="18" charset="0"/>
                <a:ea typeface="+mn-ea"/>
                <a:cs typeface="Times New Roman" panose="02020603050405020304" pitchFamily="18" charset="0"/>
              </a:rPr>
              <a:t>试样采集</a:t>
            </a:r>
            <a:endPar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checkerboard(across)">
                                      <p:cBhvr>
                                        <p:cTn id="7" dur="500"/>
                                        <p:tgtEl>
                                          <p:spTgt spid="563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ext Box 6"/>
          <p:cNvSpPr txBox="1">
            <a:spLocks noChangeArrowheads="1"/>
          </p:cNvSpPr>
          <p:nvPr/>
        </p:nvSpPr>
        <p:spPr bwMode="auto">
          <a:xfrm>
            <a:off x="2915816" y="316075"/>
            <a:ext cx="2952750" cy="823912"/>
          </a:xfrm>
          <a:prstGeom prst="rect">
            <a:avLst/>
          </a:prstGeom>
          <a:noFill/>
          <a:ln w="9525">
            <a:noFill/>
            <a:miter lim="800000"/>
          </a:ln>
          <a:effectLst/>
        </p:spPr>
        <p:txBody>
          <a:bodyPr>
            <a:spAutoFit/>
          </a:bodyPr>
          <a:lstStyle/>
          <a:p>
            <a:pPr>
              <a:spcBef>
                <a:spcPct val="50000"/>
              </a:spcBef>
            </a:pPr>
            <a:r>
              <a:rPr lang="zh-CN" altLang="en-US" sz="4800" b="1" i="0" dirty="0">
                <a:solidFill>
                  <a:srgbClr val="0000FF"/>
                </a:solidFill>
                <a:effectLst/>
                <a:ea typeface="华文行楷" panose="02010800040101010101" pitchFamily="2" charset="-122"/>
              </a:rPr>
              <a:t>课程内容</a:t>
            </a:r>
          </a:p>
        </p:txBody>
      </p:sp>
      <p:sp>
        <p:nvSpPr>
          <p:cNvPr id="12295" name="Line 7"/>
          <p:cNvSpPr>
            <a:spLocks noChangeShapeType="1"/>
          </p:cNvSpPr>
          <p:nvPr/>
        </p:nvSpPr>
        <p:spPr bwMode="auto">
          <a:xfrm flipV="1">
            <a:off x="251520" y="1268760"/>
            <a:ext cx="8642076" cy="31824"/>
          </a:xfrm>
          <a:prstGeom prst="line">
            <a:avLst/>
          </a:prstGeom>
          <a:noFill/>
          <a:ln w="38100">
            <a:solidFill>
              <a:srgbClr val="FF0000"/>
            </a:solidFill>
            <a:round/>
          </a:ln>
          <a:effectLst/>
        </p:spPr>
        <p:txBody>
          <a:bodyPr/>
          <a:lstStyle/>
          <a:p>
            <a:endParaRPr lang="zh-CN" altLang="en-US"/>
          </a:p>
        </p:txBody>
      </p:sp>
      <p:sp>
        <p:nvSpPr>
          <p:cNvPr id="12296" name="Rectangle 8"/>
          <p:cNvSpPr>
            <a:spLocks noChangeArrowheads="1"/>
          </p:cNvSpPr>
          <p:nvPr/>
        </p:nvSpPr>
        <p:spPr bwMode="auto">
          <a:xfrm>
            <a:off x="1331094" y="1484784"/>
            <a:ext cx="7345362" cy="4823197"/>
          </a:xfrm>
          <a:prstGeom prst="rect">
            <a:avLst/>
          </a:prstGeom>
          <a:noFill/>
          <a:ln w="9525">
            <a:noFill/>
            <a:miter lim="800000"/>
          </a:ln>
          <a:effectLst/>
        </p:spPr>
        <p:txBody>
          <a:bodyPr/>
          <a:lstStyle/>
          <a:p>
            <a:pPr marL="342900" indent="-342900" algn="just">
              <a:lnSpc>
                <a:spcPct val="150000"/>
              </a:lnSpc>
              <a:spcBef>
                <a:spcPct val="20000"/>
              </a:spcBef>
              <a:buClr>
                <a:srgbClr val="FF0000"/>
              </a:buClr>
              <a:buFont typeface="Wingdings" panose="05000000000000000000" pitchFamily="2" charset="2"/>
              <a:buChar char="Ø"/>
            </a:pPr>
            <a:r>
              <a:rPr lang="en-US" altLang="zh-CN" sz="3200" b="1" i="0" dirty="0">
                <a:solidFill>
                  <a:srgbClr val="000000"/>
                </a:solidFill>
                <a:effectLst/>
                <a:latin typeface="+mj-ea"/>
                <a:ea typeface="+mj-ea"/>
              </a:rPr>
              <a:t> </a:t>
            </a:r>
            <a:r>
              <a:rPr lang="zh-CN" altLang="en-US" sz="3200" b="1" i="0" dirty="0">
                <a:solidFill>
                  <a:srgbClr val="000000"/>
                </a:solidFill>
                <a:effectLst/>
                <a:latin typeface="+mj-ea"/>
                <a:ea typeface="+mj-ea"/>
              </a:rPr>
              <a:t>绪论</a:t>
            </a:r>
            <a:r>
              <a:rPr lang="zh-CN" altLang="en-US" sz="3200" b="1" i="0" dirty="0">
                <a:solidFill>
                  <a:srgbClr val="003366"/>
                </a:solidFill>
                <a:effectLst/>
                <a:latin typeface="+mj-ea"/>
                <a:ea typeface="+mj-ea"/>
              </a:rPr>
              <a:t>（</a:t>
            </a:r>
            <a:r>
              <a:rPr lang="en-US" altLang="zh-CN" sz="3200" i="0" dirty="0" smtClean="0">
                <a:solidFill>
                  <a:srgbClr val="0000FF"/>
                </a:solidFill>
                <a:effectLst/>
                <a:latin typeface="+mj-ea"/>
                <a:ea typeface="+mj-ea"/>
              </a:rPr>
              <a:t>1 </a:t>
            </a:r>
            <a:r>
              <a:rPr lang="en-US" altLang="zh-CN" sz="3200" b="1" i="0" dirty="0" smtClean="0">
                <a:solidFill>
                  <a:srgbClr val="003366"/>
                </a:solidFill>
                <a:effectLst/>
                <a:latin typeface="+mj-ea"/>
                <a:ea typeface="+mj-ea"/>
              </a:rPr>
              <a:t>&amp; </a:t>
            </a:r>
            <a:r>
              <a:rPr lang="en-US" altLang="zh-CN" sz="3200" b="1" i="0" dirty="0" smtClean="0">
                <a:solidFill>
                  <a:srgbClr val="0000FF"/>
                </a:solidFill>
                <a:effectLst/>
                <a:latin typeface="+mj-ea"/>
                <a:ea typeface="+mj-ea"/>
              </a:rPr>
              <a:t>2</a:t>
            </a:r>
            <a:r>
              <a:rPr lang="zh-CN" altLang="en-US" sz="3200" b="1" i="0" dirty="0">
                <a:solidFill>
                  <a:srgbClr val="003366"/>
                </a:solidFill>
                <a:effectLst/>
                <a:latin typeface="+mj-ea"/>
                <a:ea typeface="+mj-ea"/>
              </a:rPr>
              <a:t>章）</a:t>
            </a:r>
          </a:p>
          <a:p>
            <a:pPr marL="342900" indent="-342900" algn="just">
              <a:lnSpc>
                <a:spcPct val="150000"/>
              </a:lnSpc>
              <a:spcBef>
                <a:spcPct val="20000"/>
              </a:spcBef>
              <a:buClr>
                <a:srgbClr val="FF0000"/>
              </a:buClr>
              <a:buFont typeface="Wingdings" panose="05000000000000000000" pitchFamily="2" charset="2"/>
              <a:buChar char="Ø"/>
            </a:pPr>
            <a:r>
              <a:rPr lang="zh-CN" altLang="en-US" sz="3200" b="1" i="0" dirty="0">
                <a:solidFill>
                  <a:srgbClr val="000000"/>
                </a:solidFill>
                <a:effectLst/>
                <a:latin typeface="+mj-ea"/>
                <a:ea typeface="+mj-ea"/>
              </a:rPr>
              <a:t> 数据处理与</a:t>
            </a:r>
            <a:r>
              <a:rPr lang="zh-CN" altLang="en-US" sz="3200" b="1" i="0" dirty="0" smtClean="0">
                <a:solidFill>
                  <a:srgbClr val="000000"/>
                </a:solidFill>
                <a:effectLst/>
                <a:latin typeface="+mj-ea"/>
                <a:ea typeface="+mj-ea"/>
              </a:rPr>
              <a:t>质量保证</a:t>
            </a:r>
            <a:r>
              <a:rPr lang="zh-CN" altLang="en-US" sz="3200" b="1" i="0" dirty="0" smtClean="0">
                <a:solidFill>
                  <a:srgbClr val="003366"/>
                </a:solidFill>
                <a:effectLst/>
                <a:latin typeface="+mj-ea"/>
                <a:ea typeface="+mj-ea"/>
              </a:rPr>
              <a:t> </a:t>
            </a:r>
            <a:r>
              <a:rPr lang="zh-CN" altLang="en-US" sz="3200" b="1" i="0" dirty="0">
                <a:solidFill>
                  <a:srgbClr val="003366"/>
                </a:solidFill>
                <a:effectLst/>
                <a:latin typeface="+mj-ea"/>
                <a:ea typeface="+mj-ea"/>
              </a:rPr>
              <a:t>（</a:t>
            </a:r>
            <a:r>
              <a:rPr lang="en-US" altLang="zh-CN" sz="3200" b="1" i="0" dirty="0" smtClean="0">
                <a:solidFill>
                  <a:srgbClr val="0000FF"/>
                </a:solidFill>
                <a:effectLst/>
                <a:latin typeface="+mj-ea"/>
                <a:ea typeface="+mj-ea"/>
              </a:rPr>
              <a:t>3 </a:t>
            </a:r>
            <a:r>
              <a:rPr lang="en-US" altLang="zh-CN" sz="3200" i="0" dirty="0">
                <a:solidFill>
                  <a:srgbClr val="003366"/>
                </a:solidFill>
                <a:effectLst/>
                <a:latin typeface="+mj-ea"/>
                <a:ea typeface="+mj-ea"/>
              </a:rPr>
              <a:t>&amp;</a:t>
            </a:r>
            <a:r>
              <a:rPr lang="en-US" altLang="zh-CN" sz="3200" b="1" i="0" dirty="0" smtClean="0">
                <a:solidFill>
                  <a:srgbClr val="0000FF"/>
                </a:solidFill>
                <a:effectLst/>
                <a:latin typeface="+mj-ea"/>
                <a:ea typeface="+mj-ea"/>
              </a:rPr>
              <a:t> 4</a:t>
            </a:r>
            <a:r>
              <a:rPr lang="zh-CN" altLang="en-US" sz="3200" b="1" i="0" dirty="0">
                <a:solidFill>
                  <a:srgbClr val="003366"/>
                </a:solidFill>
                <a:effectLst/>
                <a:latin typeface="+mj-ea"/>
                <a:ea typeface="+mj-ea"/>
              </a:rPr>
              <a:t>章）</a:t>
            </a:r>
          </a:p>
          <a:p>
            <a:pPr marL="342900" indent="-342900" algn="just">
              <a:lnSpc>
                <a:spcPct val="150000"/>
              </a:lnSpc>
              <a:spcBef>
                <a:spcPct val="20000"/>
              </a:spcBef>
              <a:buClr>
                <a:srgbClr val="FF0000"/>
              </a:buClr>
              <a:buFont typeface="Wingdings" panose="05000000000000000000" pitchFamily="2" charset="2"/>
              <a:buChar char="Ø"/>
            </a:pPr>
            <a:r>
              <a:rPr lang="zh-CN" altLang="en-US" sz="3200" b="1" i="0" dirty="0">
                <a:solidFill>
                  <a:srgbClr val="003366"/>
                </a:solidFill>
                <a:effectLst/>
                <a:latin typeface="+mj-ea"/>
                <a:ea typeface="+mj-ea"/>
              </a:rPr>
              <a:t> </a:t>
            </a:r>
            <a:r>
              <a:rPr lang="zh-CN" altLang="en-US" sz="3200" b="1" i="0" dirty="0" smtClean="0">
                <a:solidFill>
                  <a:srgbClr val="000000"/>
                </a:solidFill>
                <a:effectLst/>
                <a:latin typeface="+mj-ea"/>
                <a:ea typeface="+mj-ea"/>
              </a:rPr>
              <a:t>滴定分析法</a:t>
            </a:r>
            <a:r>
              <a:rPr lang="zh-CN" altLang="en-US" sz="3200" b="1" i="0" dirty="0" smtClean="0">
                <a:solidFill>
                  <a:srgbClr val="003366"/>
                </a:solidFill>
                <a:effectLst/>
                <a:latin typeface="+mj-ea"/>
                <a:ea typeface="+mj-ea"/>
              </a:rPr>
              <a:t>（</a:t>
            </a:r>
            <a:r>
              <a:rPr lang="en-US" altLang="zh-CN" sz="3200" b="1" i="0" dirty="0" smtClean="0">
                <a:solidFill>
                  <a:srgbClr val="0000FF"/>
                </a:solidFill>
                <a:effectLst/>
                <a:latin typeface="+mj-ea"/>
                <a:ea typeface="+mj-ea"/>
              </a:rPr>
              <a:t>5-8 </a:t>
            </a:r>
            <a:r>
              <a:rPr lang="zh-CN" altLang="en-US" sz="3200" b="1" i="0" dirty="0" smtClean="0">
                <a:solidFill>
                  <a:srgbClr val="003366"/>
                </a:solidFill>
                <a:effectLst/>
                <a:latin typeface="+mj-ea"/>
                <a:ea typeface="+mj-ea"/>
              </a:rPr>
              <a:t>章</a:t>
            </a:r>
            <a:r>
              <a:rPr lang="zh-CN" altLang="en-US" sz="3200" b="1" i="0" dirty="0">
                <a:solidFill>
                  <a:srgbClr val="003366"/>
                </a:solidFill>
                <a:effectLst/>
                <a:latin typeface="+mj-ea"/>
                <a:ea typeface="+mj-ea"/>
              </a:rPr>
              <a:t>）</a:t>
            </a:r>
          </a:p>
          <a:p>
            <a:pPr marL="342900" indent="-342900" algn="just">
              <a:lnSpc>
                <a:spcPct val="150000"/>
              </a:lnSpc>
              <a:spcBef>
                <a:spcPct val="20000"/>
              </a:spcBef>
              <a:buClr>
                <a:srgbClr val="FF0000"/>
              </a:buClr>
              <a:buFont typeface="Wingdings" panose="05000000000000000000" pitchFamily="2" charset="2"/>
              <a:buChar char="Ø"/>
            </a:pPr>
            <a:r>
              <a:rPr lang="zh-CN" altLang="en-US" sz="3200" b="1" i="0" dirty="0">
                <a:solidFill>
                  <a:srgbClr val="003366"/>
                </a:solidFill>
                <a:effectLst/>
                <a:latin typeface="+mj-ea"/>
                <a:ea typeface="+mj-ea"/>
              </a:rPr>
              <a:t> </a:t>
            </a:r>
            <a:r>
              <a:rPr lang="zh-CN" altLang="en-US" sz="3200" b="1" i="0" dirty="0" smtClean="0">
                <a:solidFill>
                  <a:srgbClr val="000000"/>
                </a:solidFill>
                <a:effectLst/>
                <a:latin typeface="+mj-ea"/>
                <a:ea typeface="+mj-ea"/>
              </a:rPr>
              <a:t>重量分析法</a:t>
            </a:r>
            <a:r>
              <a:rPr lang="zh-CN" altLang="en-US" sz="3200" b="1" i="0" dirty="0" smtClean="0">
                <a:solidFill>
                  <a:srgbClr val="003366"/>
                </a:solidFill>
                <a:effectLst/>
                <a:latin typeface="+mj-ea"/>
                <a:ea typeface="+mj-ea"/>
              </a:rPr>
              <a:t>（</a:t>
            </a:r>
            <a:r>
              <a:rPr lang="en-US" altLang="zh-CN" sz="3200" b="1" i="0" dirty="0" smtClean="0">
                <a:solidFill>
                  <a:srgbClr val="0000FF"/>
                </a:solidFill>
                <a:effectLst/>
                <a:latin typeface="+mj-ea"/>
                <a:ea typeface="+mj-ea"/>
              </a:rPr>
              <a:t>9 </a:t>
            </a:r>
            <a:r>
              <a:rPr lang="zh-CN" altLang="en-US" sz="3200" b="1" i="0" dirty="0" smtClean="0">
                <a:solidFill>
                  <a:srgbClr val="003366"/>
                </a:solidFill>
                <a:effectLst/>
                <a:latin typeface="+mj-ea"/>
                <a:ea typeface="+mj-ea"/>
              </a:rPr>
              <a:t>章</a:t>
            </a:r>
            <a:r>
              <a:rPr lang="zh-CN" altLang="en-US" sz="3200" b="1" i="0" dirty="0">
                <a:solidFill>
                  <a:srgbClr val="003366"/>
                </a:solidFill>
                <a:effectLst/>
                <a:latin typeface="+mj-ea"/>
                <a:ea typeface="+mj-ea"/>
              </a:rPr>
              <a:t>）</a:t>
            </a:r>
          </a:p>
          <a:p>
            <a:pPr marL="342900" indent="-342900" algn="just">
              <a:lnSpc>
                <a:spcPct val="150000"/>
              </a:lnSpc>
              <a:spcBef>
                <a:spcPct val="20000"/>
              </a:spcBef>
              <a:buClr>
                <a:srgbClr val="FF0000"/>
              </a:buClr>
              <a:buFont typeface="Wingdings" panose="05000000000000000000" pitchFamily="2" charset="2"/>
              <a:buChar char="Ø"/>
            </a:pPr>
            <a:r>
              <a:rPr lang="zh-CN" altLang="en-US" sz="3200" b="1" i="0" dirty="0">
                <a:solidFill>
                  <a:srgbClr val="003366"/>
                </a:solidFill>
                <a:effectLst/>
                <a:latin typeface="+mj-ea"/>
                <a:ea typeface="+mj-ea"/>
              </a:rPr>
              <a:t> </a:t>
            </a:r>
            <a:r>
              <a:rPr lang="zh-CN" altLang="en-US" sz="3200" i="0" dirty="0">
                <a:solidFill>
                  <a:srgbClr val="000000"/>
                </a:solidFill>
                <a:effectLst/>
                <a:latin typeface="+mj-ea"/>
                <a:ea typeface="+mj-ea"/>
              </a:rPr>
              <a:t>吸光</a:t>
            </a:r>
            <a:r>
              <a:rPr lang="zh-CN" altLang="en-US" sz="3200" b="1" i="0" dirty="0" smtClean="0">
                <a:solidFill>
                  <a:srgbClr val="000000"/>
                </a:solidFill>
                <a:effectLst/>
                <a:latin typeface="+mj-ea"/>
                <a:ea typeface="+mj-ea"/>
              </a:rPr>
              <a:t>光度法</a:t>
            </a:r>
            <a:r>
              <a:rPr lang="zh-CN" altLang="en-US" sz="3200" b="1" i="0" dirty="0" smtClean="0">
                <a:solidFill>
                  <a:srgbClr val="003366"/>
                </a:solidFill>
                <a:effectLst/>
                <a:latin typeface="+mj-ea"/>
                <a:ea typeface="+mj-ea"/>
              </a:rPr>
              <a:t>（</a:t>
            </a:r>
            <a:r>
              <a:rPr lang="en-US" altLang="zh-CN" sz="3200" b="1" i="0" dirty="0" smtClean="0">
                <a:solidFill>
                  <a:srgbClr val="0000FF"/>
                </a:solidFill>
                <a:effectLst/>
                <a:latin typeface="+mj-ea"/>
                <a:ea typeface="+mj-ea"/>
              </a:rPr>
              <a:t>10 </a:t>
            </a:r>
            <a:r>
              <a:rPr lang="zh-CN" altLang="en-US" sz="3200" b="1" i="0" dirty="0" smtClean="0">
                <a:solidFill>
                  <a:srgbClr val="003366"/>
                </a:solidFill>
                <a:effectLst/>
                <a:latin typeface="+mj-ea"/>
                <a:ea typeface="+mj-ea"/>
              </a:rPr>
              <a:t>章</a:t>
            </a:r>
            <a:r>
              <a:rPr lang="zh-CN" altLang="en-US" sz="3200" b="1" i="0" dirty="0">
                <a:solidFill>
                  <a:srgbClr val="003366"/>
                </a:solidFill>
                <a:effectLst/>
                <a:latin typeface="+mj-ea"/>
                <a:ea typeface="+mj-ea"/>
              </a:rPr>
              <a:t>）</a:t>
            </a:r>
          </a:p>
          <a:p>
            <a:pPr marL="342900" indent="-342900" algn="just">
              <a:lnSpc>
                <a:spcPct val="150000"/>
              </a:lnSpc>
              <a:spcBef>
                <a:spcPct val="20000"/>
              </a:spcBef>
              <a:buClr>
                <a:srgbClr val="FF0000"/>
              </a:buClr>
              <a:buFont typeface="Wingdings" panose="05000000000000000000" pitchFamily="2" charset="2"/>
              <a:buChar char="Ø"/>
            </a:pPr>
            <a:r>
              <a:rPr lang="zh-CN" altLang="en-US" sz="3200" b="1" i="0" dirty="0">
                <a:solidFill>
                  <a:srgbClr val="003366"/>
                </a:solidFill>
                <a:effectLst/>
                <a:latin typeface="+mj-ea"/>
                <a:ea typeface="+mj-ea"/>
              </a:rPr>
              <a:t> </a:t>
            </a:r>
            <a:r>
              <a:rPr lang="zh-CN" altLang="en-US" sz="3200" b="1" i="0" dirty="0" smtClean="0">
                <a:solidFill>
                  <a:srgbClr val="000000"/>
                </a:solidFill>
                <a:effectLst/>
                <a:latin typeface="+mj-ea"/>
                <a:ea typeface="+mj-ea"/>
              </a:rPr>
              <a:t>分离和富集方法</a:t>
            </a:r>
            <a:r>
              <a:rPr lang="zh-CN" altLang="en-US" sz="3200" b="1" i="0" dirty="0" smtClean="0">
                <a:solidFill>
                  <a:srgbClr val="003366"/>
                </a:solidFill>
                <a:effectLst/>
                <a:latin typeface="+mj-ea"/>
                <a:ea typeface="+mj-ea"/>
              </a:rPr>
              <a:t>（</a:t>
            </a:r>
            <a:r>
              <a:rPr lang="en-US" altLang="zh-CN" sz="3200" b="1" i="0" dirty="0" smtClean="0">
                <a:solidFill>
                  <a:srgbClr val="0000FF"/>
                </a:solidFill>
                <a:effectLst/>
                <a:latin typeface="+mj-ea"/>
                <a:ea typeface="+mj-ea"/>
              </a:rPr>
              <a:t>11 </a:t>
            </a:r>
            <a:r>
              <a:rPr lang="zh-CN" altLang="en-US" sz="3200" b="1" i="0" dirty="0" smtClean="0">
                <a:solidFill>
                  <a:srgbClr val="003366"/>
                </a:solidFill>
                <a:effectLst/>
                <a:latin typeface="+mj-ea"/>
                <a:ea typeface="+mj-ea"/>
              </a:rPr>
              <a:t>章</a:t>
            </a:r>
            <a:r>
              <a:rPr lang="zh-CN" altLang="en-US" sz="3200" b="1" i="0" dirty="0">
                <a:solidFill>
                  <a:srgbClr val="003366"/>
                </a:solidFill>
                <a:effectLst/>
                <a:latin typeface="+mj-ea"/>
                <a:ea typeface="+mj-ea"/>
              </a:rPr>
              <a:t>）</a:t>
            </a: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rrowheads="1"/>
          </p:cNvSpPr>
          <p:nvPr>
            <p:ph type="title"/>
          </p:nvPr>
        </p:nvSpPr>
        <p:spPr>
          <a:xfrm>
            <a:off x="428625" y="428625"/>
            <a:ext cx="5079479" cy="571500"/>
          </a:xfrm>
        </p:spPr>
        <p:txBody>
          <a:bodyPr/>
          <a:lstStyle/>
          <a:p>
            <a:pPr>
              <a:defRPr/>
            </a:pPr>
            <a:r>
              <a:rPr lang="zh-CN" altLang="en-US" b="1" dirty="0">
                <a:latin typeface="+mn-ea"/>
                <a:ea typeface="+mn-ea"/>
              </a:rPr>
              <a:t>例</a:t>
            </a:r>
            <a:r>
              <a:rPr lang="en-US" altLang="zh-CN" b="1" dirty="0">
                <a:latin typeface="+mn-ea"/>
                <a:ea typeface="+mn-ea"/>
              </a:rPr>
              <a:t>:</a:t>
            </a:r>
            <a:r>
              <a:rPr lang="zh-CN" altLang="en-US" b="1" dirty="0">
                <a:latin typeface="+mn-ea"/>
                <a:ea typeface="+mn-ea"/>
              </a:rPr>
              <a:t>土壤采样</a:t>
            </a:r>
            <a:r>
              <a:rPr lang="en-US" altLang="zh-CN" b="1" dirty="0">
                <a:latin typeface="+mn-ea"/>
                <a:ea typeface="+mn-ea"/>
              </a:rPr>
              <a:t>(</a:t>
            </a:r>
            <a:r>
              <a:rPr lang="zh-CN" altLang="en-US" b="1" dirty="0">
                <a:latin typeface="+mn-ea"/>
                <a:ea typeface="+mn-ea"/>
              </a:rPr>
              <a:t>污染物分析</a:t>
            </a:r>
            <a:r>
              <a:rPr lang="en-US" altLang="zh-CN" b="1" dirty="0">
                <a:latin typeface="+mn-ea"/>
                <a:ea typeface="+mn-ea"/>
              </a:rPr>
              <a:t>)</a:t>
            </a:r>
            <a:endParaRPr lang="zh-CN" altLang="en-US" b="1" dirty="0">
              <a:latin typeface="+mn-ea"/>
              <a:ea typeface="+mn-ea"/>
            </a:endParaRPr>
          </a:p>
        </p:txBody>
      </p:sp>
      <p:grpSp>
        <p:nvGrpSpPr>
          <p:cNvPr id="56323" name="Group 3"/>
          <p:cNvGrpSpPr/>
          <p:nvPr/>
        </p:nvGrpSpPr>
        <p:grpSpPr bwMode="auto">
          <a:xfrm>
            <a:off x="611188" y="1412875"/>
            <a:ext cx="7993062" cy="4895850"/>
            <a:chOff x="385" y="846"/>
            <a:chExt cx="4848" cy="3084"/>
          </a:xfrm>
        </p:grpSpPr>
        <p:sp>
          <p:nvSpPr>
            <p:cNvPr id="56324" name="Text Box 4"/>
            <p:cNvSpPr txBox="1">
              <a:spLocks noChangeArrowheads="1"/>
            </p:cNvSpPr>
            <p:nvPr/>
          </p:nvSpPr>
          <p:spPr bwMode="auto">
            <a:xfrm>
              <a:off x="385" y="846"/>
              <a:ext cx="1542" cy="268"/>
            </a:xfrm>
            <a:prstGeom prst="rect">
              <a:avLst/>
            </a:prstGeom>
            <a:solidFill>
              <a:srgbClr val="FFFFCC"/>
            </a:solid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292929"/>
                  </a:solidFill>
                  <a:effectLst/>
                  <a:uLnTx/>
                  <a:uFillTx/>
                  <a:latin typeface="黑体" panose="02010609060101010101" pitchFamily="49" charset="-122"/>
                  <a:ea typeface="黑体" panose="02010609060101010101" pitchFamily="49" charset="-122"/>
                </a:rPr>
                <a:t>（一）布设原则</a:t>
              </a:r>
            </a:p>
          </p:txBody>
        </p:sp>
        <p:sp>
          <p:nvSpPr>
            <p:cNvPr id="56325" name="Text Box 5"/>
            <p:cNvSpPr txBox="1">
              <a:spLocks noChangeArrowheads="1"/>
            </p:cNvSpPr>
            <p:nvPr/>
          </p:nvSpPr>
          <p:spPr bwMode="auto">
            <a:xfrm>
              <a:off x="600" y="1292"/>
              <a:ext cx="1724" cy="268"/>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292929"/>
                  </a:solidFill>
                  <a:effectLst/>
                  <a:uLnTx/>
                  <a:uFillTx/>
                  <a:latin typeface="黑体" panose="02010609060101010101" pitchFamily="49" charset="-122"/>
                  <a:ea typeface="黑体" panose="02010609060101010101" pitchFamily="49" charset="-122"/>
                </a:rPr>
                <a:t>不同土壤类型都要布点</a:t>
              </a:r>
            </a:p>
          </p:txBody>
        </p:sp>
        <p:sp>
          <p:nvSpPr>
            <p:cNvPr id="56326" name="Text Box 6"/>
            <p:cNvSpPr txBox="1">
              <a:spLocks noChangeArrowheads="1"/>
            </p:cNvSpPr>
            <p:nvPr/>
          </p:nvSpPr>
          <p:spPr bwMode="auto">
            <a:xfrm>
              <a:off x="600" y="1706"/>
              <a:ext cx="1794" cy="682"/>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292929"/>
                  </a:solidFill>
                  <a:effectLst/>
                  <a:uLnTx/>
                  <a:uFillTx/>
                  <a:latin typeface="黑体" panose="02010609060101010101" pitchFamily="49" charset="-122"/>
                  <a:ea typeface="黑体" panose="02010609060101010101" pitchFamily="49" charset="-122"/>
                </a:rPr>
                <a:t>污染较重地区布点要密些。常根据土壤污染发生原因来考虑布点多少</a:t>
              </a:r>
            </a:p>
          </p:txBody>
        </p:sp>
        <p:sp>
          <p:nvSpPr>
            <p:cNvPr id="56327" name="Text Box 7"/>
            <p:cNvSpPr txBox="1">
              <a:spLocks noChangeArrowheads="1"/>
            </p:cNvSpPr>
            <p:nvPr/>
          </p:nvSpPr>
          <p:spPr bwMode="auto">
            <a:xfrm>
              <a:off x="3078" y="1203"/>
              <a:ext cx="2155" cy="625"/>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rPr>
                <a:t>大气污染物引起：布点以污染源为中心，据当地风向、风速及污染强度等因素来确定</a:t>
              </a:r>
            </a:p>
          </p:txBody>
        </p:sp>
        <p:sp>
          <p:nvSpPr>
            <p:cNvPr id="56328" name="Text Box 8"/>
            <p:cNvSpPr txBox="1">
              <a:spLocks noChangeArrowheads="1"/>
            </p:cNvSpPr>
            <p:nvPr/>
          </p:nvSpPr>
          <p:spPr bwMode="auto">
            <a:xfrm>
              <a:off x="3078" y="1918"/>
              <a:ext cx="2155" cy="625"/>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rPr>
                <a:t>城市污水或被污染的河水灌溉农田引起：采样点应根据水流的路径和距离来考虑</a:t>
              </a:r>
            </a:p>
          </p:txBody>
        </p:sp>
        <p:sp>
          <p:nvSpPr>
            <p:cNvPr id="56329" name="Text Box 9"/>
            <p:cNvSpPr txBox="1">
              <a:spLocks noChangeArrowheads="1"/>
            </p:cNvSpPr>
            <p:nvPr/>
          </p:nvSpPr>
          <p:spPr bwMode="auto">
            <a:xfrm>
              <a:off x="3078" y="2632"/>
              <a:ext cx="2155" cy="447"/>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rPr>
                <a:t>化肥、农药引起：特点是分布比较均匀广泛</a:t>
              </a:r>
            </a:p>
          </p:txBody>
        </p:sp>
        <p:sp>
          <p:nvSpPr>
            <p:cNvPr id="56330" name="Text Box 10"/>
            <p:cNvSpPr txBox="1">
              <a:spLocks noChangeArrowheads="1"/>
            </p:cNvSpPr>
            <p:nvPr/>
          </p:nvSpPr>
          <p:spPr bwMode="auto">
            <a:xfrm>
              <a:off x="600" y="2524"/>
              <a:ext cx="1724" cy="615"/>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292929"/>
                  </a:solidFill>
                  <a:effectLst/>
                  <a:uLnTx/>
                  <a:uFillTx/>
                  <a:latin typeface="黑体" panose="02010609060101010101" pitchFamily="49" charset="-122"/>
                  <a:ea typeface="黑体" panose="02010609060101010101" pitchFamily="49" charset="-122"/>
                </a:rPr>
                <a:t>要在非污染区的同类土壤中布设一个或几个对照采样点</a:t>
              </a:r>
            </a:p>
          </p:txBody>
        </p:sp>
        <p:sp>
          <p:nvSpPr>
            <p:cNvPr id="56331" name="Text Box 11"/>
            <p:cNvSpPr txBox="1">
              <a:spLocks noChangeArrowheads="1"/>
            </p:cNvSpPr>
            <p:nvPr/>
          </p:nvSpPr>
          <p:spPr bwMode="auto">
            <a:xfrm>
              <a:off x="493" y="3483"/>
              <a:ext cx="4740" cy="447"/>
            </a:xfrm>
            <a:prstGeom prst="rect">
              <a:avLst/>
            </a:prstGeom>
            <a:noFill/>
            <a:ln w="9525">
              <a:solidFill>
                <a:srgbClr val="000000"/>
              </a:solidFill>
              <a:miter lim="800000"/>
            </a:ln>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292929"/>
                  </a:solidFill>
                  <a:effectLst/>
                  <a:uLnTx/>
                  <a:uFillTx/>
                  <a:latin typeface="黑体" panose="02010609060101010101" pitchFamily="49" charset="-122"/>
                  <a:ea typeface="黑体" panose="02010609060101010101" pitchFamily="49" charset="-122"/>
                </a:rPr>
                <a:t>总之，采样点的布设既应尽量照顾到土壤的全面情况，又要视污染情况和监测目的而定</a:t>
              </a:r>
            </a:p>
          </p:txBody>
        </p:sp>
        <p:sp>
          <p:nvSpPr>
            <p:cNvPr id="56332" name="Line 12"/>
            <p:cNvSpPr>
              <a:spLocks noChangeShapeType="1"/>
            </p:cNvSpPr>
            <p:nvPr/>
          </p:nvSpPr>
          <p:spPr bwMode="auto">
            <a:xfrm>
              <a:off x="490" y="1120"/>
              <a:ext cx="3" cy="1780"/>
            </a:xfrm>
            <a:prstGeom prst="line">
              <a:avLst/>
            </a:prstGeom>
            <a:noFill/>
            <a:ln w="19050">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3" name="Line 13"/>
            <p:cNvSpPr>
              <a:spLocks noChangeShapeType="1"/>
            </p:cNvSpPr>
            <p:nvPr/>
          </p:nvSpPr>
          <p:spPr bwMode="auto">
            <a:xfrm>
              <a:off x="493" y="1382"/>
              <a:ext cx="107" cy="0"/>
            </a:xfrm>
            <a:prstGeom prst="line">
              <a:avLst/>
            </a:prstGeom>
            <a:noFill/>
            <a:ln w="19050">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4" name="Line 14"/>
            <p:cNvSpPr>
              <a:spLocks noChangeShapeType="1"/>
            </p:cNvSpPr>
            <p:nvPr/>
          </p:nvSpPr>
          <p:spPr bwMode="auto">
            <a:xfrm>
              <a:off x="493" y="2007"/>
              <a:ext cx="107" cy="0"/>
            </a:xfrm>
            <a:prstGeom prst="line">
              <a:avLst/>
            </a:prstGeom>
            <a:noFill/>
            <a:ln w="19050">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5" name="Line 15"/>
            <p:cNvSpPr>
              <a:spLocks noChangeShapeType="1"/>
            </p:cNvSpPr>
            <p:nvPr/>
          </p:nvSpPr>
          <p:spPr bwMode="auto">
            <a:xfrm>
              <a:off x="493" y="2900"/>
              <a:ext cx="107" cy="0"/>
            </a:xfrm>
            <a:prstGeom prst="line">
              <a:avLst/>
            </a:prstGeom>
            <a:noFill/>
            <a:ln w="19050">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6" name="Line 16"/>
            <p:cNvSpPr>
              <a:spLocks noChangeShapeType="1"/>
            </p:cNvSpPr>
            <p:nvPr/>
          </p:nvSpPr>
          <p:spPr bwMode="auto">
            <a:xfrm>
              <a:off x="2409" y="2115"/>
              <a:ext cx="669" cy="0"/>
            </a:xfrm>
            <a:prstGeom prst="line">
              <a:avLst/>
            </a:prstGeom>
            <a:noFill/>
            <a:ln w="19050">
              <a:solidFill>
                <a:srgbClr val="808000"/>
              </a:solidFill>
              <a:rou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7" name="Line 17"/>
            <p:cNvSpPr>
              <a:spLocks noChangeShapeType="1"/>
            </p:cNvSpPr>
            <p:nvPr/>
          </p:nvSpPr>
          <p:spPr bwMode="auto">
            <a:xfrm>
              <a:off x="2647" y="1294"/>
              <a:ext cx="0" cy="1697"/>
            </a:xfrm>
            <a:prstGeom prst="line">
              <a:avLst/>
            </a:prstGeom>
            <a:noFill/>
            <a:ln w="19050">
              <a:solidFill>
                <a:srgbClr val="808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8" name="Line 18"/>
            <p:cNvSpPr>
              <a:spLocks noChangeShapeType="1"/>
            </p:cNvSpPr>
            <p:nvPr/>
          </p:nvSpPr>
          <p:spPr bwMode="auto">
            <a:xfrm>
              <a:off x="2647" y="2990"/>
              <a:ext cx="431" cy="0"/>
            </a:xfrm>
            <a:prstGeom prst="line">
              <a:avLst/>
            </a:prstGeom>
            <a:noFill/>
            <a:ln w="19050">
              <a:solidFill>
                <a:srgbClr val="808000"/>
              </a:solidFill>
              <a:rou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39" name="Line 19"/>
            <p:cNvSpPr>
              <a:spLocks noChangeShapeType="1"/>
            </p:cNvSpPr>
            <p:nvPr/>
          </p:nvSpPr>
          <p:spPr bwMode="auto">
            <a:xfrm>
              <a:off x="2647" y="1292"/>
              <a:ext cx="431" cy="0"/>
            </a:xfrm>
            <a:prstGeom prst="line">
              <a:avLst/>
            </a:prstGeom>
            <a:noFill/>
            <a:ln w="19050">
              <a:solidFill>
                <a:srgbClr val="808000"/>
              </a:solidFill>
              <a:rou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40" name="AutoShape 20"/>
            <p:cNvSpPr>
              <a:spLocks noChangeArrowheads="1"/>
            </p:cNvSpPr>
            <p:nvPr/>
          </p:nvSpPr>
          <p:spPr bwMode="auto">
            <a:xfrm>
              <a:off x="1355" y="3252"/>
              <a:ext cx="107" cy="179"/>
            </a:xfrm>
            <a:prstGeom prst="downArrow">
              <a:avLst>
                <a:gd name="adj1" fmla="val 50000"/>
                <a:gd name="adj2" fmla="val 41822"/>
              </a:avLst>
            </a:prstGeom>
            <a:solidFill>
              <a:srgbClr val="CCFF99"/>
            </a:solidFill>
            <a:ln w="19050">
              <a:solidFill>
                <a:srgbClr val="000000"/>
              </a:solidFill>
              <a:miter lim="800000"/>
            </a:ln>
          </p:spPr>
          <p:txBody>
            <a:bodyPr vert="eaVert"/>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黑体" panose="02010609060101010101" pitchFamily="49" charset="-122"/>
                <a:ea typeface="黑体" panose="02010609060101010101" pitchFamily="49" charset="-122"/>
              </a:endParaRPr>
            </a:p>
          </p:txBody>
        </p:sp>
        <p:sp>
          <p:nvSpPr>
            <p:cNvPr id="56341" name="AutoShape 21"/>
            <p:cNvSpPr>
              <a:spLocks noChangeArrowheads="1"/>
            </p:cNvSpPr>
            <p:nvPr/>
          </p:nvSpPr>
          <p:spPr bwMode="auto">
            <a:xfrm>
              <a:off x="2647" y="3252"/>
              <a:ext cx="108" cy="179"/>
            </a:xfrm>
            <a:prstGeom prst="downArrow">
              <a:avLst>
                <a:gd name="adj1" fmla="val 50000"/>
                <a:gd name="adj2" fmla="val 41435"/>
              </a:avLst>
            </a:prstGeom>
            <a:solidFill>
              <a:srgbClr val="CCFF99"/>
            </a:solidFill>
            <a:ln w="19050">
              <a:solidFill>
                <a:srgbClr val="000000"/>
              </a:solidFill>
              <a:miter lim="800000"/>
            </a:ln>
          </p:spPr>
          <p:txBody>
            <a:bodyPr vert="eaVert"/>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黑体" panose="02010609060101010101" pitchFamily="49" charset="-122"/>
                <a:ea typeface="黑体" panose="02010609060101010101" pitchFamily="49" charset="-122"/>
              </a:endParaRPr>
            </a:p>
          </p:txBody>
        </p:sp>
        <p:sp>
          <p:nvSpPr>
            <p:cNvPr id="56342" name="AutoShape 22"/>
            <p:cNvSpPr>
              <a:spLocks noChangeArrowheads="1"/>
            </p:cNvSpPr>
            <p:nvPr/>
          </p:nvSpPr>
          <p:spPr bwMode="auto">
            <a:xfrm>
              <a:off x="3940" y="3252"/>
              <a:ext cx="108" cy="179"/>
            </a:xfrm>
            <a:prstGeom prst="downArrow">
              <a:avLst>
                <a:gd name="adj1" fmla="val 50000"/>
                <a:gd name="adj2" fmla="val 41435"/>
              </a:avLst>
            </a:prstGeom>
            <a:solidFill>
              <a:srgbClr val="CCFF99"/>
            </a:solidFill>
            <a:ln w="19050">
              <a:solidFill>
                <a:srgbClr val="000000"/>
              </a:solidFill>
              <a:miter lim="800000"/>
            </a:ln>
          </p:spPr>
          <p:txBody>
            <a:bodyPr vert="eaVert"/>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latin typeface="黑体" panose="02010609060101010101" pitchFamily="49" charset="-122"/>
                <a:ea typeface="黑体" panose="02010609060101010101" pitchFamily="49" charset="-122"/>
              </a:endParaRPr>
            </a:p>
          </p:txBody>
        </p:sp>
      </p:gr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p:nvPr/>
        </p:nvGrpSpPr>
        <p:grpSpPr bwMode="auto">
          <a:xfrm>
            <a:off x="1066800" y="1157288"/>
            <a:ext cx="6826250" cy="5440362"/>
            <a:chOff x="672" y="528"/>
            <a:chExt cx="4300" cy="3427"/>
          </a:xfrm>
        </p:grpSpPr>
        <p:sp>
          <p:nvSpPr>
            <p:cNvPr id="125955" name="Rectangle 3"/>
            <p:cNvSpPr>
              <a:spLocks noChangeArrowheads="1"/>
            </p:cNvSpPr>
            <p:nvPr/>
          </p:nvSpPr>
          <p:spPr bwMode="auto">
            <a:xfrm>
              <a:off x="672" y="528"/>
              <a:ext cx="1859" cy="1096"/>
            </a:xfrm>
            <a:prstGeom prst="rect">
              <a:avLst/>
            </a:prstGeom>
            <a:gradFill rotWithShape="0">
              <a:gsLst>
                <a:gs pos="0">
                  <a:srgbClr val="FFFFCC">
                    <a:gamma/>
                    <a:tint val="66667"/>
                    <a:invGamma/>
                  </a:srgbClr>
                </a:gs>
                <a:gs pos="50000">
                  <a:srgbClr val="FFFFCC"/>
                </a:gs>
                <a:gs pos="100000">
                  <a:srgbClr val="FFFFCC">
                    <a:gamma/>
                    <a:tint val="66667"/>
                    <a:invGamma/>
                  </a:srgbClr>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56" name="Rectangle 4"/>
            <p:cNvSpPr>
              <a:spLocks noChangeArrowheads="1"/>
            </p:cNvSpPr>
            <p:nvPr/>
          </p:nvSpPr>
          <p:spPr bwMode="auto">
            <a:xfrm>
              <a:off x="3112" y="528"/>
              <a:ext cx="1860" cy="1180"/>
            </a:xfrm>
            <a:prstGeom prst="rect">
              <a:avLst/>
            </a:prstGeom>
            <a:gradFill rotWithShape="0">
              <a:gsLst>
                <a:gs pos="0">
                  <a:srgbClr val="CCCCFF"/>
                </a:gs>
                <a:gs pos="50000">
                  <a:srgbClr val="CCCCFF">
                    <a:gamma/>
                    <a:tint val="85882"/>
                    <a:invGamma/>
                  </a:srgbClr>
                </a:gs>
                <a:gs pos="100000">
                  <a:srgbClr val="CCCCFF"/>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57" name="Rectangle 5"/>
            <p:cNvSpPr>
              <a:spLocks noChangeArrowheads="1"/>
            </p:cNvSpPr>
            <p:nvPr/>
          </p:nvSpPr>
          <p:spPr bwMode="auto">
            <a:xfrm>
              <a:off x="3112" y="2130"/>
              <a:ext cx="1860" cy="1180"/>
            </a:xfrm>
            <a:prstGeom prst="rect">
              <a:avLst/>
            </a:prstGeom>
            <a:gradFill rotWithShape="0">
              <a:gsLst>
                <a:gs pos="0">
                  <a:srgbClr val="CCFFCC"/>
                </a:gs>
                <a:gs pos="50000">
                  <a:srgbClr val="CCFFCC">
                    <a:gamma/>
                    <a:tint val="89020"/>
                    <a:invGamma/>
                  </a:srgbClr>
                </a:gs>
                <a:gs pos="100000">
                  <a:srgbClr val="CCFFCC"/>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58" name="Rectangle 6"/>
            <p:cNvSpPr>
              <a:spLocks noChangeArrowheads="1"/>
            </p:cNvSpPr>
            <p:nvPr/>
          </p:nvSpPr>
          <p:spPr bwMode="auto">
            <a:xfrm>
              <a:off x="672" y="2130"/>
              <a:ext cx="1859" cy="1180"/>
            </a:xfrm>
            <a:prstGeom prst="rect">
              <a:avLst/>
            </a:prstGeom>
            <a:gradFill rotWithShape="0">
              <a:gsLst>
                <a:gs pos="0">
                  <a:srgbClr val="CCFFFF"/>
                </a:gs>
                <a:gs pos="50000">
                  <a:srgbClr val="CCFFFF">
                    <a:gamma/>
                    <a:tint val="82353"/>
                    <a:invGamma/>
                  </a:srgbClr>
                </a:gs>
                <a:gs pos="100000">
                  <a:srgbClr val="CCFFFF"/>
                </a:gs>
              </a:gsLst>
              <a:lin ang="5400000" scaled="1"/>
            </a:gra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59" name="Text Box 7"/>
            <p:cNvSpPr txBox="1">
              <a:spLocks noChangeArrowheads="1"/>
            </p:cNvSpPr>
            <p:nvPr/>
          </p:nvSpPr>
          <p:spPr bwMode="auto">
            <a:xfrm>
              <a:off x="904" y="1708"/>
              <a:ext cx="1477" cy="253"/>
            </a:xfrm>
            <a:prstGeom prst="rect">
              <a:avLst/>
            </a:prstGeom>
            <a:solidFill>
              <a:srgbClr val="FFFFFF"/>
            </a:solidFill>
            <a:ln w="9525">
              <a:noFill/>
              <a:miter lim="800000"/>
            </a:ln>
          </p:spPr>
          <p:txBody>
            <a:bodyPr/>
            <a:lstStyle/>
            <a:p>
              <a:pPr marL="0" marR="0" lvl="0" indent="0" algn="just" defTabSz="914400" eaLnBrk="0" fontAlgn="auto" latinLnBrk="0" hangingPunct="0">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292929"/>
                  </a:solidFill>
                  <a:effectLst/>
                  <a:uLnTx/>
                  <a:uFillTx/>
                  <a:latin typeface="+mn-ea"/>
                  <a:ea typeface="+mn-ea"/>
                </a:rPr>
                <a:t>(a)</a:t>
              </a:r>
              <a:r>
                <a:rPr kumimoji="0" lang="zh-CN" altLang="en-US" sz="2200" b="1" i="0" u="none" strike="noStrike" kern="0" cap="none" spc="0" normalizeH="0" baseline="0" noProof="0" dirty="0">
                  <a:ln>
                    <a:noFill/>
                  </a:ln>
                  <a:solidFill>
                    <a:srgbClr val="292929"/>
                  </a:solidFill>
                  <a:effectLst/>
                  <a:uLnTx/>
                  <a:uFillTx/>
                  <a:latin typeface="+mn-ea"/>
                  <a:ea typeface="+mn-ea"/>
                </a:rPr>
                <a:t>对角线布点法</a:t>
              </a:r>
            </a:p>
          </p:txBody>
        </p:sp>
        <p:sp>
          <p:nvSpPr>
            <p:cNvPr id="125960" name="Text Box 8"/>
            <p:cNvSpPr txBox="1">
              <a:spLocks noChangeArrowheads="1"/>
            </p:cNvSpPr>
            <p:nvPr/>
          </p:nvSpPr>
          <p:spPr bwMode="auto">
            <a:xfrm>
              <a:off x="3288" y="3385"/>
              <a:ext cx="1511" cy="253"/>
            </a:xfrm>
            <a:prstGeom prst="rect">
              <a:avLst/>
            </a:prstGeom>
            <a:noFill/>
            <a:ln w="9525">
              <a:noFill/>
              <a:miter lim="800000"/>
            </a:ln>
          </p:spPr>
          <p:txBody>
            <a:bodyPr/>
            <a:lstStyle/>
            <a:p>
              <a:pPr marL="0" marR="0" lvl="0" indent="0" algn="just" defTabSz="914400" eaLnBrk="0" fontAlgn="auto" latinLnBrk="0" hangingPunct="0">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292929"/>
                  </a:solidFill>
                  <a:effectLst/>
                  <a:uLnTx/>
                  <a:uFillTx/>
                  <a:latin typeface="+mn-ea"/>
                  <a:ea typeface="+mn-ea"/>
                </a:rPr>
                <a:t>(d)</a:t>
              </a:r>
              <a:r>
                <a:rPr kumimoji="0" lang="zh-CN" altLang="en-US" sz="2200" b="1" i="0" u="none" strike="noStrike" kern="0" cap="none" spc="0" normalizeH="0" baseline="0" noProof="0" dirty="0">
                  <a:ln>
                    <a:noFill/>
                  </a:ln>
                  <a:solidFill>
                    <a:srgbClr val="292929"/>
                  </a:solidFill>
                  <a:effectLst/>
                  <a:uLnTx/>
                  <a:uFillTx/>
                  <a:latin typeface="+mn-ea"/>
                  <a:ea typeface="+mn-ea"/>
                </a:rPr>
                <a:t>蛇形布点法</a:t>
              </a:r>
            </a:p>
          </p:txBody>
        </p:sp>
        <p:sp>
          <p:nvSpPr>
            <p:cNvPr id="125961" name="Text Box 9"/>
            <p:cNvSpPr txBox="1">
              <a:spLocks noChangeArrowheads="1"/>
            </p:cNvSpPr>
            <p:nvPr/>
          </p:nvSpPr>
          <p:spPr bwMode="auto">
            <a:xfrm>
              <a:off x="904" y="3394"/>
              <a:ext cx="1511" cy="253"/>
            </a:xfrm>
            <a:prstGeom prst="rect">
              <a:avLst/>
            </a:prstGeom>
            <a:noFill/>
            <a:ln w="9525">
              <a:noFill/>
              <a:miter lim="800000"/>
            </a:ln>
          </p:spPr>
          <p:txBody>
            <a:bodyPr/>
            <a:lstStyle/>
            <a:p>
              <a:pPr marL="0" marR="0" lvl="0" indent="0" algn="just" defTabSz="914400" eaLnBrk="0" fontAlgn="auto" latinLnBrk="0" hangingPunct="0">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292929"/>
                  </a:solidFill>
                  <a:effectLst/>
                  <a:uLnTx/>
                  <a:uFillTx/>
                  <a:latin typeface="+mn-ea"/>
                  <a:ea typeface="+mn-ea"/>
                </a:rPr>
                <a:t>(c)</a:t>
              </a:r>
              <a:r>
                <a:rPr kumimoji="0" lang="zh-CN" altLang="en-US" sz="2200" b="1" i="0" u="none" strike="noStrike" kern="0" cap="none" spc="0" normalizeH="0" baseline="0" noProof="0">
                  <a:ln>
                    <a:noFill/>
                  </a:ln>
                  <a:solidFill>
                    <a:srgbClr val="292929"/>
                  </a:solidFill>
                  <a:effectLst/>
                  <a:uLnTx/>
                  <a:uFillTx/>
                  <a:latin typeface="+mn-ea"/>
                  <a:ea typeface="+mn-ea"/>
                </a:rPr>
                <a:t>棋盘式布点法</a:t>
              </a:r>
            </a:p>
          </p:txBody>
        </p:sp>
        <p:sp>
          <p:nvSpPr>
            <p:cNvPr id="125962" name="Text Box 10"/>
            <p:cNvSpPr txBox="1">
              <a:spLocks noChangeArrowheads="1"/>
            </p:cNvSpPr>
            <p:nvPr/>
          </p:nvSpPr>
          <p:spPr bwMode="auto">
            <a:xfrm>
              <a:off x="3288" y="1792"/>
              <a:ext cx="1568" cy="253"/>
            </a:xfrm>
            <a:prstGeom prst="rect">
              <a:avLst/>
            </a:prstGeom>
            <a:solidFill>
              <a:srgbClr val="FFFFFF"/>
            </a:solidFill>
            <a:ln w="9525">
              <a:noFill/>
              <a:miter lim="800000"/>
            </a:ln>
          </p:spPr>
          <p:txBody>
            <a:bodyPr/>
            <a:lstStyle/>
            <a:p>
              <a:pPr marL="0" marR="0" lvl="0" indent="0" algn="just" defTabSz="914400" eaLnBrk="0" fontAlgn="auto" latinLnBrk="0" hangingPunct="0">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292929"/>
                  </a:solidFill>
                  <a:effectLst/>
                  <a:uLnTx/>
                  <a:uFillTx/>
                  <a:latin typeface="+mn-ea"/>
                  <a:ea typeface="+mn-ea"/>
                </a:rPr>
                <a:t>(b)</a:t>
              </a:r>
              <a:r>
                <a:rPr kumimoji="0" lang="zh-CN" altLang="en-US" sz="2200" b="1" i="0" u="none" strike="noStrike" kern="0" cap="none" spc="0" normalizeH="0" baseline="0" noProof="0" dirty="0">
                  <a:ln>
                    <a:noFill/>
                  </a:ln>
                  <a:solidFill>
                    <a:srgbClr val="292929"/>
                  </a:solidFill>
                  <a:effectLst/>
                  <a:uLnTx/>
                  <a:uFillTx/>
                  <a:latin typeface="+mn-ea"/>
                  <a:ea typeface="+mn-ea"/>
                </a:rPr>
                <a:t>梅花形布点法</a:t>
              </a:r>
            </a:p>
          </p:txBody>
        </p:sp>
        <p:grpSp>
          <p:nvGrpSpPr>
            <p:cNvPr id="57356" name="Group 11"/>
            <p:cNvGrpSpPr/>
            <p:nvPr/>
          </p:nvGrpSpPr>
          <p:grpSpPr bwMode="auto">
            <a:xfrm>
              <a:off x="1485" y="1034"/>
              <a:ext cx="117" cy="84"/>
              <a:chOff x="4680" y="7368"/>
              <a:chExt cx="360" cy="312"/>
            </a:xfrm>
          </p:grpSpPr>
          <p:sp>
            <p:nvSpPr>
              <p:cNvPr id="125964" name="Line 12"/>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65" name="Line 13"/>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57" name="Group 14"/>
            <p:cNvGrpSpPr/>
            <p:nvPr/>
          </p:nvGrpSpPr>
          <p:grpSpPr bwMode="auto">
            <a:xfrm>
              <a:off x="1950" y="781"/>
              <a:ext cx="117" cy="84"/>
              <a:chOff x="4680" y="7368"/>
              <a:chExt cx="360" cy="312"/>
            </a:xfrm>
          </p:grpSpPr>
          <p:sp>
            <p:nvSpPr>
              <p:cNvPr id="125967" name="Line 15"/>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68" name="Line 16"/>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58" name="Group 17"/>
            <p:cNvGrpSpPr/>
            <p:nvPr/>
          </p:nvGrpSpPr>
          <p:grpSpPr bwMode="auto">
            <a:xfrm>
              <a:off x="3461" y="1371"/>
              <a:ext cx="116" cy="84"/>
              <a:chOff x="4680" y="7368"/>
              <a:chExt cx="360" cy="312"/>
            </a:xfrm>
          </p:grpSpPr>
          <p:sp>
            <p:nvSpPr>
              <p:cNvPr id="125970" name="Line 18"/>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71" name="Line 19"/>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59" name="Group 20"/>
            <p:cNvGrpSpPr/>
            <p:nvPr/>
          </p:nvGrpSpPr>
          <p:grpSpPr bwMode="auto">
            <a:xfrm>
              <a:off x="1021" y="1371"/>
              <a:ext cx="116" cy="84"/>
              <a:chOff x="4680" y="7368"/>
              <a:chExt cx="360" cy="312"/>
            </a:xfrm>
          </p:grpSpPr>
          <p:sp>
            <p:nvSpPr>
              <p:cNvPr id="125973" name="Line 21"/>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74" name="Line 22"/>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sp>
          <p:nvSpPr>
            <p:cNvPr id="125975" name="Line 23"/>
            <p:cNvSpPr>
              <a:spLocks noChangeShapeType="1"/>
            </p:cNvSpPr>
            <p:nvPr/>
          </p:nvSpPr>
          <p:spPr bwMode="auto">
            <a:xfrm flipV="1">
              <a:off x="672" y="528"/>
              <a:ext cx="1859" cy="1096"/>
            </a:xfrm>
            <a:prstGeom prst="line">
              <a:avLst/>
            </a:prstGeom>
            <a:noFill/>
            <a:ln w="12700">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76" name="Text Box 24"/>
            <p:cNvSpPr txBox="1">
              <a:spLocks noChangeArrowheads="1"/>
            </p:cNvSpPr>
            <p:nvPr/>
          </p:nvSpPr>
          <p:spPr bwMode="auto">
            <a:xfrm>
              <a:off x="1950" y="3702"/>
              <a:ext cx="2208" cy="253"/>
            </a:xfrm>
            <a:prstGeom prst="rect">
              <a:avLst/>
            </a:prstGeom>
            <a:noFill/>
            <a:ln w="9525">
              <a:noFill/>
              <a:miter lim="800000"/>
            </a:ln>
          </p:spPr>
          <p:txBody>
            <a:body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2600" b="1" i="0" u="none" strike="noStrike" kern="0" cap="none" spc="0" normalizeH="0" baseline="0" noProof="0" dirty="0">
                  <a:ln>
                    <a:noFill/>
                  </a:ln>
                  <a:solidFill>
                    <a:srgbClr val="C00000"/>
                  </a:solidFill>
                  <a:effectLst/>
                  <a:uLnTx/>
                  <a:uFillTx/>
                  <a:latin typeface="+mn-ea"/>
                  <a:ea typeface="+mn-ea"/>
                </a:rPr>
                <a:t>土壤采样点布设图</a:t>
              </a:r>
            </a:p>
          </p:txBody>
        </p:sp>
        <p:grpSp>
          <p:nvGrpSpPr>
            <p:cNvPr id="57362" name="Group 25"/>
            <p:cNvGrpSpPr/>
            <p:nvPr/>
          </p:nvGrpSpPr>
          <p:grpSpPr bwMode="auto">
            <a:xfrm>
              <a:off x="3461" y="865"/>
              <a:ext cx="116" cy="84"/>
              <a:chOff x="4680" y="7368"/>
              <a:chExt cx="360" cy="312"/>
            </a:xfrm>
          </p:grpSpPr>
          <p:sp>
            <p:nvSpPr>
              <p:cNvPr id="125978" name="Line 26"/>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79" name="Line 27"/>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3" name="Group 28"/>
            <p:cNvGrpSpPr/>
            <p:nvPr/>
          </p:nvGrpSpPr>
          <p:grpSpPr bwMode="auto">
            <a:xfrm>
              <a:off x="4391" y="865"/>
              <a:ext cx="116" cy="84"/>
              <a:chOff x="4680" y="7368"/>
              <a:chExt cx="360" cy="312"/>
            </a:xfrm>
          </p:grpSpPr>
          <p:sp>
            <p:nvSpPr>
              <p:cNvPr id="125981" name="Line 29"/>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82" name="Line 30"/>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4" name="Group 31"/>
            <p:cNvGrpSpPr/>
            <p:nvPr/>
          </p:nvGrpSpPr>
          <p:grpSpPr bwMode="auto">
            <a:xfrm>
              <a:off x="4391" y="1371"/>
              <a:ext cx="116" cy="84"/>
              <a:chOff x="4680" y="7368"/>
              <a:chExt cx="360" cy="312"/>
            </a:xfrm>
          </p:grpSpPr>
          <p:sp>
            <p:nvSpPr>
              <p:cNvPr id="125984" name="Line 32"/>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85" name="Line 33"/>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5" name="Group 34"/>
            <p:cNvGrpSpPr/>
            <p:nvPr/>
          </p:nvGrpSpPr>
          <p:grpSpPr bwMode="auto">
            <a:xfrm>
              <a:off x="3926" y="1118"/>
              <a:ext cx="116" cy="84"/>
              <a:chOff x="4680" y="7368"/>
              <a:chExt cx="360" cy="312"/>
            </a:xfrm>
          </p:grpSpPr>
          <p:sp>
            <p:nvSpPr>
              <p:cNvPr id="125987" name="Line 35"/>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88" name="Line 36"/>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6" name="Group 37"/>
            <p:cNvGrpSpPr/>
            <p:nvPr/>
          </p:nvGrpSpPr>
          <p:grpSpPr bwMode="auto">
            <a:xfrm>
              <a:off x="1021" y="2298"/>
              <a:ext cx="116" cy="84"/>
              <a:chOff x="4680" y="7368"/>
              <a:chExt cx="360" cy="312"/>
            </a:xfrm>
          </p:grpSpPr>
          <p:sp>
            <p:nvSpPr>
              <p:cNvPr id="125990" name="Line 38"/>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91" name="Line 39"/>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7" name="Group 40"/>
            <p:cNvGrpSpPr/>
            <p:nvPr/>
          </p:nvGrpSpPr>
          <p:grpSpPr bwMode="auto">
            <a:xfrm>
              <a:off x="1485" y="2298"/>
              <a:ext cx="117" cy="84"/>
              <a:chOff x="4680" y="7368"/>
              <a:chExt cx="360" cy="312"/>
            </a:xfrm>
          </p:grpSpPr>
          <p:sp>
            <p:nvSpPr>
              <p:cNvPr id="125993" name="Line 41"/>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94" name="Line 42"/>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8" name="Group 43"/>
            <p:cNvGrpSpPr/>
            <p:nvPr/>
          </p:nvGrpSpPr>
          <p:grpSpPr bwMode="auto">
            <a:xfrm>
              <a:off x="1950" y="2298"/>
              <a:ext cx="117" cy="84"/>
              <a:chOff x="4680" y="7368"/>
              <a:chExt cx="360" cy="312"/>
            </a:xfrm>
          </p:grpSpPr>
          <p:sp>
            <p:nvSpPr>
              <p:cNvPr id="125996" name="Line 44"/>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5997" name="Line 45"/>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69" name="Group 46"/>
            <p:cNvGrpSpPr/>
            <p:nvPr/>
          </p:nvGrpSpPr>
          <p:grpSpPr bwMode="auto">
            <a:xfrm>
              <a:off x="1253" y="2551"/>
              <a:ext cx="116" cy="84"/>
              <a:chOff x="4680" y="7368"/>
              <a:chExt cx="360" cy="312"/>
            </a:xfrm>
          </p:grpSpPr>
          <p:sp>
            <p:nvSpPr>
              <p:cNvPr id="125999" name="Line 47"/>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00" name="Line 48"/>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0" name="Group 49"/>
            <p:cNvGrpSpPr/>
            <p:nvPr/>
          </p:nvGrpSpPr>
          <p:grpSpPr bwMode="auto">
            <a:xfrm>
              <a:off x="1718" y="2551"/>
              <a:ext cx="116" cy="84"/>
              <a:chOff x="4680" y="7368"/>
              <a:chExt cx="360" cy="312"/>
            </a:xfrm>
          </p:grpSpPr>
          <p:sp>
            <p:nvSpPr>
              <p:cNvPr id="126002" name="Line 50"/>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03" name="Line 51"/>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1" name="Group 52"/>
            <p:cNvGrpSpPr/>
            <p:nvPr/>
          </p:nvGrpSpPr>
          <p:grpSpPr bwMode="auto">
            <a:xfrm>
              <a:off x="1021" y="2804"/>
              <a:ext cx="116" cy="84"/>
              <a:chOff x="4680" y="7368"/>
              <a:chExt cx="360" cy="312"/>
            </a:xfrm>
          </p:grpSpPr>
          <p:sp>
            <p:nvSpPr>
              <p:cNvPr id="126005" name="Line 53"/>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06" name="Line 54"/>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2" name="Group 55"/>
            <p:cNvGrpSpPr/>
            <p:nvPr/>
          </p:nvGrpSpPr>
          <p:grpSpPr bwMode="auto">
            <a:xfrm>
              <a:off x="1485" y="2804"/>
              <a:ext cx="117" cy="84"/>
              <a:chOff x="4680" y="7368"/>
              <a:chExt cx="360" cy="312"/>
            </a:xfrm>
          </p:grpSpPr>
          <p:sp>
            <p:nvSpPr>
              <p:cNvPr id="126008" name="Line 56"/>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09" name="Line 57"/>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3" name="Group 58"/>
            <p:cNvGrpSpPr/>
            <p:nvPr/>
          </p:nvGrpSpPr>
          <p:grpSpPr bwMode="auto">
            <a:xfrm>
              <a:off x="1950" y="2804"/>
              <a:ext cx="117" cy="84"/>
              <a:chOff x="4680" y="7368"/>
              <a:chExt cx="360" cy="312"/>
            </a:xfrm>
          </p:grpSpPr>
          <p:sp>
            <p:nvSpPr>
              <p:cNvPr id="126011" name="Line 59"/>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12" name="Line 60"/>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4" name="Group 61"/>
            <p:cNvGrpSpPr/>
            <p:nvPr/>
          </p:nvGrpSpPr>
          <p:grpSpPr bwMode="auto">
            <a:xfrm>
              <a:off x="1369" y="3057"/>
              <a:ext cx="116" cy="84"/>
              <a:chOff x="4680" y="7368"/>
              <a:chExt cx="360" cy="312"/>
            </a:xfrm>
          </p:grpSpPr>
          <p:sp>
            <p:nvSpPr>
              <p:cNvPr id="126014" name="Line 62"/>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15" name="Line 63"/>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5" name="Group 64"/>
            <p:cNvGrpSpPr/>
            <p:nvPr/>
          </p:nvGrpSpPr>
          <p:grpSpPr bwMode="auto">
            <a:xfrm>
              <a:off x="1834" y="3057"/>
              <a:ext cx="116" cy="84"/>
              <a:chOff x="4680" y="7368"/>
              <a:chExt cx="360" cy="312"/>
            </a:xfrm>
          </p:grpSpPr>
          <p:sp>
            <p:nvSpPr>
              <p:cNvPr id="126017" name="Line 65"/>
              <p:cNvSpPr>
                <a:spLocks noChangeShapeType="1"/>
              </p:cNvSpPr>
              <p:nvPr/>
            </p:nvSpPr>
            <p:spPr bwMode="auto">
              <a:xfrm>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18" name="Line 66"/>
              <p:cNvSpPr>
                <a:spLocks noChangeShapeType="1"/>
              </p:cNvSpPr>
              <p:nvPr/>
            </p:nvSpPr>
            <p:spPr bwMode="auto">
              <a:xfrm flipH="1">
                <a:off x="4680" y="7368"/>
                <a:ext cx="360" cy="312"/>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76" name="Group 67"/>
            <p:cNvGrpSpPr/>
            <p:nvPr/>
          </p:nvGrpSpPr>
          <p:grpSpPr bwMode="auto">
            <a:xfrm>
              <a:off x="3345" y="2467"/>
              <a:ext cx="1317" cy="629"/>
              <a:chOff x="6840" y="5580"/>
              <a:chExt cx="2040" cy="1164"/>
            </a:xfrm>
          </p:grpSpPr>
          <p:grpSp>
            <p:nvGrpSpPr>
              <p:cNvPr id="57377" name="Group 68"/>
              <p:cNvGrpSpPr/>
              <p:nvPr/>
            </p:nvGrpSpPr>
            <p:grpSpPr bwMode="auto">
              <a:xfrm>
                <a:off x="6840" y="5652"/>
                <a:ext cx="1080" cy="1092"/>
                <a:chOff x="6660" y="5652"/>
                <a:chExt cx="1080" cy="1092"/>
              </a:xfrm>
            </p:grpSpPr>
            <p:sp>
              <p:nvSpPr>
                <p:cNvPr id="126021" name="Line 69"/>
                <p:cNvSpPr>
                  <a:spLocks noChangeShapeType="1"/>
                </p:cNvSpPr>
                <p:nvPr/>
              </p:nvSpPr>
              <p:spPr bwMode="auto">
                <a:xfrm>
                  <a:off x="6660" y="5652"/>
                  <a:ext cx="541" cy="1092"/>
                </a:xfrm>
                <a:prstGeom prst="line">
                  <a:avLst/>
                </a:prstGeom>
                <a:no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22" name="Line 70"/>
                <p:cNvSpPr>
                  <a:spLocks noChangeShapeType="1"/>
                </p:cNvSpPr>
                <p:nvPr/>
              </p:nvSpPr>
              <p:spPr bwMode="auto">
                <a:xfrm flipV="1">
                  <a:off x="7201" y="5652"/>
                  <a:ext cx="539" cy="1092"/>
                </a:xfrm>
                <a:prstGeom prst="line">
                  <a:avLst/>
                </a:prstGeom>
                <a:no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nvGrpSpPr>
                <p:cNvPr id="57398" name="Group 71"/>
                <p:cNvGrpSpPr/>
                <p:nvPr/>
              </p:nvGrpSpPr>
              <p:grpSpPr bwMode="auto">
                <a:xfrm>
                  <a:off x="6660" y="5652"/>
                  <a:ext cx="180" cy="156"/>
                  <a:chOff x="4680" y="7368"/>
                  <a:chExt cx="360" cy="312"/>
                </a:xfrm>
              </p:grpSpPr>
              <p:sp>
                <p:nvSpPr>
                  <p:cNvPr id="126024" name="Line 72"/>
                  <p:cNvSpPr>
                    <a:spLocks noChangeShapeType="1"/>
                  </p:cNvSpPr>
                  <p:nvPr/>
                </p:nvSpPr>
                <p:spPr bwMode="auto">
                  <a:xfrm>
                    <a:off x="4680"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25" name="Line 73"/>
                  <p:cNvSpPr>
                    <a:spLocks noChangeShapeType="1"/>
                  </p:cNvSpPr>
                  <p:nvPr/>
                </p:nvSpPr>
                <p:spPr bwMode="auto">
                  <a:xfrm flipH="1">
                    <a:off x="4680"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99" name="Group 74"/>
                <p:cNvGrpSpPr/>
                <p:nvPr/>
              </p:nvGrpSpPr>
              <p:grpSpPr bwMode="auto">
                <a:xfrm>
                  <a:off x="6840" y="6120"/>
                  <a:ext cx="180" cy="156"/>
                  <a:chOff x="4680" y="7368"/>
                  <a:chExt cx="360" cy="312"/>
                </a:xfrm>
              </p:grpSpPr>
              <p:sp>
                <p:nvSpPr>
                  <p:cNvPr id="126027" name="Line 75"/>
                  <p:cNvSpPr>
                    <a:spLocks noChangeShapeType="1"/>
                  </p:cNvSpPr>
                  <p:nvPr/>
                </p:nvSpPr>
                <p:spPr bwMode="auto">
                  <a:xfrm>
                    <a:off x="4679"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28" name="Line 76"/>
                  <p:cNvSpPr>
                    <a:spLocks noChangeShapeType="1"/>
                  </p:cNvSpPr>
                  <p:nvPr/>
                </p:nvSpPr>
                <p:spPr bwMode="auto">
                  <a:xfrm flipH="1">
                    <a:off x="4679"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400" name="Group 77"/>
                <p:cNvGrpSpPr/>
                <p:nvPr/>
              </p:nvGrpSpPr>
              <p:grpSpPr bwMode="auto">
                <a:xfrm>
                  <a:off x="7200" y="6588"/>
                  <a:ext cx="180" cy="156"/>
                  <a:chOff x="4680" y="7368"/>
                  <a:chExt cx="360" cy="312"/>
                </a:xfrm>
              </p:grpSpPr>
              <p:sp>
                <p:nvSpPr>
                  <p:cNvPr id="126030" name="Line 78"/>
                  <p:cNvSpPr>
                    <a:spLocks noChangeShapeType="1"/>
                  </p:cNvSpPr>
                  <p:nvPr/>
                </p:nvSpPr>
                <p:spPr bwMode="auto">
                  <a:xfrm>
                    <a:off x="4681"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31" name="Line 79"/>
                  <p:cNvSpPr>
                    <a:spLocks noChangeShapeType="1"/>
                  </p:cNvSpPr>
                  <p:nvPr/>
                </p:nvSpPr>
                <p:spPr bwMode="auto">
                  <a:xfrm flipH="1">
                    <a:off x="4681"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401" name="Group 80"/>
                <p:cNvGrpSpPr/>
                <p:nvPr/>
              </p:nvGrpSpPr>
              <p:grpSpPr bwMode="auto">
                <a:xfrm>
                  <a:off x="7380" y="6120"/>
                  <a:ext cx="180" cy="156"/>
                  <a:chOff x="4680" y="7368"/>
                  <a:chExt cx="360" cy="312"/>
                </a:xfrm>
              </p:grpSpPr>
              <p:sp>
                <p:nvSpPr>
                  <p:cNvPr id="126033" name="Line 81"/>
                  <p:cNvSpPr>
                    <a:spLocks noChangeShapeType="1"/>
                  </p:cNvSpPr>
                  <p:nvPr/>
                </p:nvSpPr>
                <p:spPr bwMode="auto">
                  <a:xfrm>
                    <a:off x="4681"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34" name="Line 82"/>
                  <p:cNvSpPr>
                    <a:spLocks noChangeShapeType="1"/>
                  </p:cNvSpPr>
                  <p:nvPr/>
                </p:nvSpPr>
                <p:spPr bwMode="auto">
                  <a:xfrm flipH="1">
                    <a:off x="4681"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grpSp>
            <p:nvGrpSpPr>
              <p:cNvPr id="57378" name="Group 83"/>
              <p:cNvGrpSpPr/>
              <p:nvPr/>
            </p:nvGrpSpPr>
            <p:grpSpPr bwMode="auto">
              <a:xfrm>
                <a:off x="7800" y="5580"/>
                <a:ext cx="1080" cy="1092"/>
                <a:chOff x="7560" y="5340"/>
                <a:chExt cx="1080" cy="1092"/>
              </a:xfrm>
            </p:grpSpPr>
            <p:grpSp>
              <p:nvGrpSpPr>
                <p:cNvPr id="57379" name="Group 84"/>
                <p:cNvGrpSpPr/>
                <p:nvPr/>
              </p:nvGrpSpPr>
              <p:grpSpPr bwMode="auto">
                <a:xfrm>
                  <a:off x="8460" y="5340"/>
                  <a:ext cx="180" cy="156"/>
                  <a:chOff x="4680" y="7368"/>
                  <a:chExt cx="360" cy="312"/>
                </a:xfrm>
              </p:grpSpPr>
              <p:sp>
                <p:nvSpPr>
                  <p:cNvPr id="126037" name="Line 85"/>
                  <p:cNvSpPr>
                    <a:spLocks noChangeShapeType="1"/>
                  </p:cNvSpPr>
                  <p:nvPr/>
                </p:nvSpPr>
                <p:spPr bwMode="auto">
                  <a:xfrm>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38" name="Line 86"/>
                  <p:cNvSpPr>
                    <a:spLocks noChangeShapeType="1"/>
                  </p:cNvSpPr>
                  <p:nvPr/>
                </p:nvSpPr>
                <p:spPr bwMode="auto">
                  <a:xfrm flipH="1">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sp>
              <p:nvSpPr>
                <p:cNvPr id="126039" name="Line 87"/>
                <p:cNvSpPr>
                  <a:spLocks noChangeShapeType="1"/>
                </p:cNvSpPr>
                <p:nvPr/>
              </p:nvSpPr>
              <p:spPr bwMode="auto">
                <a:xfrm>
                  <a:off x="7560" y="5340"/>
                  <a:ext cx="541" cy="1092"/>
                </a:xfrm>
                <a:prstGeom prst="line">
                  <a:avLst/>
                </a:prstGeom>
                <a:no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40" name="Line 88"/>
                <p:cNvSpPr>
                  <a:spLocks noChangeShapeType="1"/>
                </p:cNvSpPr>
                <p:nvPr/>
              </p:nvSpPr>
              <p:spPr bwMode="auto">
                <a:xfrm flipV="1">
                  <a:off x="8101" y="5340"/>
                  <a:ext cx="539" cy="1092"/>
                </a:xfrm>
                <a:prstGeom prst="line">
                  <a:avLst/>
                </a:prstGeom>
                <a:no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nvGrpSpPr>
                <p:cNvPr id="57382" name="Group 89"/>
                <p:cNvGrpSpPr/>
                <p:nvPr/>
              </p:nvGrpSpPr>
              <p:grpSpPr bwMode="auto">
                <a:xfrm>
                  <a:off x="7560" y="5340"/>
                  <a:ext cx="180" cy="156"/>
                  <a:chOff x="4680" y="7368"/>
                  <a:chExt cx="360" cy="312"/>
                </a:xfrm>
              </p:grpSpPr>
              <p:sp>
                <p:nvSpPr>
                  <p:cNvPr id="126042" name="Line 90"/>
                  <p:cNvSpPr>
                    <a:spLocks noChangeShapeType="1"/>
                  </p:cNvSpPr>
                  <p:nvPr/>
                </p:nvSpPr>
                <p:spPr bwMode="auto">
                  <a:xfrm>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43" name="Line 91"/>
                  <p:cNvSpPr>
                    <a:spLocks noChangeShapeType="1"/>
                  </p:cNvSpPr>
                  <p:nvPr/>
                </p:nvSpPr>
                <p:spPr bwMode="auto">
                  <a:xfrm flipH="1">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83" name="Group 92"/>
                <p:cNvGrpSpPr/>
                <p:nvPr/>
              </p:nvGrpSpPr>
              <p:grpSpPr bwMode="auto">
                <a:xfrm>
                  <a:off x="7740" y="5808"/>
                  <a:ext cx="180" cy="156"/>
                  <a:chOff x="4680" y="7368"/>
                  <a:chExt cx="360" cy="312"/>
                </a:xfrm>
              </p:grpSpPr>
              <p:sp>
                <p:nvSpPr>
                  <p:cNvPr id="126045" name="Line 93"/>
                  <p:cNvSpPr>
                    <a:spLocks noChangeShapeType="1"/>
                  </p:cNvSpPr>
                  <p:nvPr/>
                </p:nvSpPr>
                <p:spPr bwMode="auto">
                  <a:xfrm>
                    <a:off x="4680"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46" name="Line 94"/>
                  <p:cNvSpPr>
                    <a:spLocks noChangeShapeType="1"/>
                  </p:cNvSpPr>
                  <p:nvPr/>
                </p:nvSpPr>
                <p:spPr bwMode="auto">
                  <a:xfrm flipH="1">
                    <a:off x="4680"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84" name="Group 95"/>
                <p:cNvGrpSpPr/>
                <p:nvPr/>
              </p:nvGrpSpPr>
              <p:grpSpPr bwMode="auto">
                <a:xfrm>
                  <a:off x="8100" y="6276"/>
                  <a:ext cx="180" cy="156"/>
                  <a:chOff x="4680" y="7368"/>
                  <a:chExt cx="360" cy="312"/>
                </a:xfrm>
              </p:grpSpPr>
              <p:sp>
                <p:nvSpPr>
                  <p:cNvPr id="126048" name="Line 96"/>
                  <p:cNvSpPr>
                    <a:spLocks noChangeShapeType="1"/>
                  </p:cNvSpPr>
                  <p:nvPr/>
                </p:nvSpPr>
                <p:spPr bwMode="auto">
                  <a:xfrm>
                    <a:off x="4682"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49" name="Line 97"/>
                  <p:cNvSpPr>
                    <a:spLocks noChangeShapeType="1"/>
                  </p:cNvSpPr>
                  <p:nvPr/>
                </p:nvSpPr>
                <p:spPr bwMode="auto">
                  <a:xfrm flipH="1">
                    <a:off x="4682" y="7369"/>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nvGrpSpPr>
                <p:cNvPr id="57385" name="Group 98"/>
                <p:cNvGrpSpPr/>
                <p:nvPr/>
              </p:nvGrpSpPr>
              <p:grpSpPr bwMode="auto">
                <a:xfrm>
                  <a:off x="8280" y="5808"/>
                  <a:ext cx="180" cy="156"/>
                  <a:chOff x="4680" y="7368"/>
                  <a:chExt cx="360" cy="312"/>
                </a:xfrm>
              </p:grpSpPr>
              <p:sp>
                <p:nvSpPr>
                  <p:cNvPr id="126051" name="Line 99"/>
                  <p:cNvSpPr>
                    <a:spLocks noChangeShapeType="1"/>
                  </p:cNvSpPr>
                  <p:nvPr/>
                </p:nvSpPr>
                <p:spPr bwMode="auto">
                  <a:xfrm>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sp>
                <p:nvSpPr>
                  <p:cNvPr id="126052" name="Line 100"/>
                  <p:cNvSpPr>
                    <a:spLocks noChangeShapeType="1"/>
                  </p:cNvSpPr>
                  <p:nvPr/>
                </p:nvSpPr>
                <p:spPr bwMode="auto">
                  <a:xfrm flipH="1">
                    <a:off x="4681" y="7368"/>
                    <a:ext cx="359" cy="311"/>
                  </a:xfrm>
                  <a:prstGeom prst="line">
                    <a:avLst/>
                  </a:prstGeom>
                  <a:noFill/>
                  <a:ln w="285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200" b="1" i="0" u="none" strike="noStrike" kern="0" cap="none" spc="0" normalizeH="0" baseline="0" noProof="0">
                      <a:ln>
                        <a:noFill/>
                      </a:ln>
                      <a:solidFill>
                        <a:sysClr val="windowText" lastClr="000000"/>
                      </a:solidFill>
                      <a:effectLst/>
                      <a:uLnTx/>
                      <a:uFillTx/>
                      <a:latin typeface="+mn-ea"/>
                      <a:ea typeface="+mn-ea"/>
                    </a:endParaRPr>
                  </a:p>
                </p:txBody>
              </p:sp>
            </p:grpSp>
          </p:grpSp>
        </p:grpSp>
      </p:grpSp>
      <p:sp>
        <p:nvSpPr>
          <p:cNvPr id="101" name="Rectangle 3"/>
          <p:cNvSpPr txBox="1">
            <a:spLocks noRot="1" noChangeArrowheads="1"/>
          </p:cNvSpPr>
          <p:nvPr/>
        </p:nvSpPr>
        <p:spPr bwMode="auto">
          <a:xfrm>
            <a:off x="551657" y="452437"/>
            <a:ext cx="2175668" cy="571501"/>
          </a:xfrm>
          <a:prstGeom prst="rect">
            <a:avLst/>
          </a:prstGeom>
          <a:noFill/>
          <a:ln w="9525">
            <a:noFill/>
            <a:miter lim="800000"/>
          </a:ln>
        </p:spPr>
        <p:txBody>
          <a:bodyPr lIns="0" rIns="0" bIns="0" anchor="b"/>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3333CC"/>
                </a:solidFill>
                <a:effectLst/>
                <a:uLnTx/>
                <a:uFillTx/>
                <a:latin typeface="+mj-lt"/>
                <a:ea typeface="+mj-ea"/>
                <a:cs typeface="+mj-cs"/>
              </a:rPr>
              <a:t>布点方法</a:t>
            </a:r>
            <a:r>
              <a:rPr kumimoji="0" lang="zh-CN" altLang="en-US" sz="3200" b="0" i="0" u="none" strike="noStrike" kern="0" cap="none" spc="0" normalizeH="0" baseline="0" noProof="0" dirty="0">
                <a:ln>
                  <a:noFill/>
                </a:ln>
                <a:solidFill>
                  <a:srgbClr val="3333CC"/>
                </a:solidFill>
                <a:effectLst/>
                <a:uLnTx/>
                <a:uFillTx/>
                <a:latin typeface="+mj-lt"/>
                <a:ea typeface="+mj-ea"/>
                <a:cs typeface="+mj-cs"/>
              </a:rPr>
              <a:t> </a:t>
            </a:r>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1"/>
          <p:cNvSpPr txBox="1">
            <a:spLocks noChangeArrowheads="1"/>
          </p:cNvSpPr>
          <p:nvPr/>
        </p:nvSpPr>
        <p:spPr bwMode="auto">
          <a:xfrm>
            <a:off x="467544" y="456546"/>
            <a:ext cx="1415772" cy="584775"/>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四分法</a:t>
            </a:r>
          </a:p>
        </p:txBody>
      </p:sp>
      <p:sp>
        <p:nvSpPr>
          <p:cNvPr id="3" name="TextBox 2"/>
          <p:cNvSpPr txBox="1"/>
          <p:nvPr/>
        </p:nvSpPr>
        <p:spPr>
          <a:xfrm>
            <a:off x="1530826" y="1203622"/>
            <a:ext cx="541686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3333CC"/>
                </a:solidFill>
                <a:effectLst/>
                <a:uLnTx/>
                <a:uFillTx/>
                <a:latin typeface="黑体" panose="02010609060101010101" pitchFamily="49" charset="-122"/>
              </a:rPr>
              <a:t>目的：制备量少且高度均匀的分析试样</a:t>
            </a:r>
          </a:p>
        </p:txBody>
      </p:sp>
      <p:sp>
        <p:nvSpPr>
          <p:cNvPr id="4" name="TextBox 3"/>
          <p:cNvSpPr txBox="1"/>
          <p:nvPr/>
        </p:nvSpPr>
        <p:spPr>
          <a:xfrm>
            <a:off x="971600" y="2351097"/>
            <a:ext cx="7848600" cy="1438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i="0" u="none" strike="noStrike" kern="0" cap="none" spc="0" normalizeH="0" baseline="0" noProof="0" dirty="0">
                <a:ln>
                  <a:noFill/>
                </a:ln>
                <a:solidFill>
                  <a:schemeClr val="tx1"/>
                </a:solidFill>
                <a:effectLst/>
                <a:uLnTx/>
                <a:uFillTx/>
                <a:latin typeface="黑体" panose="02010609060101010101" pitchFamily="49" charset="-122"/>
              </a:rPr>
              <a:t>缩分试样的最小质量：  </a:t>
            </a:r>
            <a:r>
              <a:rPr kumimoji="0" lang="en-US" altLang="zh-CN" i="1"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m</a:t>
            </a:r>
            <a:r>
              <a:rPr kumimoji="0" lang="en-US" altLang="zh-CN"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a:t>
            </a:r>
            <a:r>
              <a:rPr kumimoji="0" lang="en-US" altLang="zh-CN" i="1"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K d </a:t>
            </a:r>
            <a:r>
              <a:rPr kumimoji="0" lang="en-US" altLang="zh-CN" i="0" u="none" strike="noStrike" kern="0" cap="none" spc="0" normalizeH="0" baseline="30000" noProof="0" dirty="0">
                <a:ln>
                  <a:noFill/>
                </a:ln>
                <a:solidFill>
                  <a:srgbClr val="FF0000"/>
                </a:solidFill>
                <a:effectLst/>
                <a:uLnTx/>
                <a:uFillTx/>
                <a:latin typeface="Times New Roman" panose="02020603050405020304" pitchFamily="18" charset="0"/>
                <a:cs typeface="Times New Roman" panose="02020603050405020304" pitchFamily="18" charset="0"/>
              </a:rPr>
              <a:t>2</a:t>
            </a: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与样品颗粒的最大直径（</a:t>
            </a:r>
            <a:r>
              <a:rPr kumimoji="0" lang="en-US" altLang="zh-CN" sz="2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a:t>
            </a:r>
            <a:r>
              <a:rPr kumimoji="0" lang="zh-CN" altLang="en-US" sz="2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）和均匀程度有关（</a:t>
            </a:r>
            <a:r>
              <a:rPr kumimoji="0" lang="en-US" altLang="zh-CN" sz="2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K</a:t>
            </a:r>
            <a:r>
              <a:rPr kumimoji="0" lang="zh-CN" altLang="en-US" sz="2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p:txBody>
      </p:sp>
      <p:sp>
        <p:nvSpPr>
          <p:cNvPr id="5" name="TextBox 4"/>
          <p:cNvSpPr txBox="1"/>
          <p:nvPr/>
        </p:nvSpPr>
        <p:spPr>
          <a:xfrm>
            <a:off x="1530826" y="1839060"/>
            <a:ext cx="541686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1"/>
                </a:solidFill>
                <a:effectLst/>
                <a:uLnTx/>
                <a:uFillTx/>
                <a:latin typeface="黑体" panose="02010609060101010101" pitchFamily="49" charset="-122"/>
              </a:rPr>
              <a:t>方法：需经过破碎，过筛，混匀和缩分</a:t>
            </a:r>
          </a:p>
        </p:txBody>
      </p:sp>
      <p:pic>
        <p:nvPicPr>
          <p:cNvPr id="62470" name="图片 5" descr="u=2036663873,366529019&amp;fm=21&amp;gp=0.jpg"/>
          <p:cNvPicPr>
            <a:picLocks noChangeAspect="1"/>
          </p:cNvPicPr>
          <p:nvPr/>
        </p:nvPicPr>
        <p:blipFill>
          <a:blip r:embed="rId2" cstate="print"/>
          <a:srcRect/>
          <a:stretch>
            <a:fillRect/>
          </a:stretch>
        </p:blipFill>
        <p:spPr bwMode="auto">
          <a:xfrm>
            <a:off x="1619250" y="4005263"/>
            <a:ext cx="3816350" cy="2566987"/>
          </a:xfrm>
          <a:prstGeom prst="rect">
            <a:avLst/>
          </a:prstGeom>
          <a:noFill/>
          <a:ln w="9525">
            <a:noFill/>
            <a:miter lim="800000"/>
            <a:headEnd/>
            <a:tailEnd/>
          </a:ln>
        </p:spPr>
      </p:pic>
      <p:pic>
        <p:nvPicPr>
          <p:cNvPr id="62471" name="图片 6" descr="21502_original.jpg"/>
          <p:cNvPicPr>
            <a:picLocks noChangeAspect="1"/>
          </p:cNvPicPr>
          <p:nvPr/>
        </p:nvPicPr>
        <p:blipFill>
          <a:blip r:embed="rId3" cstate="print"/>
          <a:srcRect/>
          <a:stretch>
            <a:fillRect/>
          </a:stretch>
        </p:blipFill>
        <p:spPr bwMode="auto">
          <a:xfrm>
            <a:off x="5867400" y="4060236"/>
            <a:ext cx="2160588" cy="1240428"/>
          </a:xfrm>
          <a:prstGeom prst="rect">
            <a:avLst/>
          </a:prstGeom>
          <a:noFill/>
          <a:ln w="9525">
            <a:noFill/>
            <a:miter lim="800000"/>
            <a:headEnd/>
            <a:tailEnd/>
          </a:ln>
        </p:spPr>
      </p:pic>
      <p:pic>
        <p:nvPicPr>
          <p:cNvPr id="62472" name="图片 7" descr="21924_original.jpg"/>
          <p:cNvPicPr>
            <a:picLocks noChangeAspect="1"/>
          </p:cNvPicPr>
          <p:nvPr/>
        </p:nvPicPr>
        <p:blipFill>
          <a:blip r:embed="rId4" cstate="print"/>
          <a:srcRect/>
          <a:stretch>
            <a:fillRect/>
          </a:stretch>
        </p:blipFill>
        <p:spPr bwMode="auto">
          <a:xfrm>
            <a:off x="5867400" y="5373688"/>
            <a:ext cx="2160588" cy="1150937"/>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2"/>
          <p:cNvSpPr>
            <a:spLocks noChangeArrowheads="1"/>
          </p:cNvSpPr>
          <p:nvPr/>
        </p:nvSpPr>
        <p:spPr bwMode="auto">
          <a:xfrm>
            <a:off x="6731409" y="3356769"/>
            <a:ext cx="2147888" cy="2400657"/>
          </a:xfrm>
          <a:prstGeom prst="rect">
            <a:avLst/>
          </a:prstGeom>
          <a:noFill/>
          <a:ln w="9525">
            <a:noFill/>
            <a:miter lim="800000"/>
          </a:ln>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i="0" u="none" strike="noStrike" kern="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rPr>
              <a:t>  目数，就是孔数，就是</a:t>
            </a:r>
            <a:r>
              <a:rPr kumimoji="0" lang="zh-CN" altLang="en-US" sz="200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每平方英寸上的孔数</a:t>
            </a:r>
            <a:r>
              <a:rPr kumimoji="0" lang="zh-CN" altLang="en-US" sz="2000" i="0" u="none" strike="noStrike" kern="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rPr>
              <a:t>目。目数越大，孔径越小。</a:t>
            </a:r>
          </a:p>
        </p:txBody>
      </p:sp>
      <p:pic>
        <p:nvPicPr>
          <p:cNvPr id="63491" name="图片 3" descr="000-NETQFipKqYuP.jpg"/>
          <p:cNvPicPr>
            <a:picLocks noChangeAspect="1"/>
          </p:cNvPicPr>
          <p:nvPr/>
        </p:nvPicPr>
        <p:blipFill>
          <a:blip r:embed="rId2" cstate="print"/>
          <a:srcRect l="12898" t="4520" r="8990" b="8122"/>
          <a:stretch>
            <a:fillRect/>
          </a:stretch>
        </p:blipFill>
        <p:spPr bwMode="auto">
          <a:xfrm>
            <a:off x="268969" y="620688"/>
            <a:ext cx="6319255" cy="5616600"/>
          </a:xfrm>
          <a:prstGeom prst="rect">
            <a:avLst/>
          </a:prstGeom>
          <a:noFill/>
          <a:ln w="9525">
            <a:noFill/>
            <a:miter lim="800000"/>
            <a:headEnd/>
            <a:tailEnd/>
          </a:ln>
        </p:spPr>
      </p:pic>
      <p:pic>
        <p:nvPicPr>
          <p:cNvPr id="63492" name="图片 4" descr="t01ccefa44e4c9271d1.jpg"/>
          <p:cNvPicPr>
            <a:picLocks noChangeAspect="1"/>
          </p:cNvPicPr>
          <p:nvPr/>
        </p:nvPicPr>
        <p:blipFill>
          <a:blip r:embed="rId3" cstate="print"/>
          <a:srcRect/>
          <a:stretch>
            <a:fillRect/>
          </a:stretch>
        </p:blipFill>
        <p:spPr bwMode="auto">
          <a:xfrm>
            <a:off x="6659563" y="981075"/>
            <a:ext cx="2184400" cy="2182813"/>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39750" y="2924175"/>
            <a:ext cx="8064500" cy="3313113"/>
          </a:xfrm>
          <a:prstGeom prst="rect">
            <a:avLst/>
          </a:prstGeom>
          <a:noFill/>
          <a:ln w="9525">
            <a:noFill/>
            <a:miter lim="800000"/>
          </a:ln>
        </p:spPr>
        <p:txBody>
          <a:bodyPr/>
          <a:lstStyle/>
          <a:p>
            <a:pPr marL="514350" marR="0" lvl="0" indent="-514350" defTabSz="914400" eaLnBrk="1" fontAlgn="auto" latinLnBrk="0" hangingPunct="1">
              <a:lnSpc>
                <a:spcPct val="180000"/>
              </a:lnSpc>
              <a:spcBef>
                <a:spcPts val="1200"/>
              </a:spcBef>
              <a:spcAft>
                <a:spcPts val="0"/>
              </a:spcAft>
              <a:buClr>
                <a:srgbClr val="0BD0D9"/>
              </a:buClr>
              <a:buSzPct val="95000"/>
              <a:buFont typeface="Wingdings 2" panose="05020102010507070707" pitchFamily="18" charset="2"/>
              <a:buNone/>
              <a:defRPr/>
            </a:pP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1</a:t>
            </a: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a:t>
            </a: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目的：</a:t>
            </a:r>
            <a:r>
              <a:rPr kumimoji="1" lang="zh-CN" altLang="en-US"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将固体试样处理成溶液，或将组成复杂的试样处理成简单、便于分离和测定的形式。</a:t>
            </a:r>
            <a:endParaRPr kumimoji="1"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514350" marR="0" lvl="0" indent="-514350" defTabSz="914400" eaLnBrk="1" fontAlgn="auto" latinLnBrk="0" hangingPunct="1">
              <a:lnSpc>
                <a:spcPct val="180000"/>
              </a:lnSpc>
              <a:spcBef>
                <a:spcPts val="1200"/>
              </a:spcBef>
              <a:spcAft>
                <a:spcPts val="0"/>
              </a:spcAft>
              <a:buClr>
                <a:srgbClr val="0BD0D9"/>
              </a:buClr>
              <a:buSzPct val="95000"/>
              <a:buFont typeface="Wingdings 2" panose="05020102010507070707" pitchFamily="18" charset="2"/>
              <a:buNone/>
              <a:defRPr/>
            </a:pP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2</a:t>
            </a: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1"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a:t>
            </a:r>
            <a:r>
              <a:rPr kumimoji="1"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要求：</a:t>
            </a:r>
            <a:r>
              <a:rPr kumimoji="1" lang="zh-CN" altLang="en-US"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分解完全、不损失、不污染、与分析方法衔接、以及要简便、快速、经济、环保。</a:t>
            </a:r>
            <a:endParaRPr kumimoji="1"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p:txBody>
      </p:sp>
      <p:sp>
        <p:nvSpPr>
          <p:cNvPr id="64515" name="矩形 3"/>
          <p:cNvSpPr>
            <a:spLocks noChangeArrowheads="1"/>
          </p:cNvSpPr>
          <p:nvPr/>
        </p:nvSpPr>
        <p:spPr bwMode="auto">
          <a:xfrm>
            <a:off x="500063" y="428625"/>
            <a:ext cx="2919809" cy="646331"/>
          </a:xfrm>
          <a:prstGeom prst="rect">
            <a:avLst/>
          </a:prstGeom>
          <a:noFill/>
          <a:ln w="9525">
            <a:noFill/>
            <a:miter lim="800000"/>
          </a:ln>
        </p:spPr>
        <p:txBody>
          <a:bodyPr wrap="square">
            <a:spAutoFit/>
          </a:bodyPr>
          <a:lstStyle/>
          <a:p>
            <a:pPr marL="0" marR="0" lvl="0" indent="0" algn="just" defTabSz="914400" eaLnBrk="1" fontAlgn="auto" latinLnBrk="0" hangingPunct="1">
              <a:lnSpc>
                <a:spcPct val="100000"/>
              </a:lnSpc>
              <a:spcBef>
                <a:spcPct val="20000"/>
              </a:spcBef>
              <a:spcAft>
                <a:spcPts val="0"/>
              </a:spcAft>
              <a:buClrTx/>
              <a:buSzTx/>
              <a:buFontTx/>
              <a:buNone/>
              <a:defRPr/>
            </a:pPr>
            <a:r>
              <a:rPr kumimoji="1" lang="en-US" altLang="zh-CN" sz="3600" b="1" i="0" u="none" strike="noStrike" kern="0" cap="none" spc="0" normalizeH="0" baseline="0" noProof="0" dirty="0">
                <a:ln>
                  <a:noFill/>
                </a:ln>
                <a:solidFill>
                  <a:srgbClr val="C00000"/>
                </a:solidFill>
                <a:effectLst/>
                <a:uLnTx/>
                <a:uFillTx/>
                <a:latin typeface="+mj-ea"/>
                <a:ea typeface="+mj-ea"/>
                <a:cs typeface="Times New Roman" panose="02020603050405020304" pitchFamily="18" charset="0"/>
              </a:rPr>
              <a:t>3. </a:t>
            </a:r>
            <a:r>
              <a:rPr kumimoji="1" lang="zh-CN" altLang="en-US" sz="3600" b="1" i="0" u="none" strike="noStrike" kern="0" cap="none" spc="0" normalizeH="0" baseline="0" noProof="0" dirty="0" smtClean="0">
                <a:ln>
                  <a:noFill/>
                </a:ln>
                <a:solidFill>
                  <a:srgbClr val="C00000"/>
                </a:solidFill>
                <a:effectLst/>
                <a:uLnTx/>
                <a:uFillTx/>
                <a:latin typeface="+mj-ea"/>
                <a:ea typeface="+mj-ea"/>
                <a:cs typeface="Times New Roman" panose="02020603050405020304" pitchFamily="18" charset="0"/>
              </a:rPr>
              <a:t>样品制备</a:t>
            </a:r>
            <a:endParaRPr kumimoji="1" lang="zh-CN" altLang="en-US" sz="3600" b="1" i="0" u="none" strike="noStrike" kern="0" cap="none" spc="0" normalizeH="0" baseline="0" noProof="0" dirty="0">
              <a:ln>
                <a:noFill/>
              </a:ln>
              <a:solidFill>
                <a:srgbClr val="C00000"/>
              </a:solidFill>
              <a:effectLst/>
              <a:uLnTx/>
              <a:uFillTx/>
              <a:latin typeface="+mj-ea"/>
              <a:ea typeface="+mj-ea"/>
              <a:cs typeface="Times New Roman" panose="02020603050405020304" pitchFamily="18" charset="0"/>
            </a:endParaRPr>
          </a:p>
        </p:txBody>
      </p:sp>
      <p:sp>
        <p:nvSpPr>
          <p:cNvPr id="9" name="Rectangle 2"/>
          <p:cNvSpPr txBox="1">
            <a:spLocks noChangeArrowheads="1"/>
          </p:cNvSpPr>
          <p:nvPr/>
        </p:nvSpPr>
        <p:spPr bwMode="auto">
          <a:xfrm>
            <a:off x="323850" y="1197547"/>
            <a:ext cx="8496300" cy="1439365"/>
          </a:xfrm>
          <a:prstGeom prst="rect">
            <a:avLst/>
          </a:prstGeom>
          <a:noFill/>
          <a:ln w="9525">
            <a:noFill/>
            <a:miter lim="800000"/>
          </a:ln>
        </p:spPr>
        <p:txBody>
          <a:bodyPr/>
          <a:lstStyle/>
          <a:p>
            <a:pPr marL="273050" marR="0" lvl="0" indent="-273050" defTabSz="914400" eaLnBrk="1" fontAlgn="auto" latinLnBrk="0" hangingPunct="1">
              <a:lnSpc>
                <a:spcPct val="180000"/>
              </a:lnSpc>
              <a:spcBef>
                <a:spcPts val="1200"/>
              </a:spcBef>
              <a:spcAft>
                <a:spcPts val="0"/>
              </a:spcAft>
              <a:buClr>
                <a:srgbClr val="0BD0D9"/>
              </a:buClr>
              <a:buSzPct val="95000"/>
              <a:buFont typeface="Wingdings" panose="05000000000000000000" pitchFamily="2" charset="2"/>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湿法分析是先将试样分解制成溶液再进行分析，</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定量分析化学属于湿法分析。</a:t>
            </a:r>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467544" y="404664"/>
            <a:ext cx="8139534" cy="6145095"/>
          </a:xfrm>
          <a:prstGeom prst="rect">
            <a:avLst/>
          </a:prstGeom>
          <a:noFill/>
          <a:ln w="9525">
            <a:noFill/>
            <a:miter lim="800000"/>
          </a:ln>
        </p:spPr>
        <p:txBody>
          <a:bodyPr/>
          <a:lstStyle/>
          <a:p>
            <a:pPr marL="514350" marR="0" lvl="0" indent="-514350" defTabSz="914400" eaLnBrk="1" fontAlgn="auto" latinLnBrk="0" hangingPunct="1">
              <a:lnSpc>
                <a:spcPct val="150000"/>
              </a:lnSpc>
              <a:spcBef>
                <a:spcPts val="0"/>
              </a:spcBef>
              <a:spcAft>
                <a:spcPts val="0"/>
              </a:spcAft>
              <a:buClr>
                <a:srgbClr val="0BD0D9"/>
              </a:buClr>
              <a:buSzPct val="95000"/>
              <a:buFont typeface="Wingdings 2" panose="05020102010507070707" pitchFamily="18" charset="2"/>
              <a:buNone/>
              <a:defRPr/>
            </a:pPr>
            <a:r>
              <a:rPr kumimoji="0"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0"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3</a:t>
            </a:r>
            <a:r>
              <a:rPr kumimoji="0"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r>
              <a:rPr kumimoji="0"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a:t>
            </a:r>
            <a:r>
              <a:rPr kumimoji="0"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分解方法：</a:t>
            </a:r>
            <a:endParaRPr kumimoji="0"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a:p>
            <a:pPr marL="514350" marR="0" lvl="0" indent="-514350" defTabSz="914400" eaLnBrk="1" fontAlgn="auto" latinLnBrk="0" hangingPunct="1">
              <a:lnSpc>
                <a:spcPct val="150000"/>
              </a:lnSpc>
              <a:spcBef>
                <a:spcPts val="0"/>
              </a:spcBef>
              <a:spcAft>
                <a:spcPts val="0"/>
              </a:spcAft>
              <a:buClr>
                <a:srgbClr val="0BD0D9"/>
              </a:buClr>
              <a:buSzPct val="95000"/>
              <a:buFont typeface="Wingdings 2" panose="05020102010507070707" pitchFamily="18" charset="2"/>
              <a:buNone/>
              <a:defRPr/>
            </a:pPr>
            <a:endPar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a:p>
            <a:pPr marL="514350" marR="0" lvl="0" indent="-514350" defTabSz="914400" eaLnBrk="1" fontAlgn="auto" latinLnBrk="0" hangingPunct="1">
              <a:lnSpc>
                <a:spcPct val="150000"/>
              </a:lnSpc>
              <a:spcBef>
                <a:spcPts val="0"/>
              </a:spcBef>
              <a:spcAft>
                <a:spcPts val="0"/>
              </a:spcAft>
              <a:buClr>
                <a:srgbClr val="0BD0D9"/>
              </a:buClr>
              <a:buSzPct val="95000"/>
              <a:buFont typeface="Wingdings 2" panose="05020102010507070707" pitchFamily="18" charset="2"/>
              <a:buNone/>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无机基质：</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溶解法：水溶、酸溶、碱溶</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熔融法：用固体碱或酸性物质高温熔融来分解试样</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烧结法</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p>
          <a:p>
            <a:pPr marL="514350" marR="0" lvl="1" indent="-514350" defTabSz="914400" eaLnBrk="1" fontAlgn="auto" latinLnBrk="0" hangingPunct="1">
              <a:lnSpc>
                <a:spcPct val="150000"/>
              </a:lnSpc>
              <a:spcBef>
                <a:spcPts val="0"/>
              </a:spcBef>
              <a:spcAft>
                <a:spcPts val="0"/>
              </a:spcAft>
              <a:buClr>
                <a:srgbClr val="C00000"/>
              </a:buClr>
              <a:buSzPct val="95000"/>
              <a:buFontTx/>
              <a:buNone/>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有机基质：</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rPr>
              <a:t>溶解法：水溶、有机溶剂溶解</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endParaRPr>
          </a:p>
          <a:p>
            <a:pPr marL="971550" marR="0" lvl="1"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rPr>
              <a:t>分解法：</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endParaRPr>
          </a:p>
          <a:p>
            <a:pPr marL="1885950" marR="0" lvl="3"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rPr>
              <a:t>湿法：常用硫酸、硝酸和混合酸分解试样</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endParaRPr>
          </a:p>
          <a:p>
            <a:pPr marL="1885950" marR="0" lvl="3" indent="-514350" defTabSz="914400" eaLnBrk="1" fontAlgn="auto" latinLnBrk="0" hangingPunct="1">
              <a:lnSpc>
                <a:spcPct val="150000"/>
              </a:lnSpc>
              <a:spcBef>
                <a:spcPts val="0"/>
              </a:spcBef>
              <a:spcAft>
                <a:spcPts val="0"/>
              </a:spcAft>
              <a:buClr>
                <a:srgbClr val="C00000"/>
              </a:buClr>
              <a:buSzPct val="95000"/>
              <a:buFont typeface="Wingdings" panose="05000000000000000000" pitchFamily="2" charset="2"/>
              <a:buChar char="l"/>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rPr>
              <a:t>干法：氧瓶燃烧法、定温灰化法</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endParaRPr>
          </a:p>
          <a:p>
            <a:pPr marL="514350" marR="0" lvl="1" indent="-514350" defTabSz="914400" eaLnBrk="1" fontAlgn="auto" latinLnBrk="0" hangingPunct="1">
              <a:lnSpc>
                <a:spcPct val="150000"/>
              </a:lnSpc>
              <a:spcBef>
                <a:spcPts val="0"/>
              </a:spcBef>
              <a:spcAft>
                <a:spcPts val="0"/>
              </a:spcAft>
              <a:buClr>
                <a:srgbClr val="C00000"/>
              </a:buClr>
              <a:buSzPct val="95000"/>
              <a:buFontTx/>
              <a:buNone/>
              <a:defRPr/>
            </a:pPr>
            <a:endParaRPr kumimoji="0"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514350" marR="0" lvl="1" indent="-514350" defTabSz="914400" eaLnBrk="1" fontAlgn="auto" latinLnBrk="0" hangingPunct="1">
              <a:lnSpc>
                <a:spcPct val="150000"/>
              </a:lnSpc>
              <a:spcBef>
                <a:spcPts val="0"/>
              </a:spcBef>
              <a:spcAft>
                <a:spcPts val="0"/>
              </a:spcAft>
              <a:buClr>
                <a:srgbClr val="C00000"/>
              </a:buClr>
              <a:buSzPct val="95000"/>
              <a:buFontTx/>
              <a:buNone/>
              <a:defRPr/>
            </a:pPr>
            <a:endParaRPr kumimoji="0"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p:txBody>
      </p:sp>
      <p:grpSp>
        <p:nvGrpSpPr>
          <p:cNvPr id="2" name="组合 7"/>
          <p:cNvGrpSpPr/>
          <p:nvPr/>
        </p:nvGrpSpPr>
        <p:grpSpPr bwMode="auto">
          <a:xfrm>
            <a:off x="5305327" y="404664"/>
            <a:ext cx="3515146" cy="2160240"/>
            <a:chOff x="2531362" y="1124744"/>
            <a:chExt cx="3875600" cy="2448272"/>
          </a:xfrm>
        </p:grpSpPr>
        <p:pic>
          <p:nvPicPr>
            <p:cNvPr id="65542" name="图片 4" descr="47-2.jpg"/>
            <p:cNvPicPr>
              <a:picLocks noChangeAspect="1"/>
            </p:cNvPicPr>
            <p:nvPr/>
          </p:nvPicPr>
          <p:blipFill>
            <a:blip r:embed="rId2" cstate="print"/>
            <a:srcRect/>
            <a:stretch>
              <a:fillRect/>
            </a:stretch>
          </p:blipFill>
          <p:spPr bwMode="auto">
            <a:xfrm>
              <a:off x="2531362" y="1138678"/>
              <a:ext cx="2404284" cy="2434338"/>
            </a:xfrm>
            <a:prstGeom prst="rect">
              <a:avLst/>
            </a:prstGeom>
            <a:noFill/>
            <a:ln w="9525">
              <a:noFill/>
              <a:miter lim="800000"/>
              <a:headEnd/>
              <a:tailEnd/>
            </a:ln>
          </p:spPr>
        </p:pic>
        <p:pic>
          <p:nvPicPr>
            <p:cNvPr id="65543" name="图片 5" descr="20300534095970135787100765845.jpg"/>
            <p:cNvPicPr>
              <a:picLocks noChangeAspect="1"/>
            </p:cNvPicPr>
            <p:nvPr/>
          </p:nvPicPr>
          <p:blipFill>
            <a:blip r:embed="rId3" cstate="print"/>
            <a:srcRect l="29973" r="25067" b="3278"/>
            <a:stretch>
              <a:fillRect/>
            </a:stretch>
          </p:blipFill>
          <p:spPr bwMode="auto">
            <a:xfrm>
              <a:off x="4932040" y="1124744"/>
              <a:ext cx="1474922" cy="244827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500"/>
                                        <p:tgtEl>
                                          <p:spTgt spid="7">
                                            <p:txEl>
                                              <p:pRg st="2" end="2"/>
                                            </p:txEl>
                                          </p:spTgt>
                                        </p:tgtEl>
                                      </p:cBhvr>
                                    </p:animEffect>
                                    <p:anim calcmode="lin" valueType="num">
                                      <p:cBhvr>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2" end="2"/>
                                            </p:txEl>
                                          </p:spTgt>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anim calcmode="lin" valueType="num">
                                      <p:cBhvr>
                                        <p:cTn id="2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3" end="3"/>
                                            </p:txEl>
                                          </p:spTgt>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anim calcmode="lin" valueType="num">
                                      <p:cBhvr>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anim calcmode="lin" valueType="num">
                                      <p:cBhvr>
                                        <p:cTn id="30"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anim calcmode="lin" valueType="num">
                                      <p:cBhvr>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8" dur="500" fill="hold"/>
                                        <p:tgtEl>
                                          <p:spTgt spid="7">
                                            <p:txEl>
                                              <p:pRg st="6" end="6"/>
                                            </p:txEl>
                                          </p:spTgt>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fade">
                                      <p:cBhvr>
                                        <p:cTn id="41" dur="500"/>
                                        <p:tgtEl>
                                          <p:spTgt spid="7">
                                            <p:txEl>
                                              <p:pRg st="7" end="7"/>
                                            </p:txEl>
                                          </p:spTgt>
                                        </p:tgtEl>
                                      </p:cBhvr>
                                    </p:animEffect>
                                    <p:anim calcmode="lin" valueType="num">
                                      <p:cBhvr>
                                        <p:cTn id="4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3" dur="500" fill="hold"/>
                                        <p:tgtEl>
                                          <p:spTgt spid="7">
                                            <p:txEl>
                                              <p:pRg st="7" end="7"/>
                                            </p:txEl>
                                          </p:spTgt>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Effect transition="in" filter="fade">
                                      <p:cBhvr>
                                        <p:cTn id="46" dur="500"/>
                                        <p:tgtEl>
                                          <p:spTgt spid="7">
                                            <p:txEl>
                                              <p:pRg st="8" end="8"/>
                                            </p:txEl>
                                          </p:spTgt>
                                        </p:tgtEl>
                                      </p:cBhvr>
                                    </p:animEffect>
                                    <p:anim calcmode="lin" valueType="num">
                                      <p:cBhvr>
                                        <p:cTn id="4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48" dur="5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7" presetClass="entr" presetSubtype="0" fill="hold" nodeType="after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anim calcmode="lin" valueType="num">
                                      <p:cBhvr>
                                        <p:cTn id="5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4" dur="5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7" presetClass="entr" presetSubtype="0" fill="hold" nodeType="afterEffect">
                                  <p:stCondLst>
                                    <p:cond delay="0"/>
                                  </p:stCondLst>
                                  <p:childTnLst>
                                    <p:set>
                                      <p:cBhvr>
                                        <p:cTn id="57" dur="1" fill="hold">
                                          <p:stCondLst>
                                            <p:cond delay="0"/>
                                          </p:stCondLst>
                                        </p:cTn>
                                        <p:tgtEl>
                                          <p:spTgt spid="7">
                                            <p:txEl>
                                              <p:pRg st="10" end="10"/>
                                            </p:txEl>
                                          </p:spTgt>
                                        </p:tgtEl>
                                        <p:attrNameLst>
                                          <p:attrName>style.visibility</p:attrName>
                                        </p:attrNameLst>
                                      </p:cBhvr>
                                      <p:to>
                                        <p:strVal val="visible"/>
                                      </p:to>
                                    </p:set>
                                    <p:animEffect transition="in" filter="fade">
                                      <p:cBhvr>
                                        <p:cTn id="58" dur="500"/>
                                        <p:tgtEl>
                                          <p:spTgt spid="7">
                                            <p:txEl>
                                              <p:pRg st="10" end="10"/>
                                            </p:txEl>
                                          </p:spTgt>
                                        </p:tgtEl>
                                      </p:cBhvr>
                                    </p:animEffect>
                                    <p:anim calcmode="lin" valueType="num">
                                      <p:cBhvr>
                                        <p:cTn id="5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60" dur="5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checkerboard(across)">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265113"/>
            <a:ext cx="4286250" cy="571500"/>
          </a:xfrm>
        </p:spPr>
        <p:txBody>
          <a:bodyPr/>
          <a:lstStyle/>
          <a:p>
            <a:pPr>
              <a:defRPr/>
            </a:pPr>
            <a:r>
              <a:rPr lang="zh-CN" altLang="en-US" sz="3000" b="1" dirty="0">
                <a:solidFill>
                  <a:schemeClr val="accent5">
                    <a:lumMod val="50000"/>
                  </a:schemeClr>
                </a:solidFill>
                <a:latin typeface="+mn-ea"/>
                <a:ea typeface="+mn-ea"/>
              </a:rPr>
              <a:t>案例：茶叶样品的分解</a:t>
            </a:r>
          </a:p>
        </p:txBody>
      </p:sp>
      <p:pic>
        <p:nvPicPr>
          <p:cNvPr id="66563" name="内容占位符 3" descr="10640088_215405595000_2.jpg"/>
          <p:cNvPicPr>
            <a:picLocks noGrp="1" noChangeAspect="1"/>
          </p:cNvPicPr>
          <p:nvPr>
            <p:ph idx="1"/>
          </p:nvPr>
        </p:nvPicPr>
        <p:blipFill>
          <a:blip r:embed="rId2" cstate="print"/>
          <a:srcRect/>
          <a:stretch>
            <a:fillRect/>
          </a:stretch>
        </p:blipFill>
        <p:spPr>
          <a:xfrm>
            <a:off x="5508625" y="260350"/>
            <a:ext cx="2784475" cy="2089150"/>
          </a:xfrm>
        </p:spPr>
      </p:pic>
      <p:sp>
        <p:nvSpPr>
          <p:cNvPr id="5" name="Rectangle 2"/>
          <p:cNvSpPr txBox="1">
            <a:spLocks noChangeArrowheads="1"/>
          </p:cNvSpPr>
          <p:nvPr/>
        </p:nvSpPr>
        <p:spPr bwMode="auto">
          <a:xfrm>
            <a:off x="179512" y="98697"/>
            <a:ext cx="8785101" cy="6570663"/>
          </a:xfrm>
          <a:prstGeom prst="rect">
            <a:avLst/>
          </a:prstGeom>
          <a:noFill/>
          <a:ln w="9525">
            <a:noFill/>
            <a:miter lim="800000"/>
          </a:ln>
        </p:spPr>
        <p:txBody>
          <a:bodyPr/>
          <a:lstStyle/>
          <a:p>
            <a:pPr marL="514350" marR="0" lvl="0" indent="-514350" defTabSz="914400" eaLnBrk="1" fontAlgn="auto" latinLnBrk="0" hangingPunct="1">
              <a:lnSpc>
                <a:spcPct val="170000"/>
              </a:lnSpc>
              <a:spcBef>
                <a:spcPct val="20000"/>
              </a:spcBef>
              <a:spcAft>
                <a:spcPts val="0"/>
              </a:spcAft>
              <a:buClr>
                <a:srgbClr val="0BD0D9"/>
              </a:buClr>
              <a:buSzPct val="95000"/>
              <a:buFont typeface="Wingdings 2" panose="05020102010507070707" pitchFamily="18" charset="2"/>
              <a:buNone/>
              <a:defRPr/>
            </a:pPr>
            <a:endParaRPr kumimoji="0" lang="en-US" altLang="zh-CN" sz="26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514350" marR="0" lvl="0" indent="-514350" defTabSz="914400" eaLnBrk="1" fontAlgn="auto" latinLnBrk="0" hangingPunct="1">
              <a:lnSpc>
                <a:spcPct val="170000"/>
              </a:lnSpc>
              <a:spcBef>
                <a:spcPct val="20000"/>
              </a:spcBef>
              <a:spcAft>
                <a:spcPts val="0"/>
              </a:spcAft>
              <a:buClr>
                <a:srgbClr val="0BD0D9"/>
              </a:buClr>
              <a:buSzPct val="95000"/>
              <a:buFont typeface="Wingdings 2" panose="05020102010507070707" pitchFamily="18" charset="2"/>
              <a:buNone/>
              <a:defRPr/>
            </a:pPr>
            <a:r>
              <a:rPr kumimoji="0" lang="zh-CN" altLang="en-US" sz="26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有机物：</a:t>
            </a:r>
            <a:endParaRPr kumimoji="0" lang="en-US" altLang="zh-CN" sz="26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70000"/>
              </a:lnSpc>
              <a:spcBef>
                <a:spcPct val="20000"/>
              </a:spcBef>
              <a:spcAft>
                <a:spcPts val="0"/>
              </a:spcAft>
              <a:buClr>
                <a:srgbClr val="C00000"/>
              </a:buClr>
              <a:buSzPct val="95000"/>
              <a:buFont typeface="Wingdings" panose="05000000000000000000" pitchFamily="2" charset="2"/>
              <a:buChar char="l"/>
              <a:defRPr/>
            </a:pPr>
            <a:r>
              <a:rPr kumimoji="0"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茶多酚、儿茶素：</a:t>
            </a:r>
            <a:endParaRPr kumimoji="0" lang="en-US" altLang="zh-CN"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70000"/>
              </a:lnSpc>
              <a:spcBef>
                <a:spcPct val="20000"/>
              </a:spcBef>
              <a:spcAft>
                <a:spcPts val="0"/>
              </a:spcAft>
              <a:buClr>
                <a:srgbClr val="C00000"/>
              </a:buClr>
              <a:buSzPct val="95000"/>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用</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70%</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甲醇溶液在</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70</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a:ea typeface="+mn-ea"/>
                <a:cs typeface="Times New Roman" panose="02020603050405020304"/>
              </a:rPr>
              <a:t>º</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水浴上提取（</a:t>
            </a:r>
            <a:r>
              <a:rPr kumimoji="0" lang="en-US" altLang="zh-CN"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GB8313</a:t>
            </a:r>
            <a:r>
              <a:rPr kumimoji="0" lang="zh-CN" altLang="en-US"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971550" marR="0" lvl="1" indent="-514350" defTabSz="914400" eaLnBrk="1" fontAlgn="auto" latinLnBrk="0" hangingPunct="1">
              <a:lnSpc>
                <a:spcPct val="170000"/>
              </a:lnSpc>
              <a:spcBef>
                <a:spcPct val="20000"/>
              </a:spcBef>
              <a:spcAft>
                <a:spcPts val="0"/>
              </a:spcAft>
              <a:buClr>
                <a:srgbClr val="C00000"/>
              </a:buClr>
              <a:buSzPct val="95000"/>
              <a:buFont typeface="Wingdings" panose="05000000000000000000" pitchFamily="2" charset="2"/>
              <a:buChar char="l"/>
              <a:defRPr/>
            </a:pPr>
            <a:r>
              <a:rPr kumimoji="0" lang="zh-CN" altLang="en-US" sz="2600" b="1" i="0" u="none" strike="noStrike" kern="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农残：</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乙腈</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二氯甲烷（</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1+1</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楷体_GB2312" pitchFamily="49" charset="-122"/>
                <a:cs typeface="Times New Roman" panose="02020603050405020304" pitchFamily="18" charset="0"/>
              </a:rPr>
              <a:t>GBT23376</a:t>
            </a:r>
            <a:r>
              <a:rPr kumimoji="0" lang="zh-CN" altLang="en-US" sz="2400" b="1"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514350" marR="0" lvl="1" indent="-514350" defTabSz="914400" eaLnBrk="1" fontAlgn="auto" latinLnBrk="0" hangingPunct="1">
              <a:lnSpc>
                <a:spcPct val="170000"/>
              </a:lnSpc>
              <a:spcBef>
                <a:spcPct val="20000"/>
              </a:spcBef>
              <a:spcAft>
                <a:spcPts val="0"/>
              </a:spcAft>
              <a:buClr>
                <a:srgbClr val="C00000"/>
              </a:buClr>
              <a:buSzPct val="95000"/>
              <a:buFontTx/>
              <a:buNone/>
              <a:defRPr/>
            </a:pPr>
            <a:r>
              <a:rPr kumimoji="0" lang="zh-CN" altLang="en-US" sz="26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无机物：</a:t>
            </a:r>
            <a:r>
              <a:rPr kumimoji="0" lang="zh-CN" altLang="en-US" sz="2600" b="1" i="0" u="none" strike="noStrike" kern="0" cap="none" spc="0" normalizeH="0" baseline="0" noProof="0" dirty="0">
                <a:ln>
                  <a:noFill/>
                </a:ln>
                <a:solidFill>
                  <a:srgbClr val="C00000"/>
                </a:solidFill>
                <a:effectLst/>
                <a:uLnTx/>
                <a:uFillTx/>
                <a:latin typeface="+mn-ea"/>
                <a:ea typeface="+mn-ea"/>
                <a:cs typeface="Times New Roman" panose="02020603050405020304" pitchFamily="18" charset="0"/>
              </a:rPr>
              <a:t>微量元素、重金属</a:t>
            </a:r>
            <a:endParaRPr kumimoji="0" lang="en-US" altLang="zh-CN" sz="2600" b="1" i="0" u="none" strike="noStrike" kern="0" cap="none" spc="0" normalizeH="0" baseline="0" noProof="0" dirty="0">
              <a:ln>
                <a:noFill/>
              </a:ln>
              <a:solidFill>
                <a:srgbClr val="C00000"/>
              </a:solidFill>
              <a:effectLst/>
              <a:uLnTx/>
              <a:uFillTx/>
              <a:latin typeface="+mn-ea"/>
              <a:ea typeface="+mn-ea"/>
              <a:cs typeface="Times New Roman" panose="02020603050405020304" pitchFamily="18" charset="0"/>
            </a:endParaRPr>
          </a:p>
          <a:p>
            <a:pPr marL="452755" marR="0" lvl="2" indent="0" defTabSz="914400" eaLnBrk="1" fontAlgn="auto" latinLnBrk="0" hangingPunct="1">
              <a:lnSpc>
                <a:spcPct val="170000"/>
              </a:lnSpc>
              <a:spcBef>
                <a:spcPct val="20000"/>
              </a:spcBef>
              <a:spcAft>
                <a:spcPts val="0"/>
              </a:spcAft>
              <a:buClr>
                <a:srgbClr val="C00000"/>
              </a:buClr>
              <a:buSzPct val="95000"/>
              <a:buFont typeface="Wingdings" panose="05000000000000000000" pitchFamily="2" charset="2"/>
              <a:buChar char="l"/>
              <a:tabLst>
                <a:tab pos="542925" algn="l"/>
              </a:tabLst>
              <a:defRPr/>
            </a:pPr>
            <a:r>
              <a:rPr kumimoji="0" lang="zh-CN" altLang="en-US" sz="2600" b="1" i="0" u="none" strike="noStrike" kern="0" cap="none" spc="0" normalizeH="0" baseline="0" noProof="0" dirty="0">
                <a:ln>
                  <a:noFill/>
                </a:ln>
                <a:solidFill>
                  <a:schemeClr val="tx1">
                    <a:lumMod val="95000"/>
                    <a:lumOff val="5000"/>
                  </a:schemeClr>
                </a:solidFill>
                <a:effectLst/>
                <a:uLnTx/>
                <a:uFillTx/>
                <a:latin typeface="+mn-ea"/>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湿法消解法：称取粉碎的茶叶样品</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0.25 g(</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精确至</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0.0001 g)</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至聚四氟乙烯坩埚中，加入</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10 </a:t>
            </a:r>
            <a:r>
              <a:rPr kumimoji="0" lang="en-US" altLang="zh-CN" sz="24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mL</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混酸</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硝酸</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高氯酸</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=10:1)</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，盖上表面皿，静置过夜，次日在</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160</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楷体_GB2312" pitchFamily="49" charset="-122"/>
                <a:cs typeface="Times New Roman" panose="02020603050405020304" pitchFamily="18" charset="0"/>
              </a:rPr>
              <a:t>º</a:t>
            </a: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加热消化至完全</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514350" marR="0" lvl="1" indent="-514350" defTabSz="914400" eaLnBrk="1" fontAlgn="auto" latinLnBrk="0" hangingPunct="1">
              <a:lnSpc>
                <a:spcPct val="170000"/>
              </a:lnSpc>
              <a:spcBef>
                <a:spcPct val="20000"/>
              </a:spcBef>
              <a:spcAft>
                <a:spcPts val="0"/>
              </a:spcAft>
              <a:buClr>
                <a:srgbClr val="C00000"/>
              </a:buClr>
              <a:buSzPct val="95000"/>
              <a:buFontTx/>
              <a:buNone/>
              <a:defRPr/>
            </a:pPr>
            <a:endParaRPr kumimoji="0"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514350" marR="0" lvl="1" indent="-514350" defTabSz="914400" eaLnBrk="1" fontAlgn="auto" latinLnBrk="0" hangingPunct="1">
              <a:lnSpc>
                <a:spcPct val="170000"/>
              </a:lnSpc>
              <a:spcBef>
                <a:spcPct val="20000"/>
              </a:spcBef>
              <a:spcAft>
                <a:spcPts val="0"/>
              </a:spcAft>
              <a:buClr>
                <a:srgbClr val="C00000"/>
              </a:buClr>
              <a:buSzPct val="95000"/>
              <a:buFontTx/>
              <a:buNone/>
              <a:defRPr/>
            </a:pPr>
            <a:endParaRPr kumimoji="0" lang="en-US" altLang="zh-CN" sz="26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430212" y="362743"/>
            <a:ext cx="2601913" cy="750888"/>
          </a:xfrm>
        </p:spPr>
        <p:txBody>
          <a:bodyPr/>
          <a:lstStyle/>
          <a:p>
            <a:pPr eaLnBrk="1" hangingPunct="1"/>
            <a:r>
              <a:rPr lang="en-US" altLang="zh-CN" sz="3600" b="1" dirty="0">
                <a:latin typeface="+mj-ea"/>
              </a:rPr>
              <a:t>4. </a:t>
            </a:r>
            <a:r>
              <a:rPr lang="zh-CN" altLang="en-US" sz="3600" b="1" dirty="0" smtClean="0">
                <a:latin typeface="+mj-ea"/>
              </a:rPr>
              <a:t>样品测定</a:t>
            </a:r>
            <a:endParaRPr lang="en-US" altLang="zh-CN" sz="3600" b="1" dirty="0">
              <a:latin typeface="+mj-ea"/>
            </a:endParaRPr>
          </a:p>
        </p:txBody>
      </p:sp>
      <p:sp>
        <p:nvSpPr>
          <p:cNvPr id="211971" name="Text Box 3"/>
          <p:cNvSpPr txBox="1">
            <a:spLocks noChangeArrowheads="1"/>
          </p:cNvSpPr>
          <p:nvPr/>
        </p:nvSpPr>
        <p:spPr bwMode="auto">
          <a:xfrm>
            <a:off x="1108075" y="1619250"/>
            <a:ext cx="1143000" cy="457200"/>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物质</a:t>
            </a:r>
          </a:p>
        </p:txBody>
      </p:sp>
      <p:sp>
        <p:nvSpPr>
          <p:cNvPr id="211972" name="Text Box 4"/>
          <p:cNvSpPr txBox="1">
            <a:spLocks noChangeArrowheads="1"/>
          </p:cNvSpPr>
          <p:nvPr/>
        </p:nvSpPr>
        <p:spPr bwMode="auto">
          <a:xfrm>
            <a:off x="630238" y="2609850"/>
            <a:ext cx="2103437" cy="1590675"/>
          </a:xfrm>
          <a:prstGeom prst="rect">
            <a:avLst/>
          </a:prstGeom>
          <a:noFill/>
          <a:ln w="38100" cmpd="dbl">
            <a:solidFill>
              <a:schemeClr val="tx1"/>
            </a:solid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物质的性质</a:t>
            </a:r>
          </a:p>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组分的含量</a:t>
            </a:r>
          </a:p>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干扰情况</a:t>
            </a:r>
          </a:p>
        </p:txBody>
      </p:sp>
      <p:sp>
        <p:nvSpPr>
          <p:cNvPr id="211973" name="Text Box 5"/>
          <p:cNvSpPr txBox="1">
            <a:spLocks noChangeArrowheads="1"/>
          </p:cNvSpPr>
          <p:nvPr/>
        </p:nvSpPr>
        <p:spPr bwMode="auto">
          <a:xfrm>
            <a:off x="3032125" y="1619250"/>
            <a:ext cx="1504950" cy="457200"/>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分析方法</a:t>
            </a:r>
          </a:p>
        </p:txBody>
      </p:sp>
      <p:sp>
        <p:nvSpPr>
          <p:cNvPr id="211974" name="Text Box 6"/>
          <p:cNvSpPr txBox="1">
            <a:spLocks noChangeArrowheads="1"/>
          </p:cNvSpPr>
          <p:nvPr/>
        </p:nvSpPr>
        <p:spPr bwMode="auto">
          <a:xfrm>
            <a:off x="2925763" y="2336800"/>
            <a:ext cx="1789112" cy="2138363"/>
          </a:xfrm>
          <a:prstGeom prst="rect">
            <a:avLst/>
          </a:prstGeom>
          <a:noFill/>
          <a:ln w="38100" cmpd="dbl">
            <a:solidFill>
              <a:schemeClr val="tx1"/>
            </a:solid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1" lang="zh-CN" altLang="en-US" sz="2400" b="1" i="0" u="none" strike="noStrike" kern="0" cap="none" spc="0" normalizeH="0" baseline="0" noProof="0" dirty="0">
                <a:ln>
                  <a:noFill/>
                </a:ln>
                <a:solidFill>
                  <a:srgbClr val="0000CC"/>
                </a:solidFill>
                <a:effectLst/>
                <a:uLnTx/>
                <a:uFillTx/>
                <a:latin typeface="+mn-ea"/>
                <a:ea typeface="+mn-ea"/>
              </a:rPr>
              <a:t>准确度</a:t>
            </a:r>
          </a:p>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0000CC"/>
                </a:solidFill>
                <a:effectLst/>
                <a:uLnTx/>
                <a:uFillTx/>
                <a:latin typeface="+mn-ea"/>
                <a:ea typeface="+mn-ea"/>
              </a:rPr>
              <a:t>灵敏度</a:t>
            </a:r>
          </a:p>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0000CC"/>
                </a:solidFill>
                <a:effectLst/>
                <a:uLnTx/>
                <a:uFillTx/>
                <a:latin typeface="+mn-ea"/>
                <a:ea typeface="+mn-ea"/>
              </a:rPr>
              <a:t>选择性</a:t>
            </a:r>
          </a:p>
          <a:p>
            <a:pPr marL="0" marR="0" lvl="0" indent="0" defTabSz="914400" eaLnBrk="1" fontAlgn="auto" latinLnBrk="0" hangingPunct="1">
              <a:lnSpc>
                <a:spcPct val="100000"/>
              </a:lnSpc>
              <a:spcBef>
                <a:spcPct val="50000"/>
              </a:spcBef>
              <a:spcAft>
                <a:spcPts val="0"/>
              </a:spcAft>
              <a:buClrTx/>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0000CC"/>
                </a:solidFill>
                <a:effectLst/>
                <a:uLnTx/>
                <a:uFillTx/>
                <a:latin typeface="+mn-ea"/>
                <a:ea typeface="+mn-ea"/>
              </a:rPr>
              <a:t>适用范围</a:t>
            </a:r>
          </a:p>
        </p:txBody>
      </p:sp>
      <p:sp>
        <p:nvSpPr>
          <p:cNvPr id="211975" name="Text Box 7"/>
          <p:cNvSpPr txBox="1">
            <a:spLocks noChangeArrowheads="1"/>
          </p:cNvSpPr>
          <p:nvPr/>
        </p:nvSpPr>
        <p:spPr bwMode="auto">
          <a:xfrm>
            <a:off x="7432675" y="1657350"/>
            <a:ext cx="1009650" cy="457200"/>
          </a:xfrm>
          <a:prstGeom prst="rect">
            <a:avLst/>
          </a:prstGeom>
          <a:noFill/>
          <a:ln w="9525">
            <a:noFill/>
            <a:miter lim="800000"/>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成本</a:t>
            </a:r>
          </a:p>
        </p:txBody>
      </p:sp>
      <p:sp>
        <p:nvSpPr>
          <p:cNvPr id="211976" name="Text Box 8"/>
          <p:cNvSpPr txBox="1">
            <a:spLocks noChangeArrowheads="1"/>
          </p:cNvSpPr>
          <p:nvPr/>
        </p:nvSpPr>
        <p:spPr bwMode="auto">
          <a:xfrm>
            <a:off x="7204075" y="2335213"/>
            <a:ext cx="1390650" cy="2138362"/>
          </a:xfrm>
          <a:prstGeom prst="rect">
            <a:avLst/>
          </a:prstGeom>
          <a:noFill/>
          <a:ln w="38100" cmpd="dbl">
            <a:solidFill>
              <a:schemeClr val="tx1"/>
            </a:solidFill>
            <a:miter lim="800000"/>
          </a:ln>
        </p:spPr>
        <p:txBody>
          <a:bodyPr>
            <a:spAutoFit/>
          </a:bodyPr>
          <a:lstStyle/>
          <a:p>
            <a:pPr marL="0" marR="0" lvl="0" indent="0" defTabSz="914400" eaLnBrk="1" fontAlgn="auto" latinLnBrk="0" hangingPunct="1">
              <a:lnSpc>
                <a:spcPct val="100000"/>
              </a:lnSpc>
              <a:spcBef>
                <a:spcPct val="50000"/>
              </a:spcBef>
              <a:spcAft>
                <a:spcPts val="0"/>
              </a:spcAft>
              <a:buClr>
                <a:schemeClr val="bg1"/>
              </a:buClr>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时间</a:t>
            </a:r>
          </a:p>
          <a:p>
            <a:pPr marL="0" marR="0" lvl="0" indent="0" defTabSz="914400" eaLnBrk="1" fontAlgn="auto" latinLnBrk="0" hangingPunct="1">
              <a:lnSpc>
                <a:spcPct val="100000"/>
              </a:lnSpc>
              <a:spcBef>
                <a:spcPct val="50000"/>
              </a:spcBef>
              <a:spcAft>
                <a:spcPts val="0"/>
              </a:spcAft>
              <a:buClr>
                <a:schemeClr val="bg1"/>
              </a:buClr>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人力</a:t>
            </a:r>
          </a:p>
          <a:p>
            <a:pPr marL="0" marR="0" lvl="0" indent="0" defTabSz="914400" eaLnBrk="1" fontAlgn="auto" latinLnBrk="0" hangingPunct="1">
              <a:lnSpc>
                <a:spcPct val="100000"/>
              </a:lnSpc>
              <a:spcBef>
                <a:spcPct val="50000"/>
              </a:spcBef>
              <a:spcAft>
                <a:spcPts val="0"/>
              </a:spcAft>
              <a:buClr>
                <a:schemeClr val="bg1"/>
              </a:buClr>
              <a:buSzTx/>
              <a:buFont typeface="Wingdings" panose="05000000000000000000" pitchFamily="2" charset="2"/>
              <a:buChar char="l"/>
              <a:defRPr/>
            </a:pPr>
            <a:r>
              <a:rPr kumimoji="1" lang="zh-CN" altLang="en-US" sz="2400" b="1" i="0" u="none" strike="noStrike" kern="0" cap="none" spc="0" normalizeH="0" baseline="0" noProof="0" dirty="0">
                <a:ln>
                  <a:noFill/>
                </a:ln>
                <a:solidFill>
                  <a:sysClr val="windowText" lastClr="000000"/>
                </a:solidFill>
                <a:effectLst/>
                <a:uLnTx/>
                <a:uFillTx/>
                <a:latin typeface="+mn-ea"/>
                <a:ea typeface="+mn-ea"/>
              </a:rPr>
              <a:t>设备</a:t>
            </a:r>
          </a:p>
          <a:p>
            <a:pPr marL="0" marR="0" lvl="0" indent="0" defTabSz="914400" eaLnBrk="1" fontAlgn="auto" latinLnBrk="0" hangingPunct="1">
              <a:lnSpc>
                <a:spcPct val="100000"/>
              </a:lnSpc>
              <a:spcBef>
                <a:spcPct val="50000"/>
              </a:spcBef>
              <a:spcAft>
                <a:spcPts val="0"/>
              </a:spcAft>
              <a:buClr>
                <a:schemeClr val="bg1"/>
              </a:buClr>
              <a:buSzTx/>
              <a:buFont typeface="Wingdings" panose="05000000000000000000" pitchFamily="2" charset="2"/>
              <a:buChar char="l"/>
              <a:defRPr/>
            </a:pPr>
            <a:r>
              <a:rPr kumimoji="0" lang="zh-CN" altLang="en-US" sz="2400" b="1" i="0" u="none" strike="noStrike" kern="0" cap="none" spc="0" normalizeH="0" baseline="0" noProof="0" dirty="0">
                <a:ln>
                  <a:noFill/>
                </a:ln>
                <a:solidFill>
                  <a:sysClr val="windowText" lastClr="000000"/>
                </a:solidFill>
                <a:effectLst/>
                <a:uLnTx/>
                <a:uFillTx/>
                <a:latin typeface="+mn-ea"/>
                <a:ea typeface="+mn-ea"/>
              </a:rPr>
              <a:t>消耗品</a:t>
            </a:r>
          </a:p>
        </p:txBody>
      </p:sp>
      <p:sp>
        <p:nvSpPr>
          <p:cNvPr id="211977" name="Text Box 9"/>
          <p:cNvSpPr txBox="1">
            <a:spLocks noChangeArrowheads="1"/>
          </p:cNvSpPr>
          <p:nvPr/>
        </p:nvSpPr>
        <p:spPr bwMode="auto">
          <a:xfrm>
            <a:off x="3413125" y="5581650"/>
            <a:ext cx="2286000" cy="461963"/>
          </a:xfrm>
          <a:prstGeom prst="rect">
            <a:avLst/>
          </a:prstGeom>
          <a:noFill/>
          <a:ln w="38100" cmpd="dbl">
            <a:solidFill>
              <a:schemeClr val="tx1"/>
            </a:solidFill>
            <a:miter lim="800000"/>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a:ln>
                  <a:noFill/>
                </a:ln>
                <a:solidFill>
                  <a:sysClr val="windowText" lastClr="000000"/>
                </a:solidFill>
                <a:effectLst/>
                <a:uLnTx/>
                <a:uFillTx/>
                <a:latin typeface="+mn-ea"/>
                <a:ea typeface="+mn-ea"/>
              </a:rPr>
              <a:t>分析方法</a:t>
            </a:r>
          </a:p>
        </p:txBody>
      </p:sp>
      <p:cxnSp>
        <p:nvCxnSpPr>
          <p:cNvPr id="211978" name="AutoShape 10"/>
          <p:cNvCxnSpPr>
            <a:cxnSpLocks noChangeShapeType="1"/>
          </p:cNvCxnSpPr>
          <p:nvPr/>
        </p:nvCxnSpPr>
        <p:spPr bwMode="auto">
          <a:xfrm>
            <a:off x="1622425" y="4197350"/>
            <a:ext cx="1733550" cy="1727200"/>
          </a:xfrm>
          <a:prstGeom prst="bentConnector3">
            <a:avLst>
              <a:gd name="adj1" fmla="val 2745"/>
            </a:avLst>
          </a:prstGeom>
          <a:noFill/>
          <a:ln w="57150">
            <a:solidFill>
              <a:schemeClr val="tx1"/>
            </a:solidFill>
            <a:miter lim="800000"/>
            <a:tailEnd type="triangle" w="med" len="med"/>
          </a:ln>
        </p:spPr>
      </p:cxnSp>
      <p:cxnSp>
        <p:nvCxnSpPr>
          <p:cNvPr id="211979" name="AutoShape 11"/>
          <p:cNvCxnSpPr>
            <a:cxnSpLocks noChangeShapeType="1"/>
            <a:stCxn id="211974" idx="2"/>
            <a:endCxn id="211977" idx="0"/>
          </p:cNvCxnSpPr>
          <p:nvPr/>
        </p:nvCxnSpPr>
        <p:spPr bwMode="auto">
          <a:xfrm rot="16200000" flipH="1">
            <a:off x="3635375" y="4660901"/>
            <a:ext cx="1106487" cy="735012"/>
          </a:xfrm>
          <a:prstGeom prst="bentConnector3">
            <a:avLst>
              <a:gd name="adj1" fmla="val 50000"/>
            </a:avLst>
          </a:prstGeom>
          <a:noFill/>
          <a:ln w="57150">
            <a:solidFill>
              <a:schemeClr val="tx1"/>
            </a:solidFill>
            <a:miter lim="800000"/>
            <a:tailEnd type="triangle" w="med" len="med"/>
          </a:ln>
        </p:spPr>
      </p:cxnSp>
      <p:cxnSp>
        <p:nvCxnSpPr>
          <p:cNvPr id="211980" name="AutoShape 12"/>
          <p:cNvCxnSpPr>
            <a:cxnSpLocks noChangeShapeType="1"/>
            <a:stCxn id="211976" idx="2"/>
          </p:cNvCxnSpPr>
          <p:nvPr/>
        </p:nvCxnSpPr>
        <p:spPr bwMode="auto">
          <a:xfrm rot="5400000">
            <a:off x="6082506" y="4147344"/>
            <a:ext cx="1471613" cy="2162175"/>
          </a:xfrm>
          <a:prstGeom prst="bentConnector2">
            <a:avLst/>
          </a:prstGeom>
          <a:noFill/>
          <a:ln w="57150">
            <a:solidFill>
              <a:schemeClr val="tx1"/>
            </a:solidFill>
            <a:miter lim="800000"/>
            <a:tailEnd type="triangle" w="med" len="med"/>
          </a:ln>
        </p:spPr>
      </p:cxnSp>
      <p:sp>
        <p:nvSpPr>
          <p:cNvPr id="211981" name="Text Box 13"/>
          <p:cNvSpPr txBox="1">
            <a:spLocks noChangeArrowheads="1"/>
          </p:cNvSpPr>
          <p:nvPr/>
        </p:nvSpPr>
        <p:spPr bwMode="auto">
          <a:xfrm>
            <a:off x="5280025" y="2289175"/>
            <a:ext cx="1516063" cy="2233613"/>
          </a:xfrm>
          <a:prstGeom prst="rect">
            <a:avLst/>
          </a:prstGeom>
          <a:noFill/>
          <a:ln w="38100" cmpd="dbl" algn="ctr">
            <a:solidFill>
              <a:schemeClr val="tx1"/>
            </a:solidFill>
            <a:miter lim="800000"/>
          </a:ln>
        </p:spPr>
        <p:txBody>
          <a:bodyPr>
            <a:spAutoFit/>
          </a:bodyPr>
          <a:lstStyle/>
          <a:p>
            <a:pPr marL="0" marR="0" lvl="0" indent="0" defTabSz="914400" eaLnBrk="1" fontAlgn="auto" latinLnBrk="0" hangingPunct="1">
              <a:lnSpc>
                <a:spcPct val="115000"/>
              </a:lnSpc>
              <a:spcBef>
                <a:spcPct val="5000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ea"/>
                <a:ea typeface="+mn-ea"/>
              </a:rPr>
              <a:t>用户对分析结果的要求和对分析费用的承受度</a:t>
            </a:r>
          </a:p>
        </p:txBody>
      </p:sp>
      <p:sp>
        <p:nvSpPr>
          <p:cNvPr id="211982" name="Text Box 14"/>
          <p:cNvSpPr txBox="1">
            <a:spLocks noChangeArrowheads="1"/>
          </p:cNvSpPr>
          <p:nvPr/>
        </p:nvSpPr>
        <p:spPr bwMode="auto">
          <a:xfrm>
            <a:off x="5508625" y="1657350"/>
            <a:ext cx="1333500" cy="457200"/>
          </a:xfrm>
          <a:prstGeom prst="rect">
            <a:avLst/>
          </a:prstGeom>
          <a:noFill/>
          <a:ln w="9525" algn="ctr">
            <a:no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a:ln>
                  <a:noFill/>
                </a:ln>
                <a:solidFill>
                  <a:sysClr val="windowText" lastClr="000000"/>
                </a:solidFill>
                <a:effectLst/>
                <a:uLnTx/>
                <a:uFillTx/>
                <a:latin typeface="+mn-ea"/>
                <a:ea typeface="+mn-ea"/>
              </a:rPr>
              <a:t>用户</a:t>
            </a:r>
          </a:p>
        </p:txBody>
      </p:sp>
      <p:cxnSp>
        <p:nvCxnSpPr>
          <p:cNvPr id="211983" name="AutoShape 15"/>
          <p:cNvCxnSpPr>
            <a:cxnSpLocks noChangeShapeType="1"/>
            <a:stCxn id="211981" idx="1"/>
            <a:endCxn id="211974" idx="3"/>
          </p:cNvCxnSpPr>
          <p:nvPr/>
        </p:nvCxnSpPr>
        <p:spPr bwMode="auto">
          <a:xfrm flipH="1">
            <a:off x="4733925" y="3406775"/>
            <a:ext cx="527050" cy="0"/>
          </a:xfrm>
          <a:prstGeom prst="straightConnector1">
            <a:avLst/>
          </a:prstGeom>
          <a:noFill/>
          <a:ln w="57150">
            <a:solidFill>
              <a:schemeClr val="tx1"/>
            </a:solidFill>
            <a:round/>
            <a:tailEnd type="triangle" w="med" len="med"/>
          </a:ln>
        </p:spPr>
      </p:cxnSp>
      <p:cxnSp>
        <p:nvCxnSpPr>
          <p:cNvPr id="211984" name="AutoShape 16"/>
          <p:cNvCxnSpPr>
            <a:cxnSpLocks noChangeShapeType="1"/>
            <a:stCxn id="211981" idx="3"/>
            <a:endCxn id="211976" idx="1"/>
          </p:cNvCxnSpPr>
          <p:nvPr/>
        </p:nvCxnSpPr>
        <p:spPr bwMode="auto">
          <a:xfrm flipV="1">
            <a:off x="6815138" y="3405188"/>
            <a:ext cx="369887" cy="1587"/>
          </a:xfrm>
          <a:prstGeom prst="straightConnector1">
            <a:avLst/>
          </a:prstGeom>
          <a:noFill/>
          <a:ln w="57150">
            <a:solidFill>
              <a:schemeClr val="tx1"/>
            </a:solidFill>
            <a:round/>
            <a:tailEnd type="triangle" w="med" len="med"/>
          </a:ln>
        </p:spPr>
      </p:cxnSp>
      <p:cxnSp>
        <p:nvCxnSpPr>
          <p:cNvPr id="211985" name="AutoShape 17"/>
          <p:cNvCxnSpPr>
            <a:cxnSpLocks noChangeShapeType="1"/>
            <a:stCxn id="211981" idx="2"/>
            <a:endCxn id="211977" idx="0"/>
          </p:cNvCxnSpPr>
          <p:nvPr/>
        </p:nvCxnSpPr>
        <p:spPr bwMode="auto">
          <a:xfrm rot="5400000">
            <a:off x="4768057" y="4310856"/>
            <a:ext cx="1058862" cy="1482725"/>
          </a:xfrm>
          <a:prstGeom prst="bentConnector3">
            <a:avLst>
              <a:gd name="adj1" fmla="val 46546"/>
            </a:avLst>
          </a:prstGeom>
          <a:noFill/>
          <a:ln w="57150">
            <a:solidFill>
              <a:schemeClr val="tx1"/>
            </a:solidFill>
            <a:miter lim="800000"/>
            <a:tailEnd type="triangle" w="med" len="med"/>
          </a:ln>
        </p:spPr>
      </p:cxn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5895" y="1124744"/>
            <a:ext cx="8280400" cy="5632311"/>
          </a:xfrm>
          <a:prstGeom prst="rect">
            <a:avLst/>
          </a:prstGeom>
        </p:spPr>
        <p:txBody>
          <a:bodyPr>
            <a:spAutoFit/>
          </a:bodyPr>
          <a:lstStyle/>
          <a:p>
            <a:pPr marL="0" marR="0" lvl="0" indent="0" defTabSz="914400" eaLnBrk="1" fontAlgn="auto" latinLnBrk="0" hangingPunct="1">
              <a:lnSpc>
                <a:spcPct val="150000"/>
              </a:lnSpc>
              <a:spcBef>
                <a:spcPts val="0"/>
              </a:spcBef>
              <a:spcAft>
                <a:spcPts val="0"/>
              </a:spcAft>
              <a:buClr>
                <a:schemeClr val="accent5">
                  <a:lumMod val="75000"/>
                </a:schemeClr>
              </a:buClr>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定氮法</a:t>
            </a:r>
            <a:r>
              <a:rPr kumimoji="0" lang="en-US" altLang="zh-CN" sz="2400" b="1"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a:t>
            </a:r>
            <a:r>
              <a:rPr kumimoji="0" lang="zh-CN" altLang="en-US" sz="2400" b="1"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化学分析法 </a:t>
            </a:r>
            <a:endParaRPr kumimoji="0" lang="en-US" altLang="zh-CN" sz="2400" b="1"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ts val="0"/>
              </a:spcBef>
              <a:spcAft>
                <a:spcPts val="0"/>
              </a:spcAft>
              <a:buClr>
                <a:schemeClr val="accent5">
                  <a:lumMod val="75000"/>
                </a:schemeClr>
              </a:buClr>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紫外分光光度法 </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1" indent="0" defTabSz="914400" eaLnBrk="1" fontAlgn="auto" latinLnBrk="0" hangingPunct="1">
              <a:lnSpc>
                <a:spcPct val="150000"/>
              </a:lnSpc>
              <a:spcBef>
                <a:spcPts val="0"/>
              </a:spcBef>
              <a:spcAft>
                <a:spcPts val="0"/>
              </a:spcAft>
              <a:buClr>
                <a:schemeClr val="accent5">
                  <a:lumMod val="75000"/>
                </a:schemeClr>
              </a:buClr>
              <a:buSzTx/>
              <a:defRPr/>
            </a:pP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要求蛋白质分子中含有共轭双键的结构，需要专门仪器</a:t>
            </a:r>
            <a:endPar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ts val="0"/>
              </a:spcBef>
              <a:spcAft>
                <a:spcPts val="0"/>
              </a:spcAft>
              <a:buClr>
                <a:schemeClr val="accent5">
                  <a:lumMod val="75000"/>
                </a:schemeClr>
              </a:buClr>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双缩尿法（</a:t>
            </a:r>
            <a:r>
              <a:rPr kumimoji="0" lang="en-US" altLang="zh-CN" sz="2400" b="1" i="0" u="none" strike="noStrike" kern="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Biuret</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法 ）</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1" indent="0" defTabSz="914400" eaLnBrk="1" fontAlgn="auto" latinLnBrk="0" hangingPunct="1">
              <a:lnSpc>
                <a:spcPct val="150000"/>
              </a:lnSpc>
              <a:spcBef>
                <a:spcPts val="0"/>
              </a:spcBef>
              <a:spcAft>
                <a:spcPts val="0"/>
              </a:spcAft>
              <a:buClr>
                <a:schemeClr val="accent5">
                  <a:lumMod val="75000"/>
                </a:schemeClr>
              </a:buClr>
              <a:buSzTx/>
              <a:defRPr/>
            </a:pP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碱性条件下，蛋白质中的肽键与铜生成复合物</a:t>
            </a:r>
            <a:endPar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ts val="0"/>
              </a:spcBef>
              <a:spcAft>
                <a:spcPts val="0"/>
              </a:spcAft>
              <a:buClr>
                <a:schemeClr val="accent5">
                  <a:lumMod val="75000"/>
                </a:schemeClr>
              </a:buClr>
              <a:buSzTx/>
              <a:buFont typeface="Wingdings" panose="05000000000000000000" pitchFamily="2" charset="2"/>
              <a:buChar char="Ø"/>
              <a:defRPr/>
            </a:pPr>
            <a:r>
              <a:rPr kumimoji="0" lang="en-US" altLang="zh-CN" sz="2400" b="1" i="0" u="none" strike="noStrike" kern="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Folin</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－酚试剂法（</a:t>
            </a: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Lowry</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法 </a:t>
            </a: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p>
          <a:p>
            <a:pPr marL="0" marR="0" lvl="1" indent="0" defTabSz="914400" eaLnBrk="1" fontAlgn="auto" latinLnBrk="0" hangingPunct="1">
              <a:lnSpc>
                <a:spcPct val="150000"/>
              </a:lnSpc>
              <a:spcBef>
                <a:spcPts val="0"/>
              </a:spcBef>
              <a:spcAft>
                <a:spcPts val="0"/>
              </a:spcAft>
              <a:buClr>
                <a:schemeClr val="accent5">
                  <a:lumMod val="75000"/>
                </a:schemeClr>
              </a:buClr>
              <a:buSzTx/>
              <a:defRPr/>
            </a:pP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原理同上，较上法灵敏度高，费时长，精确控制</a:t>
            </a:r>
            <a:endPar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50000"/>
              </a:lnSpc>
              <a:spcBef>
                <a:spcPts val="0"/>
              </a:spcBef>
              <a:spcAft>
                <a:spcPts val="0"/>
              </a:spcAft>
              <a:buClr>
                <a:schemeClr val="accent5">
                  <a:lumMod val="75000"/>
                </a:schemeClr>
              </a:buClr>
              <a:buSzTx/>
              <a:buFont typeface="Wingdings" panose="05000000000000000000" pitchFamily="2" charset="2"/>
              <a:buChar char="Ø"/>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考马斯亮蓝法（</a:t>
            </a:r>
            <a:r>
              <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Bradford</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法）</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1" indent="0" defTabSz="914400" eaLnBrk="1" fontAlgn="auto" latinLnBrk="0" hangingPunct="1">
              <a:lnSpc>
                <a:spcPct val="150000"/>
              </a:lnSpc>
              <a:spcBef>
                <a:spcPts val="0"/>
              </a:spcBef>
              <a:spcAft>
                <a:spcPts val="0"/>
              </a:spcAft>
              <a:buClr>
                <a:schemeClr val="accent5">
                  <a:lumMod val="75000"/>
                </a:schemeClr>
              </a:buClr>
              <a:buSzTx/>
              <a:defRPr/>
            </a:pP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染料与蛋白质中的碱性氨基酸 相结合使染料的最大吸收峰的位置由</a:t>
            </a:r>
            <a:r>
              <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465nm</a:t>
            </a:r>
            <a:r>
              <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变为</a:t>
            </a:r>
            <a:r>
              <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595nm</a:t>
            </a:r>
            <a:endPar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3" name="标题 1"/>
          <p:cNvSpPr txBox="1"/>
          <p:nvPr/>
        </p:nvSpPr>
        <p:spPr>
          <a:xfrm>
            <a:off x="631772" y="404664"/>
            <a:ext cx="4819650" cy="554037"/>
          </a:xfrm>
          <a:prstGeom prst="rect">
            <a:avLst/>
          </a:prstGeom>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3333CC"/>
                </a:solidFill>
                <a:effectLst/>
                <a:uLnTx/>
                <a:uFillTx/>
                <a:latin typeface="+mn-ea"/>
                <a:ea typeface="+mn-ea"/>
                <a:cs typeface="+mj-cs"/>
              </a:rPr>
              <a:t>案例：蛋白质含量测定方法</a:t>
            </a:r>
          </a:p>
        </p:txBody>
      </p:sp>
      <p:sp>
        <p:nvSpPr>
          <p:cNvPr id="4" name="矩形 3"/>
          <p:cNvSpPr/>
          <p:nvPr/>
        </p:nvSpPr>
        <p:spPr>
          <a:xfrm>
            <a:off x="971550" y="2205038"/>
            <a:ext cx="339725" cy="46196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mn-ea"/>
                <a:ea typeface="+mn-ea"/>
              </a:rPr>
              <a:t> </a:t>
            </a:r>
          </a:p>
        </p:txBody>
      </p:sp>
      <p:sp>
        <p:nvSpPr>
          <p:cNvPr id="69637" name="矩形 4"/>
          <p:cNvSpPr>
            <a:spLocks noChangeArrowheads="1"/>
          </p:cNvSpPr>
          <p:nvPr/>
        </p:nvSpPr>
        <p:spPr bwMode="auto">
          <a:xfrm>
            <a:off x="611188" y="5229225"/>
            <a:ext cx="7777162" cy="523875"/>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ysClr val="windowText" lastClr="000000"/>
                </a:solidFill>
                <a:effectLst/>
                <a:uLnTx/>
                <a:uFillTx/>
                <a:ea typeface="楷体_GB2312"/>
                <a:cs typeface="楷体_GB2312"/>
              </a:rPr>
              <a:t> </a:t>
            </a:r>
          </a:p>
        </p:txBody>
      </p:sp>
      <p:pic>
        <p:nvPicPr>
          <p:cNvPr id="13314" name="Picture 2" descr="https://gimg2.baidu.com/image_search/src=http%3A%2F%2Fnimg.ws.126.net%2F%3Furl%3Dhttp%253A%252F%252Fdingyue.ws.126.net%252F2021%252F0715%252F774057cap00qw9y6x008pc000sg00idm.png%26thumbnail%3D650x2147483647%26quality%3D80%26type%3Djpg&amp;refer=http%3A%2F%2Fnimg.ws.126.net&amp;app=2002&amp;size=f9999,10000&amp;q=a80&amp;n=0&amp;g=0n&amp;fmt=auto?sec=1664200605&amp;t=4d7c966ca524021ef7d0a18b80fc4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518" y="201934"/>
            <a:ext cx="3100042" cy="2003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checkerboard(across)">
                                      <p:cBhvr>
                                        <p:cTn id="7" dur="500"/>
                                        <p:tgtEl>
                                          <p:spTgt spid="2">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checkerboard(across)">
                                      <p:cBhvr>
                                        <p:cTn id="10" dur="500"/>
                                        <p:tgtEl>
                                          <p:spTgt spid="2">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checkerboard(across)">
                                      <p:cBhvr>
                                        <p:cTn id="13" dur="500"/>
                                        <p:tgtEl>
                                          <p:spTgt spid="2">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checkerboard(across)">
                                      <p:cBhvr>
                                        <p:cTn id="16" dur="500"/>
                                        <p:tgtEl>
                                          <p:spTgt spid="2">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checkerboard(across)">
                                      <p:cBhvr>
                                        <p:cTn id="19" dur="500"/>
                                        <p:tgtEl>
                                          <p:spTgt spid="2">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checkerboard(across)">
                                      <p:cBhvr>
                                        <p:cTn id="22" dur="500"/>
                                        <p:tgtEl>
                                          <p:spTgt spid="2">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checkerboard(across)">
                                      <p:cBhvr>
                                        <p:cTn id="25" dur="500"/>
                                        <p:tgtEl>
                                          <p:spTgt spid="2">
                                            <p:txEl>
                                              <p:pRg st="7" end="7"/>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checkerboard(across)">
                                      <p:cBhvr>
                                        <p:cTn id="2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9932" y="387447"/>
            <a:ext cx="1655762" cy="520848"/>
          </a:xfrm>
          <a:prstGeom prst="rect">
            <a:avLst/>
          </a:prstGeom>
        </p:spPr>
        <p:txBody>
          <a:bodyPr>
            <a:spAutoFit/>
          </a:bodyPr>
          <a:lstStyle/>
          <a:p>
            <a:pPr marL="0" marR="0" lvl="0" indent="0" defTabSz="914400" eaLnBrk="1" fontAlgn="auto" latinLnBrk="0" hangingPunct="1">
              <a:lnSpc>
                <a:spcPct val="130000"/>
              </a:lnSpc>
              <a:spcBef>
                <a:spcPts val="0"/>
              </a:spcBef>
              <a:spcAft>
                <a:spcPts val="0"/>
              </a:spcAft>
              <a:buClr>
                <a:schemeClr val="accent5">
                  <a:lumMod val="75000"/>
                </a:schemeClr>
              </a:buClr>
              <a:buSzTx/>
              <a:buFont typeface="Wingdings" panose="05000000000000000000" pitchFamily="2" charset="2"/>
              <a:buChar char="Ø"/>
              <a:defRPr/>
            </a:pPr>
            <a:r>
              <a:rPr kumimoji="0" lang="zh-CN" altLang="en-US" sz="2400" b="1" i="0" u="none" strike="noStrike" kern="0" cap="none" spc="0" normalizeH="0" baseline="0" noProof="0" dirty="0" smtClean="0">
                <a:ln>
                  <a:noFill/>
                </a:ln>
                <a:solidFill>
                  <a:srgbClr val="C00000"/>
                </a:solidFill>
                <a:effectLst/>
                <a:uLnTx/>
                <a:uFillTx/>
                <a:latin typeface="Times New Roman" panose="02020603050405020304" pitchFamily="18" charset="0"/>
                <a:ea typeface="+mn-ea"/>
                <a:cs typeface="Times New Roman" panose="02020603050405020304" pitchFamily="18" charset="0"/>
              </a:rPr>
              <a:t> 色谱法</a:t>
            </a:r>
            <a:endParaRPr kumimoji="0"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nvGrpSpPr>
          <p:cNvPr id="70659" name="组合 4"/>
          <p:cNvGrpSpPr/>
          <p:nvPr/>
        </p:nvGrpSpPr>
        <p:grpSpPr bwMode="auto">
          <a:xfrm>
            <a:off x="323528" y="985838"/>
            <a:ext cx="8496944" cy="4165844"/>
            <a:chOff x="959157" y="1124744"/>
            <a:chExt cx="7789307" cy="3816424"/>
          </a:xfrm>
        </p:grpSpPr>
        <p:pic>
          <p:nvPicPr>
            <p:cNvPr id="70664" name="图片 1" descr="201104011301625200487.gif"/>
            <p:cNvPicPr>
              <a:picLocks noChangeAspect="1"/>
            </p:cNvPicPr>
            <p:nvPr/>
          </p:nvPicPr>
          <p:blipFill>
            <a:blip r:embed="rId2" cstate="print"/>
            <a:srcRect b="29701"/>
            <a:stretch>
              <a:fillRect/>
            </a:stretch>
          </p:blipFill>
          <p:spPr bwMode="auto">
            <a:xfrm>
              <a:off x="959157" y="1124744"/>
              <a:ext cx="4620503" cy="3816424"/>
            </a:xfrm>
            <a:prstGeom prst="rect">
              <a:avLst/>
            </a:prstGeom>
            <a:noFill/>
            <a:ln w="9525">
              <a:noFill/>
              <a:miter lim="800000"/>
              <a:headEnd/>
              <a:tailEnd/>
            </a:ln>
          </p:spPr>
        </p:pic>
        <p:pic>
          <p:nvPicPr>
            <p:cNvPr id="70665" name="图片 3" descr="201104011301625200487.gif"/>
            <p:cNvPicPr>
              <a:picLocks noChangeAspect="1"/>
            </p:cNvPicPr>
            <p:nvPr/>
          </p:nvPicPr>
          <p:blipFill>
            <a:blip r:embed="rId2" cstate="print"/>
            <a:srcRect l="8842" t="70299" r="8560"/>
            <a:stretch>
              <a:fillRect/>
            </a:stretch>
          </p:blipFill>
          <p:spPr bwMode="auto">
            <a:xfrm>
              <a:off x="4932040" y="2132856"/>
              <a:ext cx="3816424" cy="1612454"/>
            </a:xfrm>
            <a:prstGeom prst="rect">
              <a:avLst/>
            </a:prstGeom>
            <a:noFill/>
            <a:ln w="9525">
              <a:noFill/>
              <a:miter lim="800000"/>
              <a:headEnd/>
              <a:tailEnd/>
            </a:ln>
          </p:spPr>
        </p:pic>
      </p:grpSp>
      <p:grpSp>
        <p:nvGrpSpPr>
          <p:cNvPr id="4" name="组合 9"/>
          <p:cNvGrpSpPr/>
          <p:nvPr/>
        </p:nvGrpSpPr>
        <p:grpSpPr bwMode="auto">
          <a:xfrm>
            <a:off x="2123728" y="4869160"/>
            <a:ext cx="5256212" cy="1660525"/>
            <a:chOff x="1547664" y="4869160"/>
            <a:chExt cx="5256584" cy="1660420"/>
          </a:xfrm>
        </p:grpSpPr>
        <p:sp>
          <p:nvSpPr>
            <p:cNvPr id="7" name="矩形 6"/>
            <p:cNvSpPr/>
            <p:nvPr/>
          </p:nvSpPr>
          <p:spPr>
            <a:xfrm>
              <a:off x="1547664" y="5229499"/>
              <a:ext cx="2303625" cy="1023873"/>
            </a:xfrm>
            <a:prstGeom prst="rect">
              <a:avLst/>
            </a:prstGeom>
          </p:spPr>
          <p:txBody>
            <a:bodyPr>
              <a:spAutoFit/>
            </a:bodyPr>
            <a:lstStyle/>
            <a:p>
              <a:pPr marL="0" marR="0" lvl="0" indent="0" defTabSz="914400" eaLnBrk="1" fontAlgn="auto" latinLnBrk="0" hangingPunct="1">
                <a:lnSpc>
                  <a:spcPct val="125000"/>
                </a:lnSpc>
                <a:spcBef>
                  <a:spcPts val="0"/>
                </a:spcBef>
                <a:spcAft>
                  <a:spcPts val="0"/>
                </a:spcAft>
                <a:buClrTx/>
                <a:buSzTx/>
                <a:buFontTx/>
                <a:buNone/>
                <a:defRPr/>
              </a:pPr>
              <a:r>
                <a:rPr kumimoji="0" lang="zh-CN" altLang="en-US" sz="2600" b="1" i="0" u="none" strike="noStrike" kern="0" cap="none" spc="0" normalizeH="0" baseline="0" noProof="0" dirty="0">
                  <a:ln>
                    <a:noFill/>
                  </a:ln>
                  <a:solidFill>
                    <a:srgbClr val="C00000"/>
                  </a:solidFill>
                  <a:effectLst/>
                  <a:uLnTx/>
                  <a:uFillTx/>
                  <a:latin typeface="+mn-ea"/>
                  <a:ea typeface="+mn-ea"/>
                </a:rPr>
                <a:t>方法各有优缺点和适用条件</a:t>
              </a:r>
            </a:p>
          </p:txBody>
        </p:sp>
        <p:pic>
          <p:nvPicPr>
            <p:cNvPr id="70662" name="图片 7" descr="201310301640376777.jpg"/>
            <p:cNvPicPr>
              <a:picLocks noChangeAspect="1"/>
            </p:cNvPicPr>
            <p:nvPr/>
          </p:nvPicPr>
          <p:blipFill>
            <a:blip r:embed="rId3" cstate="print"/>
            <a:srcRect l="22681" t="14514" r="25912" b="18288"/>
            <a:stretch>
              <a:fillRect/>
            </a:stretch>
          </p:blipFill>
          <p:spPr bwMode="auto">
            <a:xfrm>
              <a:off x="4788024" y="4869160"/>
              <a:ext cx="2016224" cy="1660420"/>
            </a:xfrm>
            <a:prstGeom prst="rect">
              <a:avLst/>
            </a:prstGeom>
            <a:noFill/>
            <a:ln w="9525">
              <a:noFill/>
              <a:miter lim="800000"/>
              <a:headEnd/>
              <a:tailEnd/>
            </a:ln>
          </p:spPr>
        </p:pic>
        <p:sp>
          <p:nvSpPr>
            <p:cNvPr id="9" name="右箭头 8"/>
            <p:cNvSpPr/>
            <p:nvPr/>
          </p:nvSpPr>
          <p:spPr>
            <a:xfrm>
              <a:off x="3924319" y="5589839"/>
              <a:ext cx="719189" cy="287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Text Box 7"/>
          <p:cNvSpPr txBox="1">
            <a:spLocks noChangeArrowheads="1"/>
          </p:cNvSpPr>
          <p:nvPr/>
        </p:nvSpPr>
        <p:spPr bwMode="auto">
          <a:xfrm>
            <a:off x="3347864" y="404664"/>
            <a:ext cx="3528392" cy="646331"/>
          </a:xfrm>
          <a:prstGeom prst="rect">
            <a:avLst/>
          </a:prstGeom>
          <a:noFill/>
          <a:ln w="9525">
            <a:noFill/>
            <a:miter lim="800000"/>
          </a:ln>
          <a:effectLst/>
        </p:spPr>
        <p:txBody>
          <a:bodyPr wrap="square">
            <a:spAutoFit/>
          </a:bodyPr>
          <a:lstStyle/>
          <a:p>
            <a:pPr>
              <a:spcBef>
                <a:spcPct val="50000"/>
              </a:spcBef>
            </a:pPr>
            <a:r>
              <a:rPr lang="zh-CN" altLang="en-US" sz="3600" b="1" i="0" dirty="0" smtClean="0">
                <a:solidFill>
                  <a:srgbClr val="3333CC"/>
                </a:solidFill>
                <a:effectLst/>
                <a:ea typeface="华文行楷" panose="02010800040101010101" pitchFamily="2" charset="-122"/>
              </a:rPr>
              <a:t>课程和考核方式</a:t>
            </a:r>
            <a:endParaRPr lang="zh-CN" altLang="en-US" sz="3600" b="1" i="0" dirty="0">
              <a:solidFill>
                <a:srgbClr val="3333CC"/>
              </a:solidFill>
              <a:effectLst/>
              <a:ea typeface="华文行楷" panose="02010800040101010101" pitchFamily="2" charset="-122"/>
            </a:endParaRPr>
          </a:p>
        </p:txBody>
      </p:sp>
      <p:sp>
        <p:nvSpPr>
          <p:cNvPr id="3" name="矩形 2"/>
          <p:cNvSpPr/>
          <p:nvPr/>
        </p:nvSpPr>
        <p:spPr>
          <a:xfrm>
            <a:off x="971600" y="1268760"/>
            <a:ext cx="6912768" cy="3822650"/>
          </a:xfrm>
          <a:prstGeom prst="rect">
            <a:avLst/>
          </a:prstGeom>
        </p:spPr>
        <p:txBody>
          <a:bodyPr wrap="square">
            <a:spAutoFit/>
          </a:bodyPr>
          <a:lstStyle/>
          <a:p>
            <a:pPr lvl="0" eaLnBrk="1" fontAlgn="auto" hangingPunct="1">
              <a:lnSpc>
                <a:spcPct val="150000"/>
              </a:lnSpc>
              <a:spcBef>
                <a:spcPts val="0"/>
              </a:spcBef>
              <a:spcAft>
                <a:spcPts val="0"/>
              </a:spcAft>
            </a:pPr>
            <a:r>
              <a:rPr kumimoji="0" lang="en-US" altLang="zh-CN" sz="2000" i="0" kern="100" dirty="0">
                <a:solidFill>
                  <a:prstClr val="black"/>
                </a:solidFill>
                <a:effectLst/>
                <a:latin typeface="Times New Roman" panose="02020603050405020304" pitchFamily="18" charset="0"/>
                <a:ea typeface="+mn-ea"/>
                <a:cs typeface="Times New Roman" panose="02020603050405020304" pitchFamily="18" charset="0"/>
              </a:rPr>
              <a:t>1</a:t>
            </a:r>
            <a:r>
              <a:rPr kumimoji="0" lang="zh-CN" altLang="en-US" sz="2000" i="0" kern="100" dirty="0">
                <a:solidFill>
                  <a:prstClr val="black"/>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期中考察第</a:t>
            </a:r>
            <a:r>
              <a:rPr kumimoji="0" lang="en-US" altLang="zh-CN"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a:t>
            </a:r>
            <a:r>
              <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周；</a:t>
            </a:r>
          </a:p>
          <a:p>
            <a:pPr marL="160020" lvl="0" indent="-160020" eaLnBrk="1" fontAlgn="auto" hangingPunct="1">
              <a:lnSpc>
                <a:spcPct val="150000"/>
              </a:lnSpc>
              <a:spcBef>
                <a:spcPts val="0"/>
              </a:spcBef>
              <a:spcAft>
                <a:spcPts val="0"/>
              </a:spcAft>
            </a:pPr>
            <a:r>
              <a:rPr kumimoji="0" lang="en-US" altLang="zh-CN" sz="2400" i="0" kern="100" dirty="0">
                <a:solidFill>
                  <a:schemeClr val="tx1"/>
                </a:solidFill>
                <a:effectLst/>
                <a:latin typeface="Times New Roman" panose="02020603050405020304" pitchFamily="18" charset="0"/>
                <a:ea typeface="+mn-ea"/>
                <a:cs typeface="Times New Roman" panose="02020603050405020304" pitchFamily="18" charset="0"/>
              </a:rPr>
              <a:t>2</a:t>
            </a:r>
            <a:r>
              <a:rPr kumimoji="0" lang="zh-CN" altLang="en-US" sz="2400" i="0" kern="1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．两次小测</a:t>
            </a:r>
            <a:r>
              <a:rPr kumimoji="0" lang="en-US" altLang="zh-CN" sz="2400" i="0" kern="100" dirty="0" smtClean="0">
                <a:solidFill>
                  <a:schemeClr val="tx1"/>
                </a:solidFill>
                <a:effectLst/>
                <a:latin typeface="Times New Roman" panose="02020603050405020304" pitchFamily="18" charset="0"/>
                <a:ea typeface="+mn-ea"/>
                <a:cs typeface="Times New Roman" panose="02020603050405020304" pitchFamily="18" charset="0"/>
              </a:rPr>
              <a:t>20%+</a:t>
            </a:r>
            <a:r>
              <a:rPr kumimoji="0" lang="zh-CN" altLang="en-US" sz="2400" i="0" kern="100" dirty="0" smtClean="0">
                <a:solidFill>
                  <a:schemeClr val="tx1"/>
                </a:solidFill>
                <a:effectLst/>
                <a:latin typeface="Times New Roman" panose="02020603050405020304" pitchFamily="18" charset="0"/>
                <a:ea typeface="+mn-ea"/>
                <a:cs typeface="Times New Roman" panose="02020603050405020304" pitchFamily="18" charset="0"/>
              </a:rPr>
              <a:t>文献分析</a:t>
            </a:r>
            <a:r>
              <a:rPr kumimoji="0" lang="en-US" altLang="zh-CN" sz="2400" i="0" kern="100" dirty="0" smtClean="0">
                <a:solidFill>
                  <a:schemeClr val="tx1"/>
                </a:solidFill>
                <a:effectLst/>
                <a:latin typeface="Times New Roman" panose="02020603050405020304" pitchFamily="18" charset="0"/>
                <a:ea typeface="+mn-ea"/>
                <a:cs typeface="Times New Roman" panose="02020603050405020304" pitchFamily="18" charset="0"/>
              </a:rPr>
              <a:t>10%+</a:t>
            </a:r>
            <a:r>
              <a:rPr kumimoji="0" lang="zh-CN" altLang="en-US" sz="2400" i="0" kern="100" dirty="0" smtClean="0">
                <a:solidFill>
                  <a:schemeClr val="tx1"/>
                </a:solidFill>
                <a:effectLst/>
                <a:latin typeface="Times New Roman" panose="02020603050405020304" pitchFamily="18" charset="0"/>
                <a:ea typeface="+mn-ea"/>
                <a:cs typeface="Times New Roman" panose="02020603050405020304" pitchFamily="18" charset="0"/>
              </a:rPr>
              <a:t>考勤</a:t>
            </a:r>
            <a:r>
              <a:rPr kumimoji="0" lang="en-US" altLang="zh-CN" sz="2400" i="0" kern="100" dirty="0" smtClean="0">
                <a:solidFill>
                  <a:schemeClr val="tx1"/>
                </a:solidFill>
                <a:effectLst/>
                <a:latin typeface="Times New Roman" panose="02020603050405020304" pitchFamily="18" charset="0"/>
                <a:ea typeface="+mn-ea"/>
                <a:cs typeface="Times New Roman" panose="02020603050405020304" pitchFamily="18" charset="0"/>
              </a:rPr>
              <a:t>10%+</a:t>
            </a:r>
            <a:r>
              <a:rPr kumimoji="0" lang="zh-CN" altLang="en-US" sz="2400" i="0" kern="1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期末考</a:t>
            </a:r>
            <a:r>
              <a:rPr kumimoji="0" lang="en-US" altLang="zh-CN" sz="2400" i="0" kern="100" dirty="0" smtClean="0">
                <a:solidFill>
                  <a:schemeClr val="tx1"/>
                </a:solidFill>
                <a:effectLst/>
                <a:latin typeface="Times New Roman" panose="02020603050405020304" pitchFamily="18" charset="0"/>
                <a:ea typeface="+mn-ea"/>
                <a:cs typeface="Times New Roman" panose="02020603050405020304" pitchFamily="18" charset="0"/>
              </a:rPr>
              <a:t>60</a:t>
            </a:r>
            <a:r>
              <a:rPr kumimoji="0" lang="en-US" altLang="zh-CN" sz="2400" i="0" kern="100" dirty="0">
                <a:solidFill>
                  <a:schemeClr val="tx1"/>
                </a:solidFill>
                <a:effectLst/>
                <a:latin typeface="Times New Roman" panose="02020603050405020304" pitchFamily="18" charset="0"/>
                <a:ea typeface="+mn-ea"/>
                <a:cs typeface="Times New Roman" panose="02020603050405020304" pitchFamily="18" charset="0"/>
              </a:rPr>
              <a:t>%</a:t>
            </a:r>
            <a:endPar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eaLnBrk="1" fontAlgn="auto" hangingPunct="1">
              <a:lnSpc>
                <a:spcPct val="150000"/>
              </a:lnSpc>
              <a:spcBef>
                <a:spcPts val="0"/>
              </a:spcBef>
              <a:spcAft>
                <a:spcPts val="0"/>
              </a:spcAft>
              <a:buAutoNum type="arabicPeriod" startAt="3"/>
            </a:pPr>
            <a:r>
              <a:rPr kumimoji="0" lang="zh-CN" altLang="en-US" sz="2400" i="0" kern="1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联系</a:t>
            </a:r>
            <a:r>
              <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方式：</a:t>
            </a:r>
            <a:r>
              <a:rPr kumimoji="0" lang="en-US" altLang="zh-CN" sz="2400" i="0" kern="100" dirty="0">
                <a:solidFill>
                  <a:schemeClr val="tx1"/>
                </a:solidFill>
                <a:effectLst/>
                <a:latin typeface="Times New Roman" panose="02020603050405020304" pitchFamily="18" charset="0"/>
                <a:ea typeface="+mn-ea"/>
                <a:cs typeface="Times New Roman" panose="02020603050405020304" pitchFamily="18" charset="0"/>
              </a:rPr>
              <a:t>Email: </a:t>
            </a:r>
            <a:r>
              <a:rPr kumimoji="0" lang="zh-CN" altLang="en-US" sz="2400" i="0" kern="100" dirty="0" smtClean="0">
                <a:solidFill>
                  <a:schemeClr val="tx1"/>
                </a:solidFill>
                <a:effectLst/>
                <a:latin typeface="Times New Roman" panose="02020603050405020304" pitchFamily="18" charset="0"/>
                <a:ea typeface="+mn-ea"/>
                <a:cs typeface="Times New Roman" panose="02020603050405020304" pitchFamily="18" charset="0"/>
              </a:rPr>
              <a:t>张元庆，周勰</a:t>
            </a:r>
            <a:endParaRPr kumimoji="0" lang="en-US" altLang="zh-CN" sz="2400" i="0" kern="100" dirty="0" smtClean="0">
              <a:solidFill>
                <a:schemeClr val="tx1"/>
              </a:solidFill>
              <a:effectLst/>
              <a:latin typeface="Times New Roman" panose="02020603050405020304" pitchFamily="18" charset="0"/>
              <a:ea typeface="+mn-ea"/>
              <a:cs typeface="Times New Roman" panose="02020603050405020304" pitchFamily="18" charset="0"/>
            </a:endParaRPr>
          </a:p>
          <a:p>
            <a:pPr marL="457200" lvl="0" indent="-457200" eaLnBrk="1" fontAlgn="auto" hangingPunct="1">
              <a:lnSpc>
                <a:spcPct val="150000"/>
              </a:lnSpc>
              <a:spcBef>
                <a:spcPts val="0"/>
              </a:spcBef>
              <a:spcAft>
                <a:spcPts val="0"/>
              </a:spcAft>
              <a:buAutoNum type="arabicPeriod" startAt="3"/>
            </a:pPr>
            <a:r>
              <a:rPr kumimoji="0" lang="en-US" altLang="zh-CN"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zhangyq65@mail.sysu.edu.cn </a:t>
            </a:r>
          </a:p>
          <a:p>
            <a:pPr lvl="0" eaLnBrk="1" fontAlgn="auto" hangingPunct="1">
              <a:lnSpc>
                <a:spcPct val="150000"/>
              </a:lnSpc>
              <a:spcBef>
                <a:spcPts val="0"/>
              </a:spcBef>
              <a:spcAft>
                <a:spcPts val="0"/>
              </a:spcAft>
            </a:pPr>
            <a:r>
              <a:rPr kumimoji="0" lang="zh-CN" altLang="en-US" sz="2400" i="0" kern="1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办公室</a:t>
            </a:r>
            <a:r>
              <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：东校区药学院</a:t>
            </a:r>
            <a:r>
              <a:rPr kumimoji="0" lang="en-US" altLang="zh-CN"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323</a:t>
            </a:r>
            <a:r>
              <a:rPr kumimoji="0" lang="zh-CN" altLang="en-US" sz="2400" i="0"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室</a:t>
            </a:r>
          </a:p>
          <a:p>
            <a:pPr marL="457200" lvl="0" indent="-457200" eaLnBrk="1" fontAlgn="auto" hangingPunct="1">
              <a:lnSpc>
                <a:spcPct val="150000"/>
              </a:lnSpc>
              <a:spcBef>
                <a:spcPts val="0"/>
              </a:spcBef>
              <a:spcAft>
                <a:spcPts val="0"/>
              </a:spcAft>
              <a:buAutoNum type="arabicPeriod" startAt="3"/>
            </a:pPr>
            <a:endParaRPr kumimoji="0" lang="zh-CN" altLang="en-US" sz="2000" i="0" kern="100" dirty="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500063" y="428625"/>
            <a:ext cx="2430299" cy="538163"/>
          </a:xfrm>
        </p:spPr>
        <p:txBody>
          <a:bodyPr/>
          <a:lstStyle/>
          <a:p>
            <a:pPr eaLnBrk="1" hangingPunct="1"/>
            <a:r>
              <a:rPr lang="en-US" altLang="zh-CN" sz="3600" b="1" dirty="0">
                <a:latin typeface="+mj-ea"/>
              </a:rPr>
              <a:t>5</a:t>
            </a:r>
            <a:r>
              <a:rPr lang="en-US" altLang="zh-CN" sz="3600" b="1" dirty="0" smtClean="0">
                <a:latin typeface="+mj-ea"/>
              </a:rPr>
              <a:t>. </a:t>
            </a:r>
            <a:r>
              <a:rPr lang="zh-CN" altLang="en-US" sz="3600" b="1" dirty="0" smtClean="0">
                <a:latin typeface="+mj-ea"/>
              </a:rPr>
              <a:t>数据处理</a:t>
            </a:r>
            <a:endParaRPr lang="en-US" altLang="zh-CN" sz="3600" b="1" dirty="0">
              <a:latin typeface="+mj-ea"/>
            </a:endParaRPr>
          </a:p>
        </p:txBody>
      </p:sp>
      <p:grpSp>
        <p:nvGrpSpPr>
          <p:cNvPr id="71683" name="Group 8"/>
          <p:cNvGrpSpPr/>
          <p:nvPr/>
        </p:nvGrpSpPr>
        <p:grpSpPr bwMode="auto">
          <a:xfrm>
            <a:off x="1428750" y="1362075"/>
            <a:ext cx="5584825" cy="1138238"/>
            <a:chOff x="2059" y="896"/>
            <a:chExt cx="3518" cy="717"/>
          </a:xfrm>
        </p:grpSpPr>
        <p:grpSp>
          <p:nvGrpSpPr>
            <p:cNvPr id="71686" name="Group 9"/>
            <p:cNvGrpSpPr/>
            <p:nvPr/>
          </p:nvGrpSpPr>
          <p:grpSpPr bwMode="auto">
            <a:xfrm>
              <a:off x="2059" y="896"/>
              <a:ext cx="3518" cy="717"/>
              <a:chOff x="432" y="576"/>
              <a:chExt cx="4954" cy="918"/>
            </a:xfrm>
          </p:grpSpPr>
          <p:sp>
            <p:nvSpPr>
              <p:cNvPr id="119819" name="Oval 10"/>
              <p:cNvSpPr>
                <a:spLocks noChangeArrowheads="1"/>
              </p:cNvSpPr>
              <p:nvPr/>
            </p:nvSpPr>
            <p:spPr bwMode="auto">
              <a:xfrm>
                <a:off x="432" y="654"/>
                <a:ext cx="1314" cy="670"/>
              </a:xfrm>
              <a:prstGeom prst="ellipse">
                <a:avLst/>
              </a:prstGeom>
              <a:solidFill>
                <a:srgbClr val="FFFF99"/>
              </a:solidFill>
              <a:ln w="9525">
                <a:solidFill>
                  <a:schemeClr val="tx1"/>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1" i="0" u="none" strike="noStrike" kern="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119820" name="Text Box 11"/>
              <p:cNvSpPr txBox="1">
                <a:spLocks noChangeArrowheads="1"/>
              </p:cNvSpPr>
              <p:nvPr/>
            </p:nvSpPr>
            <p:spPr bwMode="auto">
              <a:xfrm>
                <a:off x="559" y="602"/>
                <a:ext cx="1039" cy="790"/>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1" lang="en-US" altLang="zh-CN" sz="2400" b="1" i="1" u="none" strike="noStrike" kern="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m</a:t>
                </a:r>
                <a:r>
                  <a:rPr kumimoji="1" lang="en-US" altLang="zh-CN" sz="2400" b="1" i="0" u="none" strike="noStrike" kern="0" cap="none" spc="0" normalizeH="0" baseline="-2500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S</a:t>
                </a:r>
                <a:r>
                  <a:rPr kumimoji="1" lang="zh-CN" altLang="en-US" sz="2400" b="1" i="0" u="none" strike="noStrike" kern="0" cap="none" spc="0" normalizeH="0" baseline="-2500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a:t>
                </a:r>
              </a:p>
              <a:p>
                <a:pPr marL="0" marR="0" lvl="0" indent="0" defTabSz="914400" eaLnBrk="1" fontAlgn="auto" latinLnBrk="0" hangingPunct="1">
                  <a:lnSpc>
                    <a:spcPct val="100000"/>
                  </a:lnSpc>
                  <a:spcBef>
                    <a:spcPts val="0"/>
                  </a:spcBef>
                  <a:spcAft>
                    <a:spcPct val="10000"/>
                  </a:spcAft>
                  <a:buClrTx/>
                  <a:buSzTx/>
                  <a:buFontTx/>
                  <a:buNone/>
                  <a:defRPr/>
                </a:pPr>
                <a:r>
                  <a:rPr kumimoji="1" lang="zh-CN" altLang="en-US" sz="2400" b="1" i="0" u="none" strike="noStrike" kern="0" cap="none" spc="0" normalizeH="0" baseline="-2500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测量数据</a:t>
                </a:r>
                <a:r>
                  <a:rPr kumimoji="1" lang="en-US" altLang="zh-CN" sz="2400" b="1" i="0" u="none" strike="noStrike" kern="0" cap="none" spc="0" normalizeH="0" baseline="-2500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I</a:t>
                </a:r>
                <a:endParaRPr kumimoji="1" lang="en-US" altLang="zh-CN" sz="2400" b="1" i="1" u="none" strike="noStrike" kern="0" cap="none" spc="0" normalizeH="0" baseline="-2500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ct val="10000"/>
                  </a:spcAft>
                  <a:buClrTx/>
                  <a:buSzTx/>
                  <a:buFontTx/>
                  <a:buNone/>
                  <a:defRPr/>
                </a:pPr>
                <a:endParaRPr kumimoji="1" lang="en-US" altLang="zh-CN" sz="2400" b="1" i="0" u="none" strike="noStrike" kern="0" cap="none" spc="0" normalizeH="0" baseline="-2500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nvGrpSpPr>
              <p:cNvPr id="71690" name="Group 12"/>
              <p:cNvGrpSpPr/>
              <p:nvPr/>
            </p:nvGrpSpPr>
            <p:grpSpPr bwMode="auto">
              <a:xfrm>
                <a:off x="4110" y="678"/>
                <a:ext cx="1276" cy="689"/>
                <a:chOff x="4110" y="834"/>
                <a:chExt cx="1276" cy="648"/>
              </a:xfrm>
            </p:grpSpPr>
            <p:sp>
              <p:nvSpPr>
                <p:cNvPr id="119822" name="Oval 13"/>
                <p:cNvSpPr>
                  <a:spLocks noChangeArrowheads="1"/>
                </p:cNvSpPr>
                <p:nvPr/>
              </p:nvSpPr>
              <p:spPr bwMode="auto">
                <a:xfrm>
                  <a:off x="4110" y="852"/>
                  <a:ext cx="1276" cy="630"/>
                </a:xfrm>
                <a:prstGeom prst="ellipse">
                  <a:avLst/>
                </a:prstGeom>
                <a:solidFill>
                  <a:srgbClr val="FFFF99"/>
                </a:solidFill>
                <a:ln w="9525">
                  <a:solidFill>
                    <a:schemeClr val="tx1"/>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1" i="0" u="none" strike="noStrike" kern="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119823" name="Text Box 14"/>
                <p:cNvSpPr txBox="1">
                  <a:spLocks noChangeArrowheads="1"/>
                </p:cNvSpPr>
                <p:nvPr/>
              </p:nvSpPr>
              <p:spPr bwMode="auto">
                <a:xfrm>
                  <a:off x="4416" y="834"/>
                  <a:ext cx="648" cy="347"/>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0" u="none" strike="noStrike" kern="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 </a:t>
                  </a:r>
                  <a:endParaRPr kumimoji="1" lang="en-US" altLang="zh-CN" sz="2400" b="1" i="0" u="none" strike="noStrike" kern="0" cap="none" spc="0" normalizeH="0" baseline="-25000" noProof="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sp>
            <p:nvSpPr>
              <p:cNvPr id="119824" name="AutoShape 15"/>
              <p:cNvSpPr>
                <a:spLocks noChangeArrowheads="1"/>
              </p:cNvSpPr>
              <p:nvPr/>
            </p:nvSpPr>
            <p:spPr bwMode="auto">
              <a:xfrm>
                <a:off x="1764" y="576"/>
                <a:ext cx="2304" cy="918"/>
              </a:xfrm>
              <a:prstGeom prst="leftRightArrow">
                <a:avLst>
                  <a:gd name="adj1" fmla="val 50000"/>
                  <a:gd name="adj2" fmla="val 50196"/>
                </a:avLst>
              </a:prstGeom>
              <a:solidFill>
                <a:srgbClr val="FFFF99"/>
              </a:solidFill>
              <a:ln w="9525">
                <a:solidFill>
                  <a:schemeClr val="tx1"/>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1" i="0" u="none" strike="noStrike" kern="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119825" name="Text Box 16"/>
              <p:cNvSpPr txBox="1">
                <a:spLocks noChangeArrowheads="1"/>
              </p:cNvSpPr>
              <p:nvPr/>
            </p:nvSpPr>
            <p:spPr bwMode="auto">
              <a:xfrm>
                <a:off x="1963" y="824"/>
                <a:ext cx="1907" cy="369"/>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化学计量关系</a:t>
                </a:r>
              </a:p>
            </p:txBody>
          </p:sp>
        </p:grpSp>
        <p:sp>
          <p:nvSpPr>
            <p:cNvPr id="119826" name="Text Box 17"/>
            <p:cNvSpPr txBox="1">
              <a:spLocks noChangeArrowheads="1"/>
            </p:cNvSpPr>
            <p:nvPr/>
          </p:nvSpPr>
          <p:spPr bwMode="auto">
            <a:xfrm>
              <a:off x="4929" y="1115"/>
              <a:ext cx="540" cy="288"/>
            </a:xfrm>
            <a:prstGeom prst="rect">
              <a:avLst/>
            </a:prstGeom>
            <a:solidFill>
              <a:srgbClr val="FFFF99"/>
            </a:solidFill>
            <a:ln w="9525" algn="ctr">
              <a:noFill/>
              <a:miter lim="800000"/>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2400" b="1" i="1" u="none" strike="noStrike" kern="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m</a:t>
              </a:r>
              <a:r>
                <a:rPr kumimoji="1" lang="en-US" altLang="zh-CN" sz="2400" b="1" i="0" u="none" strike="noStrike" kern="0" cap="none" spc="0" normalizeH="0" baseline="-25000" noProof="0">
                  <a:ln>
                    <a:noFill/>
                  </a:ln>
                  <a:solidFill>
                    <a:srgbClr val="C00000"/>
                  </a:solidFill>
                  <a:effectLst/>
                  <a:uLnTx/>
                  <a:uFillTx/>
                  <a:latin typeface="Times New Roman" panose="02020603050405020304" pitchFamily="18" charset="0"/>
                  <a:ea typeface="+mn-ea"/>
                  <a:cs typeface="Times New Roman" panose="02020603050405020304" pitchFamily="18" charset="0"/>
                </a:rPr>
                <a:t>B</a:t>
              </a:r>
            </a:p>
          </p:txBody>
        </p:sp>
      </p:grpSp>
      <p:sp>
        <p:nvSpPr>
          <p:cNvPr id="19" name="Rectangle 3"/>
          <p:cNvSpPr txBox="1">
            <a:spLocks noChangeArrowheads="1"/>
          </p:cNvSpPr>
          <p:nvPr/>
        </p:nvSpPr>
        <p:spPr bwMode="auto">
          <a:xfrm>
            <a:off x="285750" y="2928938"/>
            <a:ext cx="8572500" cy="3643312"/>
          </a:xfrm>
          <a:prstGeom prst="rect">
            <a:avLst/>
          </a:prstGeom>
          <a:noFill/>
          <a:ln w="9525">
            <a:noFill/>
            <a:miter lim="800000"/>
          </a:ln>
        </p:spPr>
        <p:txBody>
          <a:bodyPr>
            <a:normAutofit/>
          </a:bodyPr>
          <a:lstStyle/>
          <a:p>
            <a:pPr marL="274320" marR="0" lvl="0" indent="-274320" defTabSz="914400" eaLnBrk="1" fontAlgn="auto" latinLnBrk="0" hangingPunct="1">
              <a:lnSpc>
                <a:spcPct val="150000"/>
              </a:lnSpc>
              <a:spcBef>
                <a:spcPts val="0"/>
              </a:spcBef>
              <a:spcAft>
                <a:spcPts val="0"/>
              </a:spcAft>
              <a:buClr>
                <a:srgbClr val="99FF99"/>
              </a:buClr>
              <a:buSzPct val="95000"/>
              <a:buFont typeface="Wingdings" panose="05000000000000000000" pitchFamily="2" charset="2"/>
              <a:buNone/>
              <a:tabLst>
                <a:tab pos="6191250" algn="l"/>
              </a:tabLst>
              <a:defRPr/>
            </a:pP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rPr>
              <a:t>例：铁矿石中全铁含量的测定</a:t>
            </a:r>
            <a:endPar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endParaRPr>
          </a:p>
          <a:p>
            <a:pPr marL="274320" marR="0" lvl="0" indent="-274320" defTabSz="914400" eaLnBrk="1" fontAlgn="auto" latinLnBrk="0" hangingPunct="1">
              <a:lnSpc>
                <a:spcPct val="150000"/>
              </a:lnSpc>
              <a:spcBef>
                <a:spcPts val="0"/>
              </a:spcBef>
              <a:spcAft>
                <a:spcPts val="0"/>
              </a:spcAft>
              <a:buClr>
                <a:srgbClr val="99FF99"/>
              </a:buClr>
              <a:buSzPct val="95000"/>
              <a:buFont typeface="Wingdings" panose="05000000000000000000" pitchFamily="2" charset="2"/>
              <a:buNone/>
              <a:tabLst>
                <a:tab pos="6191250" algn="l"/>
              </a:tabLst>
              <a:defRPr/>
            </a:pPr>
            <a:r>
              <a:rPr kumimoji="0" lang="en-US" altLang="zh-CN"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rPr>
              <a:t>1</a:t>
            </a:r>
            <a:r>
              <a:rPr kumimoji="0" lang="zh-CN" altLang="en-US" sz="24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rPr>
              <a:t>．</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准确称取</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0.5000</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g</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铁矿石粉末，经浓盐酸溶解后，定量转移至 </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200</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mL</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容量瓶中定容得到待测溶液。</a:t>
            </a:r>
            <a:endPar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274320" marR="0" lvl="0" indent="-274320" defTabSz="914400" eaLnBrk="1" fontAlgn="auto" latinLnBrk="0" hangingPunct="1">
              <a:lnSpc>
                <a:spcPct val="150000"/>
              </a:lnSpc>
              <a:spcBef>
                <a:spcPts val="0"/>
              </a:spcBef>
              <a:spcAft>
                <a:spcPts val="0"/>
              </a:spcAft>
              <a:buClr>
                <a:srgbClr val="99FF99"/>
              </a:buClr>
              <a:buSzPct val="95000"/>
              <a:buFontTx/>
              <a:buNone/>
              <a:tabLst>
                <a:tab pos="6191250" algn="l"/>
              </a:tabLst>
              <a:defRPr/>
            </a:pP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．准确称取</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0.2942</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g</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K</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Cr</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O</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7</a:t>
            </a:r>
            <a:r>
              <a:rPr kumimoji="0" lang="zh-CN" altLang="en-US"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溶解后，定量转移至 </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200</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ea typeface="楷体_GB2312" pitchFamily="49" charset="-122"/>
                <a:cs typeface="Times New Roman" panose="02020603050405020304" pitchFamily="18" charset="0"/>
              </a:rPr>
              <a:t>mL</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容量瓶中定容得到标准溶液。</a:t>
            </a:r>
            <a:endPar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endParaRPr>
          </a:p>
          <a:p>
            <a:pPr marL="274320" marR="0" lvl="0" indent="-274320" defTabSz="914400" eaLnBrk="1" fontAlgn="auto" latinLnBrk="0" hangingPunct="1">
              <a:lnSpc>
                <a:spcPct val="150000"/>
              </a:lnSpc>
              <a:spcBef>
                <a:spcPts val="0"/>
              </a:spcBef>
              <a:spcAft>
                <a:spcPts val="0"/>
              </a:spcAft>
              <a:buClr>
                <a:srgbClr val="99FF99"/>
              </a:buClr>
              <a:buSzPct val="95000"/>
              <a:buFontTx/>
              <a:buNone/>
              <a:tabLst>
                <a:tab pos="6191250" algn="l"/>
              </a:tabLst>
              <a:defRPr/>
            </a:pP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3</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．移取</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20.00</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ea typeface="楷体_GB2312" pitchFamily="49" charset="-122"/>
                <a:cs typeface="Times New Roman" panose="02020603050405020304" pitchFamily="18" charset="0"/>
              </a:rPr>
              <a:t>mL</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铁待测液，经定量还原后，用</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K</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Cr</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O</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7</a:t>
            </a:r>
            <a:r>
              <a:rPr kumimoji="0" lang="zh-CN" altLang="en-US"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滴定至终点，消耗</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K</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Cr</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O</a:t>
            </a:r>
            <a:r>
              <a:rPr kumimoji="0" lang="en-US" altLang="zh-CN" sz="20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7</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的体积为</a:t>
            </a:r>
            <a:r>
              <a:rPr kumimoji="0" lang="en-US" altLang="zh-CN"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25.00</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ea typeface="楷体_GB2312" pitchFamily="49" charset="-122"/>
                <a:cs typeface="Times New Roman" panose="02020603050405020304" pitchFamily="18" charset="0"/>
              </a:rPr>
              <a:t>mL</a:t>
            </a:r>
            <a:r>
              <a:rPr kumimoji="0" lang="en-US" altLang="zh-CN" sz="2000" b="1" i="0" u="none" strike="noStrike" kern="0" cap="none" spc="0" normalizeH="0" baseline="30000" noProof="0" dirty="0">
                <a:ln>
                  <a:noFill/>
                </a:ln>
                <a:solidFill>
                  <a:schemeClr val="tx1">
                    <a:lumMod val="95000"/>
                    <a:lumOff val="5000"/>
                  </a:schemeClr>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zh-CN" altLang="en-US" sz="20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ea typeface="+mn-ea"/>
                <a:cs typeface="Times New Roman" panose="02020603050405020304" pitchFamily="18" charset="0"/>
              </a:rPr>
              <a:t>，求铁矿石中的铁含量？</a:t>
            </a: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285750" y="357188"/>
            <a:ext cx="2774082" cy="609600"/>
          </a:xfrm>
        </p:spPr>
        <p:txBody>
          <a:bodyPr/>
          <a:lstStyle/>
          <a:p>
            <a:pPr eaLnBrk="1" hangingPunct="1"/>
            <a:r>
              <a:rPr lang="zh-CN" altLang="en-US" sz="3600" b="1" dirty="0">
                <a:latin typeface="+mj-ea"/>
              </a:rPr>
              <a:t>  </a:t>
            </a:r>
            <a:r>
              <a:rPr lang="en-US" altLang="zh-CN" sz="3600" b="1" dirty="0">
                <a:latin typeface="+mj-ea"/>
              </a:rPr>
              <a:t>6</a:t>
            </a:r>
            <a:r>
              <a:rPr lang="en-US" altLang="zh-CN" sz="3600" b="1" dirty="0" smtClean="0">
                <a:latin typeface="+mj-ea"/>
              </a:rPr>
              <a:t>. </a:t>
            </a:r>
            <a:r>
              <a:rPr lang="zh-CN" altLang="en-US" sz="3600" b="1" dirty="0" smtClean="0">
                <a:latin typeface="+mj-ea"/>
              </a:rPr>
              <a:t>结果报告</a:t>
            </a:r>
            <a:endParaRPr lang="zh-CN" altLang="en-US" sz="3600" b="1" dirty="0">
              <a:latin typeface="+mj-ea"/>
            </a:endParaRPr>
          </a:p>
        </p:txBody>
      </p:sp>
      <p:sp>
        <p:nvSpPr>
          <p:cNvPr id="68611" name="Rectangle 3"/>
          <p:cNvSpPr>
            <a:spLocks noGrp="1" noChangeArrowheads="1"/>
          </p:cNvSpPr>
          <p:nvPr>
            <p:ph type="body" idx="4294967295"/>
          </p:nvPr>
        </p:nvSpPr>
        <p:spPr>
          <a:xfrm>
            <a:off x="428625" y="1143000"/>
            <a:ext cx="8278813" cy="4953000"/>
          </a:xfrm>
        </p:spPr>
        <p:txBody>
          <a:bodyPr/>
          <a:lstStyle/>
          <a:p>
            <a:pPr eaLnBrk="1" hangingPunct="1">
              <a:lnSpc>
                <a:spcPct val="200000"/>
              </a:lnSpc>
              <a:spcBef>
                <a:spcPct val="0"/>
              </a:spcBef>
              <a:buClr>
                <a:srgbClr val="99FF99"/>
              </a:buClr>
              <a:buFont typeface="Wingdings" panose="05000000000000000000" pitchFamily="2" charset="2"/>
              <a:buNone/>
              <a:tabLst>
                <a:tab pos="6191250" algn="l"/>
              </a:tabLst>
            </a:pPr>
            <a:r>
              <a:rPr lang="zh-CN" altLang="en-US" sz="2400" b="1" dirty="0">
                <a:solidFill>
                  <a:srgbClr val="0D0D0D"/>
                </a:solidFill>
                <a:latin typeface="Times New Roman" panose="02020603050405020304" pitchFamily="18" charset="0"/>
              </a:rPr>
              <a:t>（一）分析结果的化学表示形式</a:t>
            </a:r>
          </a:p>
          <a:p>
            <a:pPr eaLnBrk="1" hangingPunct="1">
              <a:lnSpc>
                <a:spcPct val="200000"/>
              </a:lnSpc>
              <a:spcBef>
                <a:spcPct val="0"/>
              </a:spcBef>
              <a:buClr>
                <a:schemeClr val="tx1"/>
              </a:buClr>
              <a:buFont typeface="Wingdings" panose="05000000000000000000" pitchFamily="2" charset="2"/>
              <a:buChar char="Ø"/>
              <a:tabLst>
                <a:tab pos="6191250" algn="l"/>
              </a:tabLst>
            </a:pPr>
            <a:r>
              <a:rPr lang="zh-CN" altLang="en-US" sz="2400" b="1" dirty="0">
                <a:solidFill>
                  <a:srgbClr val="0D0D0D"/>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以待测组分实际存在形式含量的表示</a:t>
            </a:r>
          </a:p>
          <a:p>
            <a:pPr eaLnBrk="1" hangingPunct="1">
              <a:lnSpc>
                <a:spcPct val="200000"/>
              </a:lnSpc>
              <a:spcBef>
                <a:spcPct val="0"/>
              </a:spcBef>
              <a:buClr>
                <a:schemeClr val="tx1"/>
              </a:buClr>
              <a:buFont typeface="Wingdings 2" panose="05020102010507070707" pitchFamily="18" charset="2"/>
              <a:buNone/>
              <a:tabLst>
                <a:tab pos="6191250" algn="l"/>
              </a:tabLst>
            </a:pPr>
            <a:r>
              <a:rPr lang="zh-CN" altLang="en-US" sz="2400" b="1" dirty="0">
                <a:solidFill>
                  <a:srgbClr val="0D0D0D"/>
                </a:solidFill>
                <a:latin typeface="Times New Roman" panose="02020603050405020304" pitchFamily="18" charset="0"/>
              </a:rPr>
              <a:t>例：含氮量测定：</a:t>
            </a:r>
          </a:p>
          <a:p>
            <a:pPr eaLnBrk="1" hangingPunct="1">
              <a:lnSpc>
                <a:spcPct val="200000"/>
              </a:lnSpc>
              <a:spcBef>
                <a:spcPts val="1200"/>
              </a:spcBef>
              <a:buClr>
                <a:schemeClr val="tx1"/>
              </a:buClr>
              <a:buFont typeface="Wingdings" panose="05000000000000000000" pitchFamily="2" charset="2"/>
              <a:buChar char="Ø"/>
              <a:tabLst>
                <a:tab pos="6191250" algn="l"/>
              </a:tabLst>
            </a:pPr>
            <a:r>
              <a:rPr lang="zh-CN" altLang="en-US" sz="2400" b="1" dirty="0">
                <a:solidFill>
                  <a:srgbClr val="0D0D0D"/>
                </a:solidFill>
                <a:latin typeface="Times New Roman" panose="02020603050405020304" pitchFamily="18" charset="0"/>
              </a:rPr>
              <a:t>  </a:t>
            </a:r>
            <a:r>
              <a:rPr lang="zh-CN" altLang="en-US" sz="2400" b="1" dirty="0">
                <a:solidFill>
                  <a:srgbClr val="0000FF"/>
                </a:solidFill>
                <a:latin typeface="Times New Roman" panose="02020603050405020304" pitchFamily="18" charset="0"/>
              </a:rPr>
              <a:t>以元素形式的含量表示</a:t>
            </a:r>
          </a:p>
          <a:p>
            <a:pPr eaLnBrk="1" hangingPunct="1">
              <a:lnSpc>
                <a:spcPct val="200000"/>
              </a:lnSpc>
              <a:spcBef>
                <a:spcPct val="0"/>
              </a:spcBef>
              <a:buFont typeface="Wingdings" panose="05000000000000000000" pitchFamily="2" charset="2"/>
              <a:buNone/>
              <a:tabLst>
                <a:tab pos="6191250" algn="l"/>
              </a:tabLst>
            </a:pPr>
            <a:r>
              <a:rPr lang="zh-CN" altLang="en-US" sz="2400" b="1" dirty="0">
                <a:solidFill>
                  <a:srgbClr val="0D0D0D"/>
                </a:solidFill>
                <a:latin typeface="Times New Roman" panose="02020603050405020304" pitchFamily="18" charset="0"/>
              </a:rPr>
              <a:t>例：有机物或矿样中的 </a:t>
            </a:r>
            <a:r>
              <a:rPr lang="en-US" altLang="zh-CN" sz="2400" b="1" dirty="0">
                <a:solidFill>
                  <a:srgbClr val="0D0D0D"/>
                </a:solidFill>
                <a:latin typeface="Times New Roman" panose="02020603050405020304" pitchFamily="18" charset="0"/>
              </a:rPr>
              <a:t>Fe</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Cu</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C</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H</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O</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P</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N</a:t>
            </a:r>
            <a:r>
              <a:rPr lang="zh-CN" altLang="en-US" sz="2400" b="1" dirty="0">
                <a:solidFill>
                  <a:srgbClr val="0D0D0D"/>
                </a:solidFill>
                <a:latin typeface="Times New Roman" panose="02020603050405020304" pitchFamily="18" charset="0"/>
              </a:rPr>
              <a:t>等</a:t>
            </a:r>
          </a:p>
          <a:p>
            <a:pPr eaLnBrk="1" hangingPunct="1">
              <a:lnSpc>
                <a:spcPct val="200000"/>
              </a:lnSpc>
              <a:spcBef>
                <a:spcPct val="0"/>
              </a:spcBef>
              <a:buClr>
                <a:schemeClr val="tx1"/>
              </a:buClr>
              <a:buFont typeface="Wingdings" panose="05000000000000000000" pitchFamily="2" charset="2"/>
              <a:buChar char="Ø"/>
              <a:tabLst>
                <a:tab pos="6191250" algn="l"/>
              </a:tabLst>
            </a:pPr>
            <a:r>
              <a:rPr lang="zh-CN" altLang="en-US" sz="2400" b="1" dirty="0">
                <a:solidFill>
                  <a:srgbClr val="0000FF"/>
                </a:solidFill>
                <a:latin typeface="Times New Roman" panose="02020603050405020304" pitchFamily="18" charset="0"/>
              </a:rPr>
              <a:t>  以氧化物形式的含量表示</a:t>
            </a:r>
          </a:p>
          <a:p>
            <a:pPr eaLnBrk="1" hangingPunct="1">
              <a:lnSpc>
                <a:spcPct val="200000"/>
              </a:lnSpc>
              <a:spcBef>
                <a:spcPct val="0"/>
              </a:spcBef>
              <a:buFont typeface="Wingdings" panose="05000000000000000000" pitchFamily="2" charset="2"/>
              <a:buNone/>
              <a:tabLst>
                <a:tab pos="6191250" algn="l"/>
              </a:tabLst>
            </a:pPr>
            <a:r>
              <a:rPr lang="zh-CN" altLang="en-US" sz="2400" b="1" dirty="0">
                <a:solidFill>
                  <a:srgbClr val="0D0D0D"/>
                </a:solidFill>
                <a:latin typeface="Times New Roman" panose="02020603050405020304" pitchFamily="18" charset="0"/>
              </a:rPr>
              <a:t>例：矿石分析中</a:t>
            </a:r>
            <a:r>
              <a:rPr lang="en-US" altLang="zh-CN" sz="2400" b="1" dirty="0">
                <a:solidFill>
                  <a:srgbClr val="0D0D0D"/>
                </a:solidFill>
                <a:latin typeface="Times New Roman" panose="02020603050405020304" pitchFamily="18" charset="0"/>
              </a:rPr>
              <a:t>Fe</a:t>
            </a:r>
            <a:r>
              <a:rPr lang="en-US" altLang="zh-CN" sz="2400" b="1" baseline="-25000" dirty="0">
                <a:solidFill>
                  <a:srgbClr val="0D0D0D"/>
                </a:solidFill>
                <a:latin typeface="Times New Roman" panose="02020603050405020304" pitchFamily="18" charset="0"/>
              </a:rPr>
              <a:t>2</a:t>
            </a:r>
            <a:r>
              <a:rPr lang="en-US" altLang="zh-CN" sz="2400" b="1" dirty="0">
                <a:solidFill>
                  <a:srgbClr val="0D0D0D"/>
                </a:solidFill>
                <a:latin typeface="Times New Roman" panose="02020603050405020304" pitchFamily="18" charset="0"/>
              </a:rPr>
              <a:t>O</a:t>
            </a:r>
            <a:r>
              <a:rPr lang="en-US" altLang="zh-CN" sz="2400" b="1" baseline="-25000" dirty="0">
                <a:solidFill>
                  <a:srgbClr val="0D0D0D"/>
                </a:solidFill>
                <a:latin typeface="Times New Roman" panose="02020603050405020304" pitchFamily="18" charset="0"/>
              </a:rPr>
              <a:t>3</a:t>
            </a:r>
            <a:r>
              <a:rPr lang="zh-CN" altLang="en-US" sz="2400" b="1" dirty="0">
                <a:solidFill>
                  <a:srgbClr val="0D0D0D"/>
                </a:solidFill>
                <a:latin typeface="Times New Roman" panose="02020603050405020304" pitchFamily="18" charset="0"/>
              </a:rPr>
              <a:t>、</a:t>
            </a:r>
            <a:r>
              <a:rPr lang="en-US" altLang="zh-CN" sz="2400" b="1" dirty="0">
                <a:solidFill>
                  <a:srgbClr val="0D0D0D"/>
                </a:solidFill>
                <a:latin typeface="Times New Roman" panose="02020603050405020304" pitchFamily="18" charset="0"/>
              </a:rPr>
              <a:t>P</a:t>
            </a:r>
            <a:r>
              <a:rPr lang="en-US" altLang="zh-CN" sz="2400" b="1" baseline="-25000" dirty="0">
                <a:solidFill>
                  <a:srgbClr val="0D0D0D"/>
                </a:solidFill>
                <a:latin typeface="Times New Roman" panose="02020603050405020304" pitchFamily="18" charset="0"/>
              </a:rPr>
              <a:t>2</a:t>
            </a:r>
            <a:r>
              <a:rPr lang="en-US" altLang="zh-CN" sz="2400" b="1" dirty="0">
                <a:solidFill>
                  <a:srgbClr val="0D0D0D"/>
                </a:solidFill>
                <a:latin typeface="Times New Roman" panose="02020603050405020304" pitchFamily="18" charset="0"/>
              </a:rPr>
              <a:t>O</a:t>
            </a:r>
            <a:r>
              <a:rPr lang="en-US" altLang="zh-CN" sz="2400" b="1" baseline="-25000" dirty="0">
                <a:solidFill>
                  <a:srgbClr val="0D0D0D"/>
                </a:solidFill>
                <a:latin typeface="Times New Roman" panose="02020603050405020304" pitchFamily="18" charset="0"/>
              </a:rPr>
              <a:t>5</a:t>
            </a:r>
            <a:r>
              <a:rPr lang="zh-CN" altLang="en-US" sz="2400" b="1" dirty="0">
                <a:solidFill>
                  <a:srgbClr val="0D0D0D"/>
                </a:solidFill>
                <a:latin typeface="Times New Roman" panose="02020603050405020304" pitchFamily="18" charset="0"/>
              </a:rPr>
              <a:t>等</a:t>
            </a:r>
          </a:p>
        </p:txBody>
      </p:sp>
      <p:grpSp>
        <p:nvGrpSpPr>
          <p:cNvPr id="2" name="Group 4"/>
          <p:cNvGrpSpPr/>
          <p:nvPr/>
        </p:nvGrpSpPr>
        <p:grpSpPr bwMode="auto">
          <a:xfrm>
            <a:off x="2916238" y="2565400"/>
            <a:ext cx="3116262" cy="1133475"/>
            <a:chOff x="0" y="0"/>
            <a:chExt cx="1963" cy="714"/>
          </a:xfrm>
        </p:grpSpPr>
        <p:sp>
          <p:nvSpPr>
            <p:cNvPr id="166919" name="AutoShape 5"/>
            <p:cNvSpPr/>
            <p:nvPr/>
          </p:nvSpPr>
          <p:spPr bwMode="auto">
            <a:xfrm>
              <a:off x="0" y="136"/>
              <a:ext cx="180" cy="504"/>
            </a:xfrm>
            <a:prstGeom prst="leftBrace">
              <a:avLst>
                <a:gd name="adj1" fmla="val 23333"/>
                <a:gd name="adj2" fmla="val 50000"/>
              </a:avLst>
            </a:prstGeom>
            <a:noFill/>
            <a:ln w="9525">
              <a:solidFill>
                <a:schemeClr val="tx1"/>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D0D0D"/>
                </a:solidFill>
                <a:effectLst/>
                <a:uLnTx/>
                <a:uFillTx/>
              </a:endParaRPr>
            </a:p>
          </p:txBody>
        </p:sp>
        <p:sp>
          <p:nvSpPr>
            <p:cNvPr id="68614" name="Text Box 6"/>
            <p:cNvSpPr txBox="1">
              <a:spLocks noChangeArrowheads="1"/>
            </p:cNvSpPr>
            <p:nvPr/>
          </p:nvSpPr>
          <p:spPr bwMode="auto">
            <a:xfrm>
              <a:off x="181" y="0"/>
              <a:ext cx="1782" cy="714"/>
            </a:xfrm>
            <a:prstGeom prst="rect">
              <a:avLst/>
            </a:prstGeom>
            <a:noFill/>
            <a:ln w="9525">
              <a:noFill/>
              <a:miter lim="800000"/>
            </a:ln>
          </p:spPr>
          <p:txBody>
            <a:bodyPr>
              <a:spAutoFit/>
            </a:bodyPr>
            <a:lstStyle/>
            <a:p>
              <a:pPr marL="0" marR="0" lvl="0" indent="0" defTabSz="914400" eaLnBrk="1" fontAlgn="auto" latinLnBrk="0" hangingPunct="1">
                <a:lnSpc>
                  <a:spcPct val="150000"/>
                </a:lnSpc>
                <a:spcBef>
                  <a:spcPct val="50000"/>
                </a:spcBef>
                <a:spcAft>
                  <a:spcPts val="0"/>
                </a:spcAft>
                <a:buClrTx/>
                <a:buSzTx/>
                <a:buFontTx/>
                <a:buNone/>
                <a:defRPr/>
              </a:pP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NH</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4</a:t>
              </a:r>
              <a:r>
                <a:rPr kumimoji="0" lang="en-US" sz="2400" b="1" i="0" u="none" strike="noStrike" kern="0" cap="none" spc="0" normalizeH="0" baseline="30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  NO</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3</a:t>
              </a:r>
              <a:r>
                <a:rPr kumimoji="0" lang="en-US" sz="2400" b="1" i="0" u="none" strike="noStrike" kern="0" cap="none" spc="0" normalizeH="0" baseline="30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  N</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2</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O</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5</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  NO</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2</a:t>
              </a:r>
              <a:r>
                <a:rPr kumimoji="0" lang="en-US" sz="2400" b="1" i="0" u="none" strike="noStrike" kern="0" cap="none" spc="0" normalizeH="0" baseline="30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 N</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2</a:t>
              </a:r>
              <a:r>
                <a:rPr kumimoji="0" lang="en-US" sz="2400" b="1" i="0" u="none" strike="noStrike" kern="0" cap="none" spc="0" normalizeH="0" baseline="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O</a:t>
              </a:r>
              <a:r>
                <a:rPr kumimoji="0" lang="en-US" sz="2400" b="1" i="0" u="none" strike="noStrike" kern="0" cap="none" spc="0" normalizeH="0" baseline="-25000" noProof="0" dirty="0">
                  <a:ln>
                    <a:noFill/>
                  </a:ln>
                  <a:solidFill>
                    <a:srgbClr val="0D0D0D"/>
                  </a:solidFill>
                  <a:effectLst>
                    <a:outerShdw blurRad="38100" dist="38100" dir="2700000" algn="tl">
                      <a:srgbClr val="C0C0C0"/>
                    </a:outerShdw>
                  </a:effectLst>
                  <a:uLnTx/>
                  <a:uFillTx/>
                  <a:latin typeface="Times New Roman" panose="02020603050405020304" pitchFamily="18" charset="0"/>
                </a:rPr>
                <a:t>3</a:t>
              </a:r>
            </a:p>
          </p:txBody>
        </p:sp>
      </p:grpSp>
      <p:pic>
        <p:nvPicPr>
          <p:cNvPr id="9" name="图片 8" descr="d8fa7b3e-6eda-433e-b76c-9db9932842d1.jpg"/>
          <p:cNvPicPr>
            <a:picLocks noChangeAspect="1"/>
          </p:cNvPicPr>
          <p:nvPr/>
        </p:nvPicPr>
        <p:blipFill>
          <a:blip r:embed="rId2" cstate="print"/>
          <a:srcRect/>
          <a:stretch>
            <a:fillRect/>
          </a:stretch>
        </p:blipFill>
        <p:spPr bwMode="auto">
          <a:xfrm>
            <a:off x="3779912" y="1628800"/>
            <a:ext cx="5145088" cy="4968875"/>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wipe(left)">
                                      <p:cBhvr>
                                        <p:cTn id="7" dur="500"/>
                                        <p:tgtEl>
                                          <p:spTgt spid="68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wipe(left)">
                                      <p:cBhvr>
                                        <p:cTn id="12" dur="500"/>
                                        <p:tgtEl>
                                          <p:spTgt spid="68611">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8611">
                                            <p:txEl>
                                              <p:pRg st="2" end="2"/>
                                            </p:txEl>
                                          </p:spTgt>
                                        </p:tgtEl>
                                        <p:attrNameLst>
                                          <p:attrName>style.visibility</p:attrName>
                                        </p:attrNameLst>
                                      </p:cBhvr>
                                      <p:to>
                                        <p:strVal val="visible"/>
                                      </p:to>
                                    </p:set>
                                    <p:animEffect transition="in" filter="wipe(left)">
                                      <p:cBhvr>
                                        <p:cTn id="16" dur="500"/>
                                        <p:tgtEl>
                                          <p:spTgt spid="68611">
                                            <p:txEl>
                                              <p:pRg st="2" end="2"/>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8611">
                                            <p:txEl>
                                              <p:pRg st="3" end="3"/>
                                            </p:txEl>
                                          </p:spTgt>
                                        </p:tgtEl>
                                        <p:attrNameLst>
                                          <p:attrName>style.visibility</p:attrName>
                                        </p:attrNameLst>
                                      </p:cBhvr>
                                      <p:to>
                                        <p:strVal val="visible"/>
                                      </p:to>
                                    </p:set>
                                    <p:animEffect transition="in" filter="wipe(left)">
                                      <p:cBhvr>
                                        <p:cTn id="25" dur="500"/>
                                        <p:tgtEl>
                                          <p:spTgt spid="68611">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68611">
                                            <p:txEl>
                                              <p:pRg st="4" end="4"/>
                                            </p:txEl>
                                          </p:spTgt>
                                        </p:tgtEl>
                                        <p:attrNameLst>
                                          <p:attrName>style.visibility</p:attrName>
                                        </p:attrNameLst>
                                      </p:cBhvr>
                                      <p:to>
                                        <p:strVal val="visible"/>
                                      </p:to>
                                    </p:set>
                                    <p:animEffect transition="in" filter="wipe(left)">
                                      <p:cBhvr>
                                        <p:cTn id="29" dur="500"/>
                                        <p:tgtEl>
                                          <p:spTgt spid="686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heckerboard(across)">
                                      <p:cBhvr>
                                        <p:cTn id="3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8611">
                                            <p:txEl>
                                              <p:pRg st="5" end="5"/>
                                            </p:txEl>
                                          </p:spTgt>
                                        </p:tgtEl>
                                        <p:attrNameLst>
                                          <p:attrName>style.visibility</p:attrName>
                                        </p:attrNameLst>
                                      </p:cBhvr>
                                      <p:to>
                                        <p:strVal val="visible"/>
                                      </p:to>
                                    </p:set>
                                    <p:animEffect transition="in" filter="wipe(left)">
                                      <p:cBhvr>
                                        <p:cTn id="39" dur="500"/>
                                        <p:tgtEl>
                                          <p:spTgt spid="68611">
                                            <p:txEl>
                                              <p:pRg st="5" end="5"/>
                                            </p:txEl>
                                          </p:spTgt>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8611">
                                            <p:txEl>
                                              <p:pRg st="6" end="6"/>
                                            </p:txEl>
                                          </p:spTgt>
                                        </p:tgtEl>
                                        <p:attrNameLst>
                                          <p:attrName>style.visibility</p:attrName>
                                        </p:attrNameLst>
                                      </p:cBhvr>
                                      <p:to>
                                        <p:strVal val="visible"/>
                                      </p:to>
                                    </p:set>
                                    <p:animEffect transition="in" filter="wipe(left)">
                                      <p:cBhvr>
                                        <p:cTn id="43"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5" name="Rectangle 3"/>
          <p:cNvSpPr>
            <a:spLocks noGrp="1" noChangeArrowheads="1"/>
          </p:cNvSpPr>
          <p:nvPr>
            <p:ph type="body" idx="4294967295"/>
          </p:nvPr>
        </p:nvSpPr>
        <p:spPr>
          <a:xfrm>
            <a:off x="500063" y="500063"/>
            <a:ext cx="5929312" cy="536575"/>
          </a:xfrm>
        </p:spPr>
        <p:txBody>
          <a:bodyPr/>
          <a:lstStyle/>
          <a:p>
            <a:pPr eaLnBrk="1" hangingPunct="1">
              <a:lnSpc>
                <a:spcPct val="90000"/>
              </a:lnSpc>
              <a:buClr>
                <a:schemeClr val="tx1"/>
              </a:buClr>
              <a:buFont typeface="Wingdings" panose="05000000000000000000" pitchFamily="2" charset="2"/>
              <a:buNone/>
            </a:pPr>
            <a:r>
              <a:rPr lang="zh-CN" altLang="en-US" b="1">
                <a:solidFill>
                  <a:srgbClr val="0D0D0D"/>
                </a:solidFill>
                <a:latin typeface="Times New Roman" panose="02020603050405020304" pitchFamily="18" charset="0"/>
                <a:ea typeface="宋体" panose="02010600030101010101" pitchFamily="2" charset="-122"/>
              </a:rPr>
              <a:t>（二）待测组分含量的表示方法</a:t>
            </a:r>
          </a:p>
        </p:txBody>
      </p:sp>
      <p:graphicFrame>
        <p:nvGraphicFramePr>
          <p:cNvPr id="218116" name="Object 4"/>
          <p:cNvGraphicFramePr>
            <a:graphicFrameLocks noChangeAspect="1"/>
          </p:cNvGraphicFramePr>
          <p:nvPr/>
        </p:nvGraphicFramePr>
        <p:xfrm>
          <a:off x="4572000" y="1125538"/>
          <a:ext cx="1571625" cy="1117600"/>
        </p:xfrm>
        <a:graphic>
          <a:graphicData uri="http://schemas.openxmlformats.org/presentationml/2006/ole">
            <mc:AlternateContent xmlns:mc="http://schemas.openxmlformats.org/markup-compatibility/2006">
              <mc:Choice xmlns:v="urn:schemas-microsoft-com:vml" Requires="v">
                <p:oleObj spid="_x0000_s7240" name="Equation" r:id="rId4" imgW="7439025" imgH="5290185" progId="">
                  <p:embed/>
                </p:oleObj>
              </mc:Choice>
              <mc:Fallback>
                <p:oleObj name="Equation" r:id="rId4" imgW="7439025" imgH="5290185"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25538"/>
                        <a:ext cx="1571625" cy="111760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sp>
        <p:nvSpPr>
          <p:cNvPr id="218117" name="Text Box 5"/>
          <p:cNvSpPr txBox="1">
            <a:spLocks noChangeArrowheads="1"/>
          </p:cNvSpPr>
          <p:nvPr/>
        </p:nvSpPr>
        <p:spPr bwMode="auto">
          <a:xfrm>
            <a:off x="755650" y="2205038"/>
            <a:ext cx="7048500" cy="1303337"/>
          </a:xfrm>
          <a:prstGeom prst="rect">
            <a:avLst/>
          </a:prstGeom>
          <a:noFill/>
          <a:ln w="9525">
            <a:noFill/>
            <a:miter lim="800000"/>
          </a:ln>
          <a:effectLst/>
        </p:spPr>
        <p:txBody>
          <a:bodyPr>
            <a:spAutoFit/>
          </a:bodyPr>
          <a:lstStyle/>
          <a:p>
            <a:pPr marL="0" marR="0" lvl="0" indent="0" defTabSz="914400" eaLnBrk="1" fontAlgn="auto" latinLnBrk="0" hangingPunct="1">
              <a:lnSpc>
                <a:spcPct val="150000"/>
              </a:lnSpc>
              <a:spcBef>
                <a:spcPts val="0"/>
              </a:spcBef>
              <a:spcAft>
                <a:spcPts val="0"/>
              </a:spcAft>
              <a:buClr>
                <a:schemeClr val="accent2"/>
              </a:buClr>
              <a:buSzPct val="80000"/>
              <a:buFont typeface="Wingdings" panose="05000000000000000000" pitchFamily="2" charset="2"/>
              <a:buNone/>
              <a:defRPr/>
            </a:pPr>
            <a:r>
              <a:rPr kumimoji="1" lang="zh-CN" altLang="en-US"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例：</a:t>
            </a:r>
            <a:r>
              <a:rPr kumimoji="1" lang="zh-CN" altLang="en-US" sz="1800" b="1" i="1"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a:t>
            </a:r>
            <a:r>
              <a:rPr kumimoji="1" lang="en-US" altLang="zh-CN" sz="18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rPr>
              <a:t>Fe</a:t>
            </a: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 = 0.5643  </a:t>
            </a:r>
            <a:r>
              <a:rPr kumimoji="1" lang="zh-CN" altLang="en-US"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或    </a:t>
            </a:r>
            <a:r>
              <a:rPr kumimoji="1" lang="zh-CN" altLang="en-US" sz="1800" b="1" i="1"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a:t>
            </a:r>
            <a:r>
              <a:rPr kumimoji="1" lang="en-US" altLang="zh-CN" sz="1800" b="1" i="0" u="none" strike="noStrike" kern="0" cap="none" spc="0" normalizeH="0" baseline="-25000" noProof="0" dirty="0">
                <a:ln>
                  <a:noFill/>
                </a:ln>
                <a:solidFill>
                  <a:schemeClr val="tx1">
                    <a:lumMod val="95000"/>
                    <a:lumOff val="5000"/>
                  </a:schemeClr>
                </a:solidFill>
                <a:effectLst/>
                <a:uLnTx/>
                <a:uFillTx/>
                <a:latin typeface="Times New Roman" panose="02020603050405020304" pitchFamily="18" charset="0"/>
              </a:rPr>
              <a:t>Fe</a:t>
            </a: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 = 56.43 %</a:t>
            </a:r>
          </a:p>
          <a:p>
            <a:pPr marL="0" marR="0" lvl="0" indent="0" defTabSz="914400" eaLnBrk="1" fontAlgn="auto" latinLnBrk="0" hangingPunct="1">
              <a:lnSpc>
                <a:spcPct val="150000"/>
              </a:lnSpc>
              <a:spcBef>
                <a:spcPts val="0"/>
              </a:spcBef>
              <a:spcAft>
                <a:spcPts val="0"/>
              </a:spcAft>
              <a:buClr>
                <a:schemeClr val="accent2"/>
              </a:buClr>
              <a:buSzPct val="80000"/>
              <a:buFont typeface="Wingdings" panose="05000000000000000000" pitchFamily="2" charset="2"/>
              <a:buNone/>
              <a:defRPr/>
            </a:pP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   </a:t>
            </a:r>
            <a:r>
              <a:rPr kumimoji="1" lang="zh-CN" altLang="en-US"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rPr>
              <a:t>低含量：</a:t>
            </a:r>
            <a:r>
              <a:rPr kumimoji="1" lang="zh-CN" altLang="en-US"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a:t>
            </a: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g / g</a:t>
            </a:r>
            <a:r>
              <a:rPr kumimoji="1" lang="en-US" altLang="zh-CN" sz="1800" b="1" i="0" u="none" strike="noStrike" kern="0" cap="none" spc="0" normalizeH="0" baseline="3000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 </a:t>
            </a: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 </a:t>
            </a:r>
            <a:r>
              <a:rPr kumimoji="1" lang="en-US" altLang="zh-CN" sz="1800" b="1" i="0" u="none" strike="noStrike" kern="0" cap="none" spc="0" normalizeH="0" baseline="0" noProof="0" dirty="0" err="1">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ng</a:t>
            </a:r>
            <a:r>
              <a:rPr kumimoji="1" lang="en-US" altLang="zh-CN" sz="1800" b="1" i="0" u="none" strike="noStrike" kern="0" cap="none" spc="0" normalizeH="0" baseline="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 / g</a:t>
            </a:r>
            <a:r>
              <a:rPr kumimoji="1" lang="en-US" altLang="zh-CN" sz="1800" b="1" i="0" u="none" strike="noStrike" kern="0" cap="none" spc="0" normalizeH="0" baseline="30000" noProof="0" dirty="0">
                <a:ln>
                  <a:noFill/>
                </a:ln>
                <a:solidFill>
                  <a:schemeClr val="tx1">
                    <a:lumMod val="95000"/>
                    <a:lumOff val="5000"/>
                  </a:schemeClr>
                </a:solidFill>
                <a:effectLst/>
                <a:uLnTx/>
                <a:uFillTx/>
                <a:latin typeface="Times New Roman" panose="02020603050405020304" pitchFamily="18" charset="0"/>
                <a:sym typeface="Symbol" panose="05050102010706020507" pitchFamily="18" charset="2"/>
              </a:rPr>
              <a:t> </a:t>
            </a:r>
          </a:p>
        </p:txBody>
      </p:sp>
      <p:sp>
        <p:nvSpPr>
          <p:cNvPr id="1030" name="矩形 5"/>
          <p:cNvSpPr>
            <a:spLocks noChangeArrowheads="1"/>
          </p:cNvSpPr>
          <p:nvPr/>
        </p:nvSpPr>
        <p:spPr bwMode="auto">
          <a:xfrm>
            <a:off x="211138" y="3716338"/>
            <a:ext cx="7024687" cy="1169987"/>
          </a:xfrm>
          <a:prstGeom prst="rect">
            <a:avLst/>
          </a:prstGeom>
          <a:noFill/>
          <a:ln w="9525">
            <a:noFill/>
            <a:miter lim="800000"/>
          </a:ln>
        </p:spPr>
        <p:txBody>
          <a:bodyPr>
            <a:spAutoFit/>
          </a:bodyPr>
          <a:lstStyle/>
          <a:p>
            <a:pPr marL="0" marR="0" lvl="0" indent="0" defTabSz="914400" eaLnBrk="1" fontAlgn="auto" latinLnBrk="0" hangingPunct="1">
              <a:lnSpc>
                <a:spcPct val="125000"/>
              </a:lnSpc>
              <a:spcBef>
                <a:spcPts val="0"/>
              </a:spcBef>
              <a:spcAft>
                <a:spcPts val="0"/>
              </a:spcAft>
              <a:buClrTx/>
              <a:buSzTx/>
              <a:buFont typeface="Wingdings" panose="05000000000000000000" pitchFamily="2" charset="2"/>
              <a:buChar char="Ø"/>
              <a:defRPr/>
            </a:pPr>
            <a:r>
              <a:rPr kumimoji="1" lang="en-US" altLang="zh-CN" sz="1800" b="1" i="0" u="none" strike="noStrike" kern="0" cap="none" spc="0" normalizeH="0" baseline="30000" noProof="0" dirty="0">
                <a:ln>
                  <a:noFill/>
                </a:ln>
                <a:solidFill>
                  <a:srgbClr val="0000FF"/>
                </a:solidFill>
                <a:effectLst/>
                <a:uLnTx/>
                <a:uFillTx/>
                <a:latin typeface="+mn-ea"/>
                <a:ea typeface="+mn-ea"/>
                <a:sym typeface="Symbol" panose="05050102010706020507" pitchFamily="18" charset="2"/>
              </a:rPr>
              <a:t>  </a:t>
            </a:r>
            <a:r>
              <a:rPr kumimoji="1" lang="zh-CN" altLang="en-US"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气体样品</a:t>
            </a:r>
            <a:r>
              <a:rPr kumimoji="1" lang="en-US" altLang="zh-CN"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a:t>
            </a:r>
            <a:r>
              <a:rPr kumimoji="1" lang="zh-CN" altLang="en-US"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体积百分数（</a:t>
            </a:r>
            <a:r>
              <a:rPr kumimoji="1" lang="el-GR" altLang="zh-CN" sz="1800" b="1" i="0" u="none" strike="noStrike" kern="0" cap="none" spc="0" normalizeH="0" baseline="0" noProof="0" dirty="0">
                <a:ln>
                  <a:noFill/>
                </a:ln>
                <a:solidFill>
                  <a:srgbClr val="0000FF"/>
                </a:solidFill>
                <a:effectLst/>
                <a:uLnTx/>
                <a:uFillTx/>
                <a:latin typeface="Times New Roman" panose="02020603050405020304"/>
                <a:cs typeface="Times New Roman" panose="02020603050405020304"/>
                <a:sym typeface="Symbol" panose="05050102010706020507" pitchFamily="18" charset="2"/>
              </a:rPr>
              <a:t> Φ</a:t>
            </a:r>
            <a:r>
              <a:rPr kumimoji="1" lang="en-US" altLang="zh-CN" sz="1800" b="1" i="0" u="none" strike="noStrike" kern="0" cap="none" spc="0" normalizeH="0" baseline="-25000" noProof="0" dirty="0">
                <a:ln>
                  <a:noFill/>
                </a:ln>
                <a:solidFill>
                  <a:srgbClr val="0000FF"/>
                </a:solidFill>
                <a:effectLst/>
                <a:uLnTx/>
                <a:uFillTx/>
                <a:latin typeface="Times New Roman" panose="02020603050405020304"/>
                <a:cs typeface="Times New Roman" panose="02020603050405020304"/>
                <a:sym typeface="Symbol" panose="05050102010706020507" pitchFamily="18" charset="2"/>
              </a:rPr>
              <a:t>B </a:t>
            </a:r>
            <a:r>
              <a:rPr kumimoji="1" lang="zh-CN" altLang="en-US"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a:t>
            </a:r>
            <a:endParaRPr kumimoji="1" lang="en-US" altLang="zh-CN" sz="1800" b="1" i="0" u="none" strike="noStrike" kern="0" cap="none" spc="0" normalizeH="0" baseline="-25000" noProof="0" dirty="0">
              <a:ln>
                <a:noFill/>
              </a:ln>
              <a:solidFill>
                <a:srgbClr val="0000FF"/>
              </a:solidFill>
              <a:effectLst/>
              <a:uLnTx/>
              <a:uFillTx/>
              <a:latin typeface="+mn-ea"/>
              <a:ea typeface="+mn-ea"/>
              <a:sym typeface="Symbol" panose="05050102010706020507" pitchFamily="18" charset="2"/>
            </a:endParaRPr>
          </a:p>
          <a:p>
            <a:pPr marL="0" marR="0" lvl="0" indent="0" defTabSz="914400" eaLnBrk="1" fontAlgn="auto" latinLnBrk="0" hangingPunct="1">
              <a:lnSpc>
                <a:spcPct val="125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                 或质量体积浓度（</a:t>
            </a:r>
            <a:r>
              <a:rPr kumimoji="1" lang="el-GR" altLang="zh-CN" sz="1800" b="1" i="0" u="none" strike="noStrike" kern="0" cap="none" spc="0" normalizeH="0" baseline="0" noProof="0" dirty="0">
                <a:ln>
                  <a:noFill/>
                </a:ln>
                <a:solidFill>
                  <a:srgbClr val="0000FF"/>
                </a:solidFill>
                <a:effectLst/>
                <a:uLnTx/>
                <a:uFillTx/>
                <a:latin typeface="Times New Roman" panose="02020603050405020304"/>
                <a:ea typeface="+mn-ea"/>
                <a:cs typeface="Times New Roman" panose="02020603050405020304"/>
                <a:sym typeface="Symbol" panose="05050102010706020507" pitchFamily="18" charset="2"/>
              </a:rPr>
              <a:t>ρ</a:t>
            </a:r>
            <a:r>
              <a:rPr kumimoji="1" lang="en-US" altLang="zh-CN" sz="1800" b="1" i="0" u="none" strike="noStrike" kern="0" cap="none" spc="0" normalizeH="0" baseline="-25000" noProof="0" dirty="0">
                <a:ln>
                  <a:noFill/>
                </a:ln>
                <a:solidFill>
                  <a:srgbClr val="0000FF"/>
                </a:solidFill>
                <a:effectLst/>
                <a:uLnTx/>
                <a:uFillTx/>
                <a:latin typeface="Times New Roman" panose="02020603050405020304"/>
                <a:ea typeface="+mn-ea"/>
                <a:cs typeface="Times New Roman" panose="02020603050405020304"/>
                <a:sym typeface="Symbol" panose="05050102010706020507" pitchFamily="18" charset="2"/>
              </a:rPr>
              <a:t>B</a:t>
            </a:r>
            <a:r>
              <a:rPr kumimoji="1" lang="zh-CN" altLang="en-US" sz="1800" b="1" i="0" u="none" strike="noStrike" kern="0" cap="none" spc="0" normalizeH="0" baseline="0" noProof="0" dirty="0">
                <a:ln>
                  <a:noFill/>
                </a:ln>
                <a:solidFill>
                  <a:srgbClr val="0000FF"/>
                </a:solidFill>
                <a:effectLst/>
                <a:uLnTx/>
                <a:uFillTx/>
                <a:latin typeface="+mn-ea"/>
                <a:ea typeface="+mn-ea"/>
                <a:sym typeface="Symbol" panose="05050102010706020507" pitchFamily="18" charset="2"/>
              </a:rPr>
              <a:t>）</a:t>
            </a:r>
            <a:endParaRPr kumimoji="0" lang="zh-CN" altLang="en-US" sz="1800" b="0" i="0" u="none" strike="noStrike" kern="0" cap="none" spc="0" normalizeH="0" baseline="0" noProof="0" dirty="0">
              <a:ln>
                <a:noFill/>
              </a:ln>
              <a:solidFill>
                <a:srgbClr val="0000FF"/>
              </a:solidFill>
              <a:effectLst/>
              <a:uLnTx/>
              <a:uFillTx/>
              <a:latin typeface="+mn-ea"/>
              <a:ea typeface="+mn-ea"/>
            </a:endParaRPr>
          </a:p>
        </p:txBody>
      </p:sp>
      <p:sp>
        <p:nvSpPr>
          <p:cNvPr id="8" name="矩形 7"/>
          <p:cNvSpPr/>
          <p:nvPr/>
        </p:nvSpPr>
        <p:spPr>
          <a:xfrm>
            <a:off x="611188" y="4797425"/>
            <a:ext cx="8072437" cy="1570038"/>
          </a:xfrm>
          <a:prstGeom prst="rect">
            <a:avLst/>
          </a:prstGeom>
        </p:spPr>
        <p:txBody>
          <a:bodyPr>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空气中的成分 氮气占</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78%</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，氧气占</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21%</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，稀有气体占</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0.94%</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，二氧化碳占</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0.03%</a:t>
            </a:r>
            <a:r>
              <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，其他占</a:t>
            </a:r>
            <a:r>
              <a:rPr kumimoji="0" lang="en-US" altLang="zh-CN"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0.03%</a:t>
            </a:r>
            <a:endParaRPr kumimoji="0" lang="zh-CN" alt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9" name="矩形 8"/>
          <p:cNvSpPr>
            <a:spLocks noChangeArrowheads="1"/>
          </p:cNvSpPr>
          <p:nvPr/>
        </p:nvSpPr>
        <p:spPr bwMode="auto">
          <a:xfrm>
            <a:off x="323850" y="1484313"/>
            <a:ext cx="4143375" cy="523875"/>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1" i="0" u="none" strike="noStrike" kern="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rPr>
              <a:t> 固体样品</a:t>
            </a:r>
            <a:r>
              <a:rPr kumimoji="0" lang="en-US" altLang="zh-CN" sz="1800" b="1" i="0" u="none" strike="noStrike" kern="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rPr>
              <a:t>质量分数   </a:t>
            </a:r>
            <a:endParaRPr kumimoji="0" lang="zh-CN" altLang="en-US" sz="1800" b="0" i="0" u="none" strike="noStrike" kern="0" cap="none" spc="0" normalizeH="0" baseline="0" noProof="0">
              <a:ln>
                <a:noFill/>
              </a:ln>
              <a:solidFill>
                <a:srgbClr val="0000FF"/>
              </a:solidFill>
              <a:effectLst/>
              <a:uLnTx/>
              <a:uFillTx/>
            </a:endParaRPr>
          </a:p>
        </p:txBody>
      </p:sp>
      <p:graphicFrame>
        <p:nvGraphicFramePr>
          <p:cNvPr id="10" name="Group 7"/>
          <p:cNvGraphicFramePr>
            <a:graphicFrameLocks noGrp="1"/>
          </p:cNvGraphicFramePr>
          <p:nvPr/>
        </p:nvGraphicFramePr>
        <p:xfrm>
          <a:off x="6588125" y="404813"/>
          <a:ext cx="2259013" cy="4297680"/>
        </p:xfrm>
        <a:graphic>
          <a:graphicData uri="http://schemas.openxmlformats.org/drawingml/2006/table">
            <a:tbl>
              <a:tblPr/>
              <a:tblGrid>
                <a:gridCol w="839788"/>
                <a:gridCol w="752475"/>
                <a:gridCol w="666750"/>
              </a:tblGrid>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Prefix</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Symbol</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Factor</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Mega</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M</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6</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Kilo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k</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3</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err="1">
                          <a:ln>
                            <a:noFill/>
                          </a:ln>
                          <a:solidFill>
                            <a:srgbClr val="CC3300"/>
                          </a:solidFill>
                          <a:effectLst/>
                          <a:latin typeface="Times New Roman" panose="02020603050405020304" pitchFamily="18" charset="0"/>
                          <a:ea typeface="宋体" panose="02010600030101010101" pitchFamily="2" charset="-122"/>
                        </a:rPr>
                        <a:t>Hecto</a:t>
                      </a:r>
                      <a:endPar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h</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2</a:t>
                      </a:r>
                    </a:p>
                  </a:txBody>
                  <a:tcPr horzOverflow="overflow">
                    <a:lnL>
                      <a:noFill/>
                    </a:lnL>
                    <a:lnR>
                      <a:noFill/>
                    </a:lnR>
                    <a:lnT>
                      <a:noFill/>
                    </a:lnT>
                    <a:lnB>
                      <a:noFill/>
                    </a:lnB>
                    <a:lnTlToBr>
                      <a:noFill/>
                    </a:lnTlToBr>
                    <a:lnBlToTr>
                      <a:noFill/>
                    </a:lnBlToTr>
                    <a:noFill/>
                  </a:tcPr>
                </a:tc>
              </a:tr>
              <a:tr h="1825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err="1">
                          <a:ln>
                            <a:noFill/>
                          </a:ln>
                          <a:solidFill>
                            <a:srgbClr val="CC3300"/>
                          </a:solidFill>
                          <a:effectLst/>
                          <a:latin typeface="Times New Roman" panose="02020603050405020304" pitchFamily="18" charset="0"/>
                          <a:ea typeface="宋体" panose="02010600030101010101" pitchFamily="2" charset="-122"/>
                        </a:rPr>
                        <a:t>Deca</a:t>
                      </a:r>
                      <a:endPar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err="1">
                          <a:ln>
                            <a:noFill/>
                          </a:ln>
                          <a:solidFill>
                            <a:srgbClr val="CC3300"/>
                          </a:solidFill>
                          <a:effectLst/>
                          <a:latin typeface="Times New Roman" panose="02020603050405020304" pitchFamily="18" charset="0"/>
                          <a:ea typeface="宋体" panose="02010600030101010101" pitchFamily="2" charset="-122"/>
                        </a:rPr>
                        <a:t>da</a:t>
                      </a:r>
                      <a:endPar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r>
              <a:tr h="1873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Deci</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d</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Centi</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c</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a:ln>
                            <a:noFill/>
                          </a:ln>
                          <a:solidFill>
                            <a:srgbClr val="CC3300"/>
                          </a:solidFill>
                          <a:effectLst/>
                          <a:latin typeface="Times New Roman" panose="02020603050405020304" pitchFamily="18" charset="0"/>
                          <a:ea typeface="宋体" panose="02010600030101010101" pitchFamily="2" charset="-122"/>
                        </a:rPr>
                        <a:t>-2</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Milli</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m</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-3</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Micro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Symbol" panose="05050102010706020507" pitchFamily="18" charset="2"/>
                          <a:ea typeface="宋体" panose="02010600030101010101" pitchFamily="2" charset="-122"/>
                        </a:rPr>
                        <a:t>m</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-6</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Nano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-9</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Pico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p</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-12</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Femto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f</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-15</a:t>
                      </a:r>
                    </a:p>
                  </a:txBody>
                  <a:tcPr horzOverflow="overflow">
                    <a:lnL>
                      <a:noFill/>
                    </a:lnL>
                    <a:lnR>
                      <a:noFill/>
                    </a:lnR>
                    <a:lnT>
                      <a:noFill/>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err="1">
                          <a:ln>
                            <a:noFill/>
                          </a:ln>
                          <a:solidFill>
                            <a:srgbClr val="CC3300"/>
                          </a:solidFill>
                          <a:effectLst/>
                          <a:latin typeface="Times New Roman" panose="02020603050405020304" pitchFamily="18" charset="0"/>
                          <a:ea typeface="宋体" panose="02010600030101010101" pitchFamily="2" charset="-122"/>
                        </a:rPr>
                        <a:t>Atto</a:t>
                      </a:r>
                      <a:endPar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a:ln>
                            <a:noFill/>
                          </a:ln>
                          <a:solidFill>
                            <a:srgbClr val="CC3300"/>
                          </a:solidFill>
                          <a:effectLst/>
                          <a:latin typeface="Times New Roman" panose="02020603050405020304" pitchFamily="18" charset="0"/>
                          <a:ea typeface="宋体" panose="02010600030101010101" pitchFamily="2" charset="-122"/>
                        </a:rPr>
                        <a:t>a</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a:ln>
                            <a:noFill/>
                          </a:ln>
                          <a:solidFill>
                            <a:srgbClr val="CC3300"/>
                          </a:solidFill>
                          <a:effectLst/>
                          <a:latin typeface="Times New Roman" panose="02020603050405020304" pitchFamily="18" charset="0"/>
                          <a:ea typeface="宋体" panose="02010600030101010101" pitchFamily="2" charset="-122"/>
                        </a:rPr>
                        <a:t>10</a:t>
                      </a:r>
                      <a:r>
                        <a:rPr kumimoji="0" lang="en-US" altLang="zh-CN" sz="1600" b="1" i="0" u="none" strike="noStrike" cap="none" normalizeH="0" baseline="30000" dirty="0">
                          <a:ln>
                            <a:noFill/>
                          </a:ln>
                          <a:solidFill>
                            <a:srgbClr val="CC3300"/>
                          </a:solidFill>
                          <a:effectLst/>
                          <a:latin typeface="Times New Roman" panose="02020603050405020304" pitchFamily="18" charset="0"/>
                          <a:ea typeface="宋体" panose="02010600030101010101" pitchFamily="2" charset="-122"/>
                        </a:rPr>
                        <a:t>-18</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图片 11" descr="54c88cbbe4b0600bafe4a37d.jpg"/>
          <p:cNvPicPr>
            <a:picLocks noChangeAspect="1"/>
          </p:cNvPicPr>
          <p:nvPr/>
        </p:nvPicPr>
        <p:blipFill>
          <a:blip r:embed="rId6" cstate="print"/>
          <a:srcRect/>
          <a:stretch>
            <a:fillRect/>
          </a:stretch>
        </p:blipFill>
        <p:spPr bwMode="auto">
          <a:xfrm>
            <a:off x="467544" y="314913"/>
            <a:ext cx="8235950" cy="3297444"/>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wipe(left)">
                                      <p:cBhvr>
                                        <p:cTn id="7" dur="500"/>
                                        <p:tgtEl>
                                          <p:spTgt spid="218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8116"/>
                                        </p:tgtEl>
                                        <p:attrNameLst>
                                          <p:attrName>style.visibility</p:attrName>
                                        </p:attrNameLst>
                                      </p:cBhvr>
                                      <p:to>
                                        <p:strVal val="visible"/>
                                      </p:to>
                                    </p:set>
                                    <p:animEffect transition="in" filter="wipe(left)">
                                      <p:cBhvr>
                                        <p:cTn id="16" dur="500"/>
                                        <p:tgtEl>
                                          <p:spTgt spid="21811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18117">
                                            <p:txEl>
                                              <p:pRg st="0" end="0"/>
                                            </p:txEl>
                                          </p:spTgt>
                                        </p:tgtEl>
                                        <p:attrNameLst>
                                          <p:attrName>style.visibility</p:attrName>
                                        </p:attrNameLst>
                                      </p:cBhvr>
                                      <p:to>
                                        <p:strVal val="visible"/>
                                      </p:to>
                                    </p:set>
                                    <p:animEffect transition="in" filter="wipe(left)">
                                      <p:cBhvr>
                                        <p:cTn id="20" dur="500"/>
                                        <p:tgtEl>
                                          <p:spTgt spid="218117">
                                            <p:txEl>
                                              <p:pRg st="0" end="0"/>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18117">
                                            <p:txEl>
                                              <p:pRg st="1" end="1"/>
                                            </p:txEl>
                                          </p:spTgt>
                                        </p:tgtEl>
                                        <p:attrNameLst>
                                          <p:attrName>style.visibility</p:attrName>
                                        </p:attrNameLst>
                                      </p:cBhvr>
                                      <p:to>
                                        <p:strVal val="visible"/>
                                      </p:to>
                                    </p:set>
                                    <p:animEffect transition="in" filter="wipe(left)">
                                      <p:cBhvr>
                                        <p:cTn id="24" dur="500"/>
                                        <p:tgtEl>
                                          <p:spTgt spid="21811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heckerboard(across)">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checkerboard(across)">
                                      <p:cBhvr>
                                        <p:cTn id="34" dur="500"/>
                                        <p:tgtEl>
                                          <p:spTgt spid="1030"/>
                                        </p:tgtEl>
                                      </p:cBhvr>
                                    </p:animEffect>
                                  </p:childTnLst>
                                </p:cTn>
                              </p:par>
                            </p:childTnLst>
                          </p:cTn>
                        </p:par>
                        <p:par>
                          <p:cTn id="35" fill="hold">
                            <p:stCondLst>
                              <p:cond delay="500"/>
                            </p:stCondLst>
                            <p:childTnLst>
                              <p:par>
                                <p:cTn id="36" presetID="21" presetClass="entr" presetSubtype="4"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4)">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checkerboard(across)">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autoUpdateAnimBg="0"/>
      <p:bldP spid="218117" grpId="0" uiExpand="1" build="p" autoUpdateAnimBg="0"/>
      <p:bldP spid="1030" grpId="0"/>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type="body" idx="4294967295"/>
          </p:nvPr>
        </p:nvSpPr>
        <p:spPr>
          <a:xfrm>
            <a:off x="1115616" y="508690"/>
            <a:ext cx="8143875" cy="5378450"/>
          </a:xfrm>
        </p:spPr>
        <p:txBody>
          <a:bodyPr/>
          <a:lstStyle/>
          <a:p>
            <a:pPr eaLnBrk="1" hangingPunct="1">
              <a:lnSpc>
                <a:spcPct val="200000"/>
              </a:lnSpc>
              <a:buClr>
                <a:schemeClr val="tx1"/>
              </a:buClr>
              <a:buFont typeface="Wingdings" panose="05000000000000000000" pitchFamily="2" charset="2"/>
              <a:buChar char="Ø"/>
            </a:pPr>
            <a:r>
              <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液体样品</a:t>
            </a:r>
          </a:p>
          <a:p>
            <a:pPr eaLnBrk="1" hangingPunct="1">
              <a:lnSpc>
                <a:spcPct val="180000"/>
              </a:lnSpc>
              <a:buFont typeface="Wingdings" panose="05000000000000000000" pitchFamily="2" charset="2"/>
              <a:buNone/>
            </a:pP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物质的量浓度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b="1" baseline="-25000"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mol</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 L</a:t>
            </a:r>
            <a:endParaRPr lang="en-US" altLang="zh-CN" b="1" baseline="30000" dirty="0">
              <a:solidFill>
                <a:srgbClr val="0D0D0D"/>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80000"/>
              </a:lnSpc>
              <a:buFont typeface="Wingdings" panose="05000000000000000000" pitchFamily="2" charset="2"/>
              <a:buNone/>
            </a:pP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质量体积浓度</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el-GR"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ρ</a:t>
            </a:r>
            <a:r>
              <a:rPr lang="en-US" altLang="zh-CN" b="1" baseline="-25000"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     mg / L, ng / L,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 /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L</a:t>
            </a:r>
            <a:endPar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eaLnBrk="1" hangingPunct="1">
              <a:lnSpc>
                <a:spcPct val="180000"/>
              </a:lnSpc>
              <a:buFont typeface="Wingdings" panose="05000000000000000000" pitchFamily="2" charset="2"/>
              <a:buNone/>
            </a:pP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质量分数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b="1" baseline="-25000"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i="1"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b="1" baseline="-25000"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baseline="-25000"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b="1" baseline="-25000" dirty="0" err="1">
                <a:solidFill>
                  <a:srgbClr val="0D0D0D"/>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180000"/>
              </a:lnSpc>
              <a:buFont typeface="Wingdings" panose="05000000000000000000" pitchFamily="2" charset="2"/>
              <a:buNone/>
            </a:pP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体积分数</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el-GR"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φ</a:t>
            </a:r>
            <a:r>
              <a:rPr lang="en-US" altLang="zh-CN" b="1" baseline="-25000"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b="1" baseline="-25000"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B </a:t>
            </a: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Vs)</a:t>
            </a:r>
          </a:p>
          <a:p>
            <a:pPr eaLnBrk="1" hangingPunct="1">
              <a:lnSpc>
                <a:spcPct val="180000"/>
              </a:lnSpc>
              <a:buFont typeface="Wingdings" panose="05000000000000000000" pitchFamily="2" charset="2"/>
              <a:buNone/>
            </a:pPr>
            <a:r>
              <a:rPr lang="en-US" altLang="zh-CN" b="1" dirty="0">
                <a:solidFill>
                  <a:srgbClr val="0D0D0D"/>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8" name="右大括号 7"/>
          <p:cNvSpPr/>
          <p:nvPr/>
        </p:nvSpPr>
        <p:spPr>
          <a:xfrm>
            <a:off x="6734522" y="3619500"/>
            <a:ext cx="285750" cy="85725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00000"/>
              </a:solidFill>
              <a:effectLst/>
              <a:uLnTx/>
              <a:uFillTx/>
            </a:endParaRPr>
          </a:p>
        </p:txBody>
      </p:sp>
      <p:sp>
        <p:nvSpPr>
          <p:cNvPr id="9" name="TextBox 8"/>
          <p:cNvSpPr txBox="1">
            <a:spLocks noChangeArrowheads="1"/>
          </p:cNvSpPr>
          <p:nvPr/>
        </p:nvSpPr>
        <p:spPr bwMode="auto">
          <a:xfrm>
            <a:off x="7054354" y="3841229"/>
            <a:ext cx="1262062" cy="523875"/>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易混淆</a:t>
            </a:r>
          </a:p>
        </p:txBody>
      </p:sp>
      <p:sp>
        <p:nvSpPr>
          <p:cNvPr id="167942" name="TextBox 11"/>
          <p:cNvSpPr txBox="1">
            <a:spLocks noChangeArrowheads="1"/>
          </p:cNvSpPr>
          <p:nvPr/>
        </p:nvSpPr>
        <p:spPr bwMode="auto">
          <a:xfrm>
            <a:off x="5724128" y="545512"/>
            <a:ext cx="3259138" cy="1133475"/>
          </a:xfrm>
          <a:prstGeom prst="rect">
            <a:avLst/>
          </a:prstGeom>
          <a:noFill/>
          <a:ln w="9525">
            <a:noFill/>
            <a:miter lim="800000"/>
          </a:ln>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2400" b="0" i="1" u="none" strike="noStrike" kern="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c</a:t>
            </a:r>
            <a:r>
              <a:rPr kumimoji="0" lang="en-US" altLang="zh-CN" sz="2400" b="0" i="0" u="none" strike="noStrike" kern="0" cap="none" spc="0" normalizeH="0" baseline="-2500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NaOH</a:t>
            </a:r>
            <a:r>
              <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 0.1015 mol/L</a:t>
            </a: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2400" b="0" i="1"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a:t>
            </a:r>
            <a:r>
              <a:rPr kumimoji="0" lang="en-US" altLang="zh-CN" sz="2400" b="0" i="0" u="none" strike="noStrike" kern="0" cap="none" spc="0" normalizeH="0" baseline="-2500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(1/2H2SO4)</a:t>
            </a:r>
            <a:r>
              <a:rPr kumimoji="0" lang="en-US" altLang="zh-CN"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0.2042 mol/L</a:t>
            </a:r>
            <a:endParaRPr kumimoji="0" lang="zh-CN" alt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
        <p:nvSpPr>
          <p:cNvPr id="13" name="左大括号 12"/>
          <p:cNvSpPr/>
          <p:nvPr/>
        </p:nvSpPr>
        <p:spPr>
          <a:xfrm>
            <a:off x="5508228" y="897000"/>
            <a:ext cx="215900" cy="72072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 name="组合 15"/>
          <p:cNvGrpSpPr/>
          <p:nvPr/>
        </p:nvGrpSpPr>
        <p:grpSpPr bwMode="auto">
          <a:xfrm>
            <a:off x="1551891" y="5363920"/>
            <a:ext cx="5688628" cy="523220"/>
            <a:chOff x="977874" y="5013176"/>
            <a:chExt cx="5689265" cy="524154"/>
          </a:xfrm>
        </p:grpSpPr>
        <p:sp>
          <p:nvSpPr>
            <p:cNvPr id="167948" name="矩形 13"/>
            <p:cNvSpPr>
              <a:spLocks noChangeArrowheads="1"/>
            </p:cNvSpPr>
            <p:nvPr/>
          </p:nvSpPr>
          <p:spPr bwMode="auto">
            <a:xfrm>
              <a:off x="977874" y="5013176"/>
              <a:ext cx="3522513" cy="524154"/>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V1+V2 </a:t>
              </a:r>
              <a:r>
                <a:rPr kumimoji="0" lang="zh-CN" altLang="zh-CN"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形式表示浓度</a:t>
              </a:r>
              <a:endParaRPr kumimoji="0" lang="zh-CN" altLang="en-US"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7949" name="矩形 14"/>
            <p:cNvSpPr>
              <a:spLocks noChangeArrowheads="1"/>
            </p:cNvSpPr>
            <p:nvPr/>
          </p:nvSpPr>
          <p:spPr bwMode="auto">
            <a:xfrm>
              <a:off x="4860032" y="5013176"/>
              <a:ext cx="1807107" cy="524154"/>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(1+2)  </a:t>
              </a:r>
              <a:r>
                <a:rPr kumimoji="0" lang="en-US" altLang="zh-CN" i="0" u="none" strike="noStrike" kern="0" cap="none" spc="0" normalizeH="0" baseline="0" noProof="0" dirty="0" err="1">
                  <a:ln>
                    <a:noFill/>
                  </a:ln>
                  <a:solidFill>
                    <a:srgbClr val="FF0000"/>
                  </a:solidFill>
                  <a:effectLst/>
                  <a:uLnTx/>
                  <a:uFillTx/>
                  <a:latin typeface="Times New Roman" panose="02020603050405020304" pitchFamily="18" charset="0"/>
                  <a:cs typeface="Times New Roman" panose="02020603050405020304" pitchFamily="18" charset="0"/>
                </a:rPr>
                <a:t>HCl</a:t>
              </a:r>
              <a:endParaRPr kumimoji="0" lang="zh-CN" altLang="en-US"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grpSp>
        <p:nvGrpSpPr>
          <p:cNvPr id="3" name="组合 11"/>
          <p:cNvGrpSpPr/>
          <p:nvPr/>
        </p:nvGrpSpPr>
        <p:grpSpPr bwMode="auto">
          <a:xfrm>
            <a:off x="287337" y="1164916"/>
            <a:ext cx="8569325" cy="1512887"/>
            <a:chOff x="323528" y="1052736"/>
            <a:chExt cx="8568952" cy="1512168"/>
          </a:xfrm>
        </p:grpSpPr>
        <p:sp>
          <p:nvSpPr>
            <p:cNvPr id="167946" name="TextBox 10"/>
            <p:cNvSpPr txBox="1">
              <a:spLocks noChangeArrowheads="1"/>
            </p:cNvSpPr>
            <p:nvPr/>
          </p:nvSpPr>
          <p:spPr bwMode="auto">
            <a:xfrm>
              <a:off x="323528" y="1052736"/>
              <a:ext cx="1261884" cy="523220"/>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ysClr val="windowText" lastClr="000000"/>
                  </a:solidFill>
                  <a:effectLst/>
                  <a:uLnTx/>
                  <a:uFillTx/>
                  <a:latin typeface="黑体" panose="02010609060101010101" pitchFamily="49" charset="-122"/>
                  <a:ea typeface="黑体" panose="02010609060101010101" pitchFamily="49" charset="-122"/>
                </a:rPr>
                <a:t>饮用水</a:t>
              </a:r>
            </a:p>
          </p:txBody>
        </p:sp>
        <p:pic>
          <p:nvPicPr>
            <p:cNvPr id="167947" name="Picture 1"/>
            <p:cNvPicPr>
              <a:picLocks noChangeAspect="1" noChangeArrowheads="1"/>
            </p:cNvPicPr>
            <p:nvPr/>
          </p:nvPicPr>
          <p:blipFill>
            <a:blip r:embed="rId3" cstate="print"/>
            <a:srcRect l="38464" t="34734" r="22238" b="58267"/>
            <a:stretch>
              <a:fillRect/>
            </a:stretch>
          </p:blipFill>
          <p:spPr bwMode="auto">
            <a:xfrm>
              <a:off x="323528" y="1556792"/>
              <a:ext cx="8568952" cy="1008112"/>
            </a:xfrm>
            <a:prstGeom prst="rect">
              <a:avLst/>
            </a:prstGeom>
            <a:noFill/>
            <a:ln w="9525">
              <a:noFill/>
              <a:miter lim="800000"/>
              <a:headEnd/>
              <a:tailEnd/>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40963">
                                            <p:txEl>
                                              <p:pRg st="3" end="3"/>
                                            </p:txEl>
                                          </p:spTgt>
                                        </p:tgtEl>
                                        <p:attrNameLst>
                                          <p:attrName>style.visibility</p:attrName>
                                        </p:attrNameLst>
                                      </p:cBhvr>
                                      <p:to>
                                        <p:strVal val="visible"/>
                                      </p:to>
                                    </p:set>
                                    <p:animEffect transition="in" filter="wheel(4)">
                                      <p:cBhvr>
                                        <p:cTn id="12" dur="500"/>
                                        <p:tgtEl>
                                          <p:spTgt spid="40963">
                                            <p:txEl>
                                              <p:pRg st="3" end="3"/>
                                            </p:txEl>
                                          </p:spTgt>
                                        </p:tgtEl>
                                      </p:cBhvr>
                                    </p:animEffect>
                                  </p:childTnLst>
                                </p:cTn>
                              </p:par>
                            </p:childTnLst>
                          </p:cTn>
                        </p:par>
                        <p:par>
                          <p:cTn id="13" fill="hold">
                            <p:stCondLst>
                              <p:cond delay="500"/>
                            </p:stCondLst>
                            <p:childTnLst>
                              <p:par>
                                <p:cTn id="14" presetID="21" presetClass="entr" presetSubtype="4" fill="hold" nodeType="afterEffect">
                                  <p:stCondLst>
                                    <p:cond delay="0"/>
                                  </p:stCondLst>
                                  <p:childTnLst>
                                    <p:set>
                                      <p:cBhvr>
                                        <p:cTn id="15" dur="1" fill="hold">
                                          <p:stCondLst>
                                            <p:cond delay="0"/>
                                          </p:stCondLst>
                                        </p:cTn>
                                        <p:tgtEl>
                                          <p:spTgt spid="40963">
                                            <p:txEl>
                                              <p:pRg st="4" end="4"/>
                                            </p:txEl>
                                          </p:spTgt>
                                        </p:tgtEl>
                                        <p:attrNameLst>
                                          <p:attrName>style.visibility</p:attrName>
                                        </p:attrNameLst>
                                      </p:cBhvr>
                                      <p:to>
                                        <p:strVal val="visible"/>
                                      </p:to>
                                    </p:set>
                                    <p:animEffect transition="in" filter="wheel(4)">
                                      <p:cBhvr>
                                        <p:cTn id="16" dur="500"/>
                                        <p:tgtEl>
                                          <p:spTgt spid="4096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heckerboard(across)">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0963">
                                            <p:txEl>
                                              <p:pRg st="5" end="5"/>
                                            </p:txEl>
                                          </p:spTgt>
                                        </p:tgtEl>
                                        <p:attrNameLst>
                                          <p:attrName>style.visibility</p:attrName>
                                        </p:attrNameLst>
                                      </p:cBhvr>
                                      <p:to>
                                        <p:strVal val="visible"/>
                                      </p:to>
                                    </p:set>
                                    <p:animEffect transition="in" filter="checkerboard(across)">
                                      <p:cBhvr>
                                        <p:cTn id="29" dur="500"/>
                                        <p:tgtEl>
                                          <p:spTgt spid="4096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checkerboard(across)">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1979712" y="620688"/>
            <a:ext cx="4896941" cy="863600"/>
          </a:xfrm>
          <a:noFill/>
          <a:ln>
            <a:miter lim="800000"/>
          </a:ln>
        </p:spPr>
        <p:txBody>
          <a:bodyPr vert="horz" wrap="square" lIns="91440" tIns="45720" rIns="91440" bIns="45720" numCol="1" anchor="t" anchorCtr="0" compatLnSpc="1"/>
          <a:lstStyle/>
          <a:p>
            <a:r>
              <a:rPr lang="zh-CN" altLang="en-US" sz="4800" b="1" dirty="0">
                <a:solidFill>
                  <a:srgbClr val="3333CC"/>
                </a:solidFill>
                <a:effectLst/>
                <a:latin typeface="微软雅黑" panose="020B0503020204020204" pitchFamily="34" charset="-122"/>
                <a:ea typeface="微软雅黑" panose="020B0503020204020204" pitchFamily="34" charset="-122"/>
              </a:rPr>
              <a:t>第一章  绪    论</a:t>
            </a:r>
          </a:p>
        </p:txBody>
      </p:sp>
      <p:sp>
        <p:nvSpPr>
          <p:cNvPr id="5" name="TextBox 4"/>
          <p:cNvSpPr txBox="1"/>
          <p:nvPr/>
        </p:nvSpPr>
        <p:spPr>
          <a:xfrm>
            <a:off x="1907704" y="1784514"/>
            <a:ext cx="6480720"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Q1</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：什么是分析化学？</a:t>
            </a:r>
          </a:p>
        </p:txBody>
      </p:sp>
      <p:sp>
        <p:nvSpPr>
          <p:cNvPr id="6" name="TextBox 5"/>
          <p:cNvSpPr txBox="1"/>
          <p:nvPr/>
        </p:nvSpPr>
        <p:spPr>
          <a:xfrm>
            <a:off x="1907704" y="3008650"/>
            <a:ext cx="6336704"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Q2</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：它是如何分类的？</a:t>
            </a:r>
          </a:p>
        </p:txBody>
      </p:sp>
      <p:sp>
        <p:nvSpPr>
          <p:cNvPr id="7" name="TextBox 6"/>
          <p:cNvSpPr txBox="1"/>
          <p:nvPr/>
        </p:nvSpPr>
        <p:spPr>
          <a:xfrm>
            <a:off x="1907704" y="4088770"/>
            <a:ext cx="6336704" cy="707886"/>
          </a:xfrm>
          <a:prstGeom prst="rect">
            <a:avLst/>
          </a:prstGeom>
          <a:noFill/>
        </p:spPr>
        <p:txBody>
          <a:bodyPr wrap="square" rtlCol="0">
            <a:spAutoFit/>
          </a:bodyPr>
          <a:lstStyle/>
          <a:p>
            <a:r>
              <a:rPr lang="en-US" altLang="zh-CN"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Q3</a:t>
            </a:r>
            <a:r>
              <a:rPr lang="zh-CN" altLang="en-US" sz="4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：样品如何分析的？</a:t>
            </a:r>
          </a:p>
        </p:txBody>
      </p:sp>
      <p:sp>
        <p:nvSpPr>
          <p:cNvPr id="9" name="TextBox 8"/>
          <p:cNvSpPr txBox="1"/>
          <p:nvPr/>
        </p:nvSpPr>
        <p:spPr>
          <a:xfrm>
            <a:off x="1907704" y="5240898"/>
            <a:ext cx="6336704" cy="707886"/>
          </a:xfrm>
          <a:prstGeom prst="rect">
            <a:avLst/>
          </a:prstGeom>
          <a:noFill/>
        </p:spPr>
        <p:txBody>
          <a:bodyPr wrap="square" rtlCol="0">
            <a:spAutoFit/>
          </a:bodyPr>
          <a:lstStyle/>
          <a:p>
            <a:r>
              <a:rPr lang="en-US" altLang="zh-CN" sz="4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Q4</a:t>
            </a:r>
            <a:r>
              <a:rPr lang="zh-CN" altLang="en-US" sz="40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：滴定？滴定！</a:t>
            </a: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Text Box 10"/>
          <p:cNvSpPr txBox="1">
            <a:spLocks noChangeArrowheads="1"/>
          </p:cNvSpPr>
          <p:nvPr/>
        </p:nvSpPr>
        <p:spPr bwMode="auto">
          <a:xfrm>
            <a:off x="2699792" y="2636912"/>
            <a:ext cx="4240220" cy="2308324"/>
          </a:xfrm>
          <a:prstGeom prst="rect">
            <a:avLst/>
          </a:prstGeom>
          <a:noFill/>
          <a:ln w="9525">
            <a:noFill/>
            <a:miter lim="800000"/>
          </a:ln>
          <a:effectLst/>
        </p:spPr>
        <p:txBody>
          <a:bodyPr wrap="square">
            <a:spAutoFit/>
          </a:bodyPr>
          <a:lstStyle/>
          <a:p>
            <a:pPr marL="631825" indent="-631825">
              <a:spcBef>
                <a:spcPct val="50000"/>
              </a:spcBef>
            </a:pPr>
            <a:r>
              <a:rPr lang="en-US" altLang="zh-CN"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1. </a:t>
            </a:r>
            <a:r>
              <a:rPr lang="zh-CN" altLang="en-US"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什么</a:t>
            </a:r>
            <a:r>
              <a:rPr lang="zh-CN" altLang="en-US" sz="3600"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是</a:t>
            </a:r>
            <a:r>
              <a:rPr lang="zh-CN" altLang="en-US"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滴定？</a:t>
            </a:r>
          </a:p>
          <a:p>
            <a:pPr marL="631825" indent="-631825">
              <a:spcBef>
                <a:spcPct val="50000"/>
              </a:spcBef>
            </a:pPr>
            <a:r>
              <a:rPr lang="en-US" altLang="zh-CN"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2. </a:t>
            </a:r>
            <a:r>
              <a:rPr lang="zh-CN" altLang="en-US"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如何“滴”？</a:t>
            </a:r>
          </a:p>
          <a:p>
            <a:pPr marL="631825" indent="-631825">
              <a:spcBef>
                <a:spcPct val="50000"/>
              </a:spcBef>
            </a:pPr>
            <a:r>
              <a:rPr lang="en-US" altLang="zh-CN"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3. </a:t>
            </a:r>
            <a:r>
              <a:rPr lang="zh-CN" altLang="en-US" sz="3600" b="1" dirty="0">
                <a:solidFill>
                  <a:schemeClr val="tx1"/>
                </a:solidFill>
                <a:effectLst/>
                <a:latin typeface="Times New Roman" panose="02020603050405020304" pitchFamily="18" charset="0"/>
                <a:ea typeface="华文行楷" panose="02010800040101010101" pitchFamily="2" charset="-122"/>
                <a:cs typeface="Times New Roman" panose="02020603050405020304" pitchFamily="18" charset="0"/>
              </a:rPr>
              <a:t>如何“定”。</a:t>
            </a:r>
          </a:p>
        </p:txBody>
      </p:sp>
      <p:pic>
        <p:nvPicPr>
          <p:cNvPr id="2061" name="Picture 13"/>
          <p:cNvPicPr>
            <a:picLocks noChangeAspect="1" noChangeArrowheads="1"/>
          </p:cNvPicPr>
          <p:nvPr/>
        </p:nvPicPr>
        <p:blipFill>
          <a:blip r:embed="rId2" cstate="print"/>
          <a:srcRect/>
          <a:stretch>
            <a:fillRect/>
          </a:stretch>
        </p:blipFill>
        <p:spPr bwMode="auto">
          <a:xfrm>
            <a:off x="6588125" y="5084763"/>
            <a:ext cx="439738" cy="990600"/>
          </a:xfrm>
          <a:prstGeom prst="rect">
            <a:avLst/>
          </a:prstGeom>
          <a:noFill/>
        </p:spPr>
      </p:pic>
      <p:pic>
        <p:nvPicPr>
          <p:cNvPr id="2062" name="Picture 14"/>
          <p:cNvPicPr>
            <a:picLocks noChangeAspect="1" noChangeArrowheads="1"/>
          </p:cNvPicPr>
          <p:nvPr/>
        </p:nvPicPr>
        <p:blipFill>
          <a:blip r:embed="rId3" cstate="print"/>
          <a:srcRect/>
          <a:stretch>
            <a:fillRect/>
          </a:stretch>
        </p:blipFill>
        <p:spPr bwMode="auto">
          <a:xfrm>
            <a:off x="7230492" y="3428999"/>
            <a:ext cx="1573784" cy="2646363"/>
          </a:xfrm>
          <a:prstGeom prst="rect">
            <a:avLst/>
          </a:prstGeom>
          <a:noFill/>
        </p:spPr>
      </p:pic>
      <p:sp>
        <p:nvSpPr>
          <p:cNvPr id="8" name="TextBox 7"/>
          <p:cNvSpPr txBox="1"/>
          <p:nvPr/>
        </p:nvSpPr>
        <p:spPr>
          <a:xfrm>
            <a:off x="2123728" y="1412776"/>
            <a:ext cx="6336704" cy="707886"/>
          </a:xfrm>
          <a:prstGeom prst="rect">
            <a:avLst/>
          </a:prstGeom>
          <a:noFill/>
        </p:spPr>
        <p:txBody>
          <a:bodyPr wrap="square" rtlCol="0">
            <a:spAutoFit/>
          </a:bodyPr>
          <a:lstStyle/>
          <a:p>
            <a:r>
              <a:rPr lang="en-US" altLang="zh-CN" sz="40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Q4</a:t>
            </a:r>
            <a:r>
              <a:rPr lang="zh-CN" altLang="en-US" sz="4000" b="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：滴定？滴定！</a:t>
            </a: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bwMode="auto">
          <a:xfrm>
            <a:off x="1691680" y="836712"/>
            <a:ext cx="5387985" cy="706438"/>
          </a:xfrm>
          <a:noFill/>
          <a:ln>
            <a:miter lim="800000"/>
          </a:ln>
        </p:spPr>
        <p:txBody>
          <a:bodyPr vert="horz" wrap="square" lIns="92075" tIns="46038" rIns="92075" bIns="46038" numCol="1" anchor="b" anchorCtr="0" compatLnSpc="1"/>
          <a:lstStyle/>
          <a:p>
            <a:pPr>
              <a:lnSpc>
                <a:spcPct val="90000"/>
              </a:lnSpc>
            </a:pPr>
            <a:r>
              <a:rPr lang="en-US" altLang="zh-CN" sz="4400" b="1" dirty="0">
                <a:solidFill>
                  <a:srgbClr val="FF0000"/>
                </a:solidFill>
                <a:effectLst>
                  <a:outerShdw blurRad="38100" dist="38100" dir="2700000" algn="tl">
                    <a:srgbClr val="FFFFFF"/>
                  </a:outerShdw>
                </a:effectLst>
                <a:latin typeface="华文行楷" panose="02010800040101010101" pitchFamily="2" charset="-122"/>
                <a:ea typeface="华文行楷" panose="02010800040101010101" pitchFamily="2" charset="-122"/>
              </a:rPr>
              <a:t>1</a:t>
            </a:r>
            <a:r>
              <a:rPr lang="zh-CN" altLang="en-US" sz="4400" b="1" dirty="0">
                <a:solidFill>
                  <a:srgbClr val="FF0000"/>
                </a:solidFill>
                <a:effectLst>
                  <a:outerShdw blurRad="38100" dist="38100" dir="2700000" algn="tl">
                    <a:srgbClr val="FFFFFF"/>
                  </a:outerShdw>
                </a:effectLst>
                <a:latin typeface="华文行楷" panose="02010800040101010101" pitchFamily="2" charset="-122"/>
                <a:ea typeface="华文行楷" panose="02010800040101010101" pitchFamily="2" charset="-122"/>
              </a:rPr>
              <a:t>、何谓“滴定”？</a:t>
            </a:r>
          </a:p>
        </p:txBody>
      </p:sp>
      <p:sp>
        <p:nvSpPr>
          <p:cNvPr id="226307" name="Rectangle 3"/>
          <p:cNvSpPr>
            <a:spLocks noGrp="1" noChangeArrowheads="1"/>
          </p:cNvSpPr>
          <p:nvPr>
            <p:ph type="body" idx="1"/>
          </p:nvPr>
        </p:nvSpPr>
        <p:spPr bwMode="auto">
          <a:xfrm>
            <a:off x="785786" y="1916832"/>
            <a:ext cx="3459159" cy="1490661"/>
          </a:xfrm>
          <a:noFill/>
          <a:ln>
            <a:miter lim="800000"/>
          </a:ln>
        </p:spPr>
        <p:txBody>
          <a:bodyPr vert="horz" wrap="square" lIns="92075" tIns="46038" rIns="92075" bIns="46038" numCol="1" anchor="t" anchorCtr="0" compatLnSpc="1"/>
          <a:lstStyle/>
          <a:p>
            <a:pPr>
              <a:buFontTx/>
              <a:buNone/>
            </a:pPr>
            <a:r>
              <a:rPr lang="zh-CN" altLang="en-US" sz="3600" b="1" dirty="0">
                <a:solidFill>
                  <a:srgbClr val="3333CC"/>
                </a:solidFill>
                <a:effectLst/>
                <a:latin typeface="微软雅黑" panose="020B0503020204020204" pitchFamily="34" charset="-122"/>
                <a:ea typeface="微软雅黑" panose="020B0503020204020204" pitchFamily="34" charset="-122"/>
                <a:cs typeface="Times New Roman" panose="02020603050405020304" pitchFamily="18" charset="0"/>
              </a:rPr>
              <a:t>滴</a:t>
            </a:r>
            <a:r>
              <a:rPr lang="zh-CN" altLang="en-US" sz="3600" b="1" dirty="0">
                <a:effectLst/>
                <a:latin typeface="微软雅黑" panose="020B0503020204020204" pitchFamily="34" charset="-122"/>
                <a:ea typeface="微软雅黑" panose="020B0503020204020204" pitchFamily="34" charset="-122"/>
                <a:cs typeface="Times New Roman" panose="02020603050405020304" pitchFamily="18" charset="0"/>
              </a:rPr>
              <a:t>：实验问题；</a:t>
            </a:r>
            <a:endParaRPr lang="en-US" altLang="zh-CN" sz="36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buFontTx/>
              <a:buNone/>
            </a:pPr>
            <a:r>
              <a:rPr lang="zh-CN" altLang="en-US" sz="3600" b="1" dirty="0">
                <a:solidFill>
                  <a:srgbClr val="3333CC"/>
                </a:solidFill>
                <a:effectLst/>
                <a:latin typeface="微软雅黑" panose="020B0503020204020204" pitchFamily="34" charset="-122"/>
                <a:ea typeface="微软雅黑" panose="020B0503020204020204" pitchFamily="34" charset="-122"/>
                <a:cs typeface="Times New Roman" panose="02020603050405020304" pitchFamily="18" charset="0"/>
              </a:rPr>
              <a:t>定</a:t>
            </a:r>
            <a:r>
              <a:rPr lang="zh-CN" altLang="en-US" sz="3600" b="1" dirty="0">
                <a:effectLst/>
                <a:latin typeface="微软雅黑" panose="020B0503020204020204" pitchFamily="34" charset="-122"/>
                <a:ea typeface="微软雅黑" panose="020B0503020204020204" pitchFamily="34" charset="-122"/>
                <a:cs typeface="Times New Roman" panose="02020603050405020304" pitchFamily="18" charset="0"/>
              </a:rPr>
              <a:t>：理论问题。</a:t>
            </a:r>
          </a:p>
        </p:txBody>
      </p:sp>
      <p:graphicFrame>
        <p:nvGraphicFramePr>
          <p:cNvPr id="226308" name="Object 4">
            <a:hlinkClick r:id="rId4" action="ppaction://program"/>
          </p:cNvPr>
          <p:cNvGraphicFramePr>
            <a:graphicFrameLocks noChangeAspect="1"/>
          </p:cNvGraphicFramePr>
          <p:nvPr/>
        </p:nvGraphicFramePr>
        <p:xfrm>
          <a:off x="2571736" y="3643314"/>
          <a:ext cx="2743200" cy="2184400"/>
        </p:xfrm>
        <a:graphic>
          <a:graphicData uri="http://schemas.openxmlformats.org/presentationml/2006/ole">
            <mc:AlternateContent xmlns:mc="http://schemas.openxmlformats.org/markup-compatibility/2006">
              <mc:Choice xmlns:v="urn:schemas-microsoft-com:vml" Requires="v">
                <p:oleObj spid="_x0000_s8331" name="BMP 图象" r:id="rId5" imgW="2524125" imgH="2009775" progId="PBrush">
                  <p:embed/>
                </p:oleObj>
              </mc:Choice>
              <mc:Fallback>
                <p:oleObj name="BMP 图象" r:id="rId5" imgW="2524125" imgH="2009775" progId="PBrush">
                  <p:embed/>
                  <p:pic>
                    <p:nvPicPr>
                      <p:cNvPr id="0" name="Object 4">
                        <a:hlinkClick r:id="rId4" action="ppaction://program"/>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36" y="3643314"/>
                        <a:ext cx="2743200" cy="2184400"/>
                      </a:xfrm>
                      <a:prstGeom prst="rect">
                        <a:avLst/>
                      </a:prstGeom>
                      <a:noFill/>
                      <a:ln w="38100">
                        <a:solidFill>
                          <a:schemeClr val="folHlink"/>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26309" name="Object 5"/>
          <p:cNvGraphicFramePr>
            <a:graphicFrameLocks noChangeAspect="1"/>
          </p:cNvGraphicFramePr>
          <p:nvPr/>
        </p:nvGraphicFramePr>
        <p:xfrm>
          <a:off x="6000760" y="2428868"/>
          <a:ext cx="2143125" cy="3609975"/>
        </p:xfrm>
        <a:graphic>
          <a:graphicData uri="http://schemas.openxmlformats.org/presentationml/2006/ole">
            <mc:AlternateContent xmlns:mc="http://schemas.openxmlformats.org/markup-compatibility/2006">
              <mc:Choice xmlns:v="urn:schemas-microsoft-com:vml" Requires="v">
                <p:oleObj spid="_x0000_s8332" name="BMP 图象" r:id="rId7" imgW="2114550" imgH="3562350" progId="PBrush">
                  <p:embed/>
                </p:oleObj>
              </mc:Choice>
              <mc:Fallback>
                <p:oleObj name="BMP 图象" r:id="rId7" imgW="2114550" imgH="3562350" progId="PBrush">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0760" y="2428868"/>
                        <a:ext cx="21431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6306">
                                            <p:txEl>
                                              <p:pRg st="0" end="0"/>
                                            </p:txEl>
                                          </p:spTgt>
                                        </p:tgtEl>
                                        <p:attrNameLst>
                                          <p:attrName>style.visibility</p:attrName>
                                        </p:attrNameLst>
                                      </p:cBhvr>
                                      <p:to>
                                        <p:strVal val="visible"/>
                                      </p:to>
                                    </p:set>
                                    <p:animEffect transition="in" filter="wipe(left)">
                                      <p:cBhvr>
                                        <p:cTn id="7" dur="500"/>
                                        <p:tgtEl>
                                          <p:spTgt spid="22630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6308"/>
                                        </p:tgtEl>
                                        <p:attrNameLst>
                                          <p:attrName>style.visibility</p:attrName>
                                        </p:attrNameLst>
                                      </p:cBhvr>
                                      <p:to>
                                        <p:strVal val="visible"/>
                                      </p:to>
                                    </p:set>
                                    <p:animEffect transition="in" filter="wipe(left)">
                                      <p:cBhvr>
                                        <p:cTn id="11" dur="500"/>
                                        <p:tgtEl>
                                          <p:spTgt spid="22630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26309"/>
                                        </p:tgtEl>
                                        <p:attrNameLst>
                                          <p:attrName>style.visibility</p:attrName>
                                        </p:attrNameLst>
                                      </p:cBhvr>
                                      <p:to>
                                        <p:strVal val="visible"/>
                                      </p:to>
                                    </p:set>
                                    <p:animEffect transition="in" filter="wipe(up)">
                                      <p:cBhvr>
                                        <p:cTn id="15" dur="500"/>
                                        <p:tgtEl>
                                          <p:spTgt spid="2263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6307">
                                            <p:txEl>
                                              <p:pRg st="0" end="0"/>
                                            </p:txEl>
                                          </p:spTgt>
                                        </p:tgtEl>
                                        <p:attrNameLst>
                                          <p:attrName>style.visibility</p:attrName>
                                        </p:attrNameLst>
                                      </p:cBhvr>
                                      <p:to>
                                        <p:strVal val="visible"/>
                                      </p:to>
                                    </p:set>
                                    <p:animEffect transition="in" filter="wipe(left)">
                                      <p:cBhvr>
                                        <p:cTn id="20" dur="500"/>
                                        <p:tgtEl>
                                          <p:spTgt spid="22630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6307">
                                            <p:txEl>
                                              <p:pRg st="1" end="1"/>
                                            </p:txEl>
                                          </p:spTgt>
                                        </p:tgtEl>
                                        <p:attrNameLst>
                                          <p:attrName>style.visibility</p:attrName>
                                        </p:attrNameLst>
                                      </p:cBhvr>
                                      <p:to>
                                        <p:strVal val="visible"/>
                                      </p:to>
                                    </p:set>
                                    <p:animEffect transition="in" filter="wipe(left)">
                                      <p:cBhvr>
                                        <p:cTn id="25" dur="500"/>
                                        <p:tgtEl>
                                          <p:spTgt spid="226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build="p" autoUpdateAnimBg="0" advAuto="0"/>
      <p:bldP spid="22630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3" name="Picture 9" descr="SCENTIST"/>
          <p:cNvPicPr>
            <a:picLocks noChangeAspect="1" noChangeArrowheads="1"/>
          </p:cNvPicPr>
          <p:nvPr/>
        </p:nvPicPr>
        <p:blipFill>
          <a:blip r:embed="rId2" cstate="print"/>
          <a:srcRect/>
          <a:stretch>
            <a:fillRect/>
          </a:stretch>
        </p:blipFill>
        <p:spPr bwMode="auto">
          <a:xfrm>
            <a:off x="35496" y="5581004"/>
            <a:ext cx="1232372" cy="1232372"/>
          </a:xfrm>
          <a:prstGeom prst="rect">
            <a:avLst/>
          </a:prstGeom>
          <a:noFill/>
        </p:spPr>
      </p:pic>
      <p:sp>
        <p:nvSpPr>
          <p:cNvPr id="134149" name="Line 5"/>
          <p:cNvSpPr>
            <a:spLocks noChangeShapeType="1"/>
          </p:cNvSpPr>
          <p:nvPr/>
        </p:nvSpPr>
        <p:spPr bwMode="auto">
          <a:xfrm>
            <a:off x="1238923" y="1196752"/>
            <a:ext cx="7667625" cy="0"/>
          </a:xfrm>
          <a:prstGeom prst="line">
            <a:avLst/>
          </a:prstGeom>
          <a:noFill/>
          <a:ln w="28575">
            <a:solidFill>
              <a:srgbClr val="0000CC"/>
            </a:solidFill>
            <a:round/>
          </a:ln>
          <a:effectLst/>
        </p:spPr>
        <p:txBody>
          <a:bodyPr/>
          <a:lstStyle/>
          <a:p>
            <a:endParaRPr lang="zh-CN" altLang="en-US"/>
          </a:p>
        </p:txBody>
      </p:sp>
      <p:sp>
        <p:nvSpPr>
          <p:cNvPr id="134151" name="Rectangle 7"/>
          <p:cNvSpPr>
            <a:spLocks noGrp="1" noChangeArrowheads="1"/>
          </p:cNvSpPr>
          <p:nvPr>
            <p:ph type="body" idx="1"/>
          </p:nvPr>
        </p:nvSpPr>
        <p:spPr bwMode="auto">
          <a:xfrm>
            <a:off x="827584" y="1268760"/>
            <a:ext cx="7992169" cy="4752527"/>
          </a:xfrm>
          <a:noFill/>
          <a:ln>
            <a:miter lim="800000"/>
          </a:ln>
        </p:spPr>
        <p:txBody>
          <a:bodyPr vert="horz" wrap="square" lIns="91440" tIns="45720" rIns="91440" bIns="45720" numCol="1" anchor="t" anchorCtr="0" compatLnSpc="1"/>
          <a:lstStyle/>
          <a:p>
            <a:pPr>
              <a:lnSpc>
                <a:spcPct val="150000"/>
              </a:lnSpc>
              <a:buClr>
                <a:srgbClr val="0000FF"/>
              </a:buClr>
              <a:buFont typeface="Wingdings" panose="05000000000000000000" pitchFamily="2" charset="2"/>
              <a:buChar char="Ø"/>
            </a:pP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滴定</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itration)</a:t>
            </a: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滴加标准溶液的操作过程。</a:t>
            </a:r>
          </a:p>
          <a:p>
            <a:pPr>
              <a:lnSpc>
                <a:spcPct val="150000"/>
              </a:lnSpc>
              <a:buClr>
                <a:srgbClr val="0000FF"/>
              </a:buClr>
              <a:buFont typeface="Wingdings" panose="05000000000000000000" pitchFamily="2" charset="2"/>
              <a:buChar char="Ø"/>
            </a:pP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化学计量点</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S</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toichiometric </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oint)</a:t>
            </a: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滴加标准溶液与待测组分恰好完全反应之点。</a:t>
            </a:r>
          </a:p>
          <a:p>
            <a:pPr>
              <a:lnSpc>
                <a:spcPct val="150000"/>
              </a:lnSpc>
              <a:buClr>
                <a:srgbClr val="0000FF"/>
              </a:buClr>
              <a:buFont typeface="Wingdings" panose="05000000000000000000" pitchFamily="2" charset="2"/>
              <a:buChar char="Ø"/>
            </a:pP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指示剂</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In</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dicator)</a:t>
            </a: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滴定分析中能发生颜色改变而指示终点的试剂</a:t>
            </a:r>
            <a:endPar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rgbClr val="0000FF"/>
              </a:buClr>
              <a:buFont typeface="Wingdings" panose="05000000000000000000" pitchFamily="2" charset="2"/>
              <a:buChar char="Ø"/>
            </a:pP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终点</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E</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nd </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oint)</a:t>
            </a: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指示剂变色之点。</a:t>
            </a:r>
          </a:p>
          <a:p>
            <a:pPr>
              <a:lnSpc>
                <a:spcPct val="150000"/>
              </a:lnSpc>
              <a:buClr>
                <a:srgbClr val="0000FF"/>
              </a:buClr>
              <a:buFont typeface="Wingdings" panose="05000000000000000000" pitchFamily="2" charset="2"/>
              <a:buChar char="Ø"/>
            </a:pP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终点误差</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effectLst/>
                <a:latin typeface="Times New Roman" panose="02020603050405020304" pitchFamily="18" charset="0"/>
                <a:ea typeface="黑体" panose="02010609060101010101" pitchFamily="49" charset="-122"/>
                <a:cs typeface="Times New Roman" panose="02020603050405020304" pitchFamily="18" charset="0"/>
              </a:rPr>
              <a:t>E</a:t>
            </a:r>
            <a:r>
              <a:rPr lang="en-US" altLang="zh-CN"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rror of end point) </a:t>
            </a:r>
            <a:r>
              <a:rPr lang="zh-CN" altLang="en-US" sz="2400" b="1" dirty="0">
                <a:solidFill>
                  <a:srgbClr val="FF33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实际分析操作中指示剂变色点与化学计量点之间的差别。</a:t>
            </a:r>
          </a:p>
        </p:txBody>
      </p:sp>
      <p:sp>
        <p:nvSpPr>
          <p:cNvPr id="134152" name="Rectangle 8"/>
          <p:cNvSpPr>
            <a:spLocks noGrp="1" noChangeArrowheads="1"/>
          </p:cNvSpPr>
          <p:nvPr>
            <p:ph type="title"/>
          </p:nvPr>
        </p:nvSpPr>
        <p:spPr bwMode="auto">
          <a:xfrm>
            <a:off x="611188" y="404664"/>
            <a:ext cx="4800600" cy="671513"/>
          </a:xfrm>
          <a:noFill/>
          <a:ln>
            <a:miter lim="800000"/>
          </a:ln>
        </p:spPr>
        <p:txBody>
          <a:bodyPr vert="horz" wrap="square" lIns="91440" tIns="45720" rIns="91440" bIns="45720" numCol="1" anchor="ctr" anchorCtr="0" compatLnSpc="1"/>
          <a:lstStyle/>
          <a:p>
            <a:r>
              <a:rPr lang="zh-CN" altLang="en-US" sz="4000" dirty="0">
                <a:solidFill>
                  <a:srgbClr val="0000FF"/>
                </a:solidFill>
                <a:effectLst/>
                <a:ea typeface="华文隶书" panose="02010800040101010101" pitchFamily="2" charset="-122"/>
              </a:rPr>
              <a:t>滴定之基本术语</a:t>
            </a: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Grp="1" noChangeArrowheads="1"/>
          </p:cNvSpPr>
          <p:nvPr>
            <p:ph type="body" idx="1"/>
          </p:nvPr>
        </p:nvSpPr>
        <p:spPr bwMode="auto">
          <a:xfrm>
            <a:off x="611560" y="1196752"/>
            <a:ext cx="8280400" cy="4968552"/>
          </a:xfrm>
          <a:noFill/>
          <a:ln>
            <a:miter lim="800000"/>
          </a:ln>
        </p:spPr>
        <p:txBody>
          <a:bodyPr vert="horz" wrap="square" lIns="91440" tIns="45720" rIns="91440" bIns="45720" numCol="1" anchor="t" anchorCtr="0" compatLnSpc="1"/>
          <a:lstStyle/>
          <a:p>
            <a:pPr>
              <a:lnSpc>
                <a:spcPct val="150000"/>
              </a:lnSpc>
              <a:buFontTx/>
              <a:buNone/>
            </a:pPr>
            <a:r>
              <a:rPr lang="zh-CN" altLang="en-US" b="1" dirty="0">
                <a:effectLst/>
                <a:latin typeface="Times New Roman" panose="02020603050405020304" pitchFamily="18" charset="0"/>
                <a:cs typeface="Times New Roman" panose="02020603050405020304" pitchFamily="18" charset="0"/>
              </a:rPr>
              <a:t>滴定分析方法：根据标准溶液与待测物质间反应类型的不同，滴定分析法分为</a:t>
            </a:r>
          </a:p>
          <a:p>
            <a:pPr>
              <a:lnSpc>
                <a:spcPct val="150000"/>
              </a:lnSpc>
              <a:buClr>
                <a:srgbClr val="0000CC"/>
              </a:buClr>
              <a:buSzPct val="105000"/>
              <a:buFont typeface="Wingdings" panose="05000000000000000000" pitchFamily="2" charset="2"/>
              <a:buChar char="l"/>
            </a:pPr>
            <a:r>
              <a:rPr lang="zh-CN" altLang="en-US" b="1" dirty="0">
                <a:effectLst/>
                <a:latin typeface="Times New Roman" panose="02020603050405020304" pitchFamily="18" charset="0"/>
                <a:cs typeface="Times New Roman" panose="02020603050405020304" pitchFamily="18" charset="0"/>
              </a:rPr>
              <a:t> 酸碱滴定      </a:t>
            </a:r>
            <a:r>
              <a:rPr lang="en-US" altLang="zh-CN" b="1" dirty="0">
                <a:effectLst/>
                <a:latin typeface="Times New Roman" panose="02020603050405020304" pitchFamily="18" charset="0"/>
                <a:cs typeface="Times New Roman" panose="02020603050405020304" pitchFamily="18" charset="0"/>
              </a:rPr>
              <a:t>H</a:t>
            </a:r>
            <a:r>
              <a:rPr lang="en-US" altLang="zh-CN" b="1" baseline="30000" dirty="0">
                <a:effectLst/>
                <a:latin typeface="Times New Roman" panose="02020603050405020304" pitchFamily="18" charset="0"/>
                <a:cs typeface="Times New Roman" panose="02020603050405020304" pitchFamily="18" charset="0"/>
              </a:rPr>
              <a:t>+</a:t>
            </a:r>
            <a:r>
              <a:rPr lang="en-US" altLang="zh-CN" b="1" dirty="0">
                <a:effectLst/>
                <a:latin typeface="Times New Roman" panose="02020603050405020304" pitchFamily="18" charset="0"/>
                <a:cs typeface="Times New Roman" panose="02020603050405020304" pitchFamily="18" charset="0"/>
              </a:rPr>
              <a:t> + OH</a:t>
            </a:r>
            <a:r>
              <a:rPr lang="en-US" altLang="zh-CN" b="1" baseline="30000" dirty="0">
                <a:effectLst/>
                <a:latin typeface="Times New Roman" panose="02020603050405020304" pitchFamily="18" charset="0"/>
                <a:cs typeface="Times New Roman" panose="02020603050405020304" pitchFamily="18" charset="0"/>
              </a:rPr>
              <a:t>-</a:t>
            </a:r>
            <a:r>
              <a:rPr lang="zh-CN" altLang="en-US" b="1" dirty="0">
                <a:effectLst/>
                <a:latin typeface="Times New Roman" panose="02020603050405020304" pitchFamily="18" charset="0"/>
                <a:cs typeface="Times New Roman" panose="02020603050405020304" pitchFamily="18" charset="0"/>
              </a:rPr>
              <a:t>　→　</a:t>
            </a:r>
            <a:r>
              <a:rPr lang="en-US" altLang="zh-CN" b="1" dirty="0">
                <a:effectLst/>
                <a:latin typeface="Times New Roman" panose="02020603050405020304" pitchFamily="18" charset="0"/>
                <a:cs typeface="Times New Roman" panose="02020603050405020304" pitchFamily="18" charset="0"/>
              </a:rPr>
              <a:t>H</a:t>
            </a:r>
            <a:r>
              <a:rPr lang="en-US" altLang="zh-CN" b="1" baseline="-25000" dirty="0">
                <a:effectLst/>
                <a:latin typeface="Times New Roman" panose="02020603050405020304" pitchFamily="18" charset="0"/>
                <a:cs typeface="Times New Roman" panose="02020603050405020304" pitchFamily="18" charset="0"/>
              </a:rPr>
              <a:t>2</a:t>
            </a:r>
            <a:r>
              <a:rPr lang="en-US" altLang="zh-CN" b="1" dirty="0">
                <a:effectLst/>
                <a:latin typeface="Times New Roman" panose="02020603050405020304" pitchFamily="18" charset="0"/>
                <a:cs typeface="Times New Roman" panose="02020603050405020304" pitchFamily="18" charset="0"/>
              </a:rPr>
              <a:t>O</a:t>
            </a:r>
          </a:p>
          <a:p>
            <a:pPr>
              <a:lnSpc>
                <a:spcPct val="150000"/>
              </a:lnSpc>
              <a:buClr>
                <a:srgbClr val="0000CC"/>
              </a:buClr>
              <a:buSzPct val="105000"/>
              <a:buFont typeface="Wingdings" panose="05000000000000000000" pitchFamily="2" charset="2"/>
              <a:buChar char="l"/>
            </a:pPr>
            <a:r>
              <a:rPr lang="zh-CN" altLang="en-US" b="1" dirty="0">
                <a:effectLst/>
                <a:latin typeface="Times New Roman" panose="02020603050405020304" pitchFamily="18" charset="0"/>
                <a:cs typeface="Times New Roman" panose="02020603050405020304" pitchFamily="18" charset="0"/>
              </a:rPr>
              <a:t> 络合滴定    </a:t>
            </a:r>
            <a:r>
              <a:rPr lang="en-US" altLang="zh-CN" b="1" dirty="0">
                <a:effectLst/>
                <a:latin typeface="Times New Roman" panose="02020603050405020304" pitchFamily="18" charset="0"/>
                <a:cs typeface="Times New Roman" panose="02020603050405020304" pitchFamily="18" charset="0"/>
              </a:rPr>
              <a:t>Zn</a:t>
            </a:r>
            <a:r>
              <a:rPr lang="en-US" altLang="zh-CN" b="1" baseline="30000" dirty="0">
                <a:effectLst/>
                <a:latin typeface="Times New Roman" panose="02020603050405020304" pitchFamily="18" charset="0"/>
                <a:cs typeface="Times New Roman" panose="02020603050405020304" pitchFamily="18" charset="0"/>
              </a:rPr>
              <a:t>2+</a:t>
            </a:r>
            <a:r>
              <a:rPr lang="en-US" altLang="zh-CN" b="1" dirty="0">
                <a:effectLst/>
                <a:latin typeface="Times New Roman" panose="02020603050405020304" pitchFamily="18" charset="0"/>
                <a:cs typeface="Times New Roman" panose="02020603050405020304" pitchFamily="18" charset="0"/>
              </a:rPr>
              <a:t> + H</a:t>
            </a:r>
            <a:r>
              <a:rPr lang="en-US" altLang="zh-CN" b="1" baseline="-25000" dirty="0">
                <a:effectLst/>
                <a:latin typeface="Times New Roman" panose="02020603050405020304" pitchFamily="18" charset="0"/>
                <a:cs typeface="Times New Roman" panose="02020603050405020304" pitchFamily="18" charset="0"/>
              </a:rPr>
              <a:t>2</a:t>
            </a:r>
            <a:r>
              <a:rPr lang="en-US" altLang="zh-CN" b="1" dirty="0">
                <a:effectLst/>
                <a:latin typeface="Times New Roman" panose="02020603050405020304" pitchFamily="18" charset="0"/>
                <a:cs typeface="Times New Roman" panose="02020603050405020304" pitchFamily="18" charset="0"/>
              </a:rPr>
              <a:t>Y</a:t>
            </a:r>
            <a:r>
              <a:rPr lang="en-US" altLang="zh-CN" b="1" baseline="30000" dirty="0">
                <a:effectLst/>
                <a:latin typeface="Times New Roman" panose="02020603050405020304" pitchFamily="18" charset="0"/>
                <a:cs typeface="Times New Roman" panose="02020603050405020304" pitchFamily="18" charset="0"/>
              </a:rPr>
              <a:t>2-</a:t>
            </a:r>
            <a:r>
              <a:rPr lang="en-US" altLang="zh-CN" b="1" dirty="0">
                <a:effectLst/>
                <a:latin typeface="Times New Roman" panose="02020603050405020304" pitchFamily="18" charset="0"/>
                <a:cs typeface="Times New Roman" panose="02020603050405020304" pitchFamily="18" charset="0"/>
              </a:rPr>
              <a:t> →ZnY</a:t>
            </a:r>
            <a:r>
              <a:rPr lang="en-US" altLang="zh-CN" b="1" baseline="30000" dirty="0">
                <a:effectLst/>
                <a:latin typeface="Times New Roman" panose="02020603050405020304" pitchFamily="18" charset="0"/>
                <a:cs typeface="Times New Roman" panose="02020603050405020304" pitchFamily="18" charset="0"/>
              </a:rPr>
              <a:t>2-</a:t>
            </a:r>
            <a:r>
              <a:rPr lang="en-US" altLang="zh-CN" b="1" dirty="0">
                <a:effectLst/>
                <a:latin typeface="Times New Roman" panose="02020603050405020304" pitchFamily="18" charset="0"/>
                <a:cs typeface="Times New Roman" panose="02020603050405020304" pitchFamily="18" charset="0"/>
              </a:rPr>
              <a:t> + 2H</a:t>
            </a:r>
            <a:r>
              <a:rPr lang="en-US" altLang="zh-CN" b="1" baseline="30000" dirty="0">
                <a:effectLst/>
                <a:latin typeface="Times New Roman" panose="02020603050405020304" pitchFamily="18" charset="0"/>
                <a:cs typeface="Times New Roman" panose="02020603050405020304" pitchFamily="18" charset="0"/>
              </a:rPr>
              <a:t>+</a:t>
            </a:r>
          </a:p>
          <a:p>
            <a:pPr>
              <a:lnSpc>
                <a:spcPct val="150000"/>
              </a:lnSpc>
              <a:buClr>
                <a:srgbClr val="0000CC"/>
              </a:buClr>
              <a:buSzPct val="105000"/>
              <a:buFont typeface="Wingdings" panose="05000000000000000000" pitchFamily="2" charset="2"/>
              <a:buChar char="l"/>
            </a:pPr>
            <a:r>
              <a:rPr lang="zh-CN" altLang="en-US" b="1" dirty="0">
                <a:effectLst/>
                <a:latin typeface="Times New Roman" panose="02020603050405020304" pitchFamily="18" charset="0"/>
                <a:cs typeface="Times New Roman" panose="02020603050405020304" pitchFamily="18" charset="0"/>
              </a:rPr>
              <a:t> 氧化还原滴定   </a:t>
            </a:r>
          </a:p>
          <a:p>
            <a:pPr>
              <a:lnSpc>
                <a:spcPct val="150000"/>
              </a:lnSpc>
              <a:buFontTx/>
              <a:buNone/>
            </a:pPr>
            <a:r>
              <a:rPr lang="zh-CN" altLang="en-US" b="1" dirty="0">
                <a:effectLst/>
                <a:latin typeface="Times New Roman" panose="02020603050405020304" pitchFamily="18" charset="0"/>
                <a:cs typeface="Times New Roman" panose="02020603050405020304" pitchFamily="18" charset="0"/>
              </a:rPr>
              <a:t>    </a:t>
            </a:r>
            <a:r>
              <a:rPr lang="en-US" altLang="zh-CN" sz="2800" b="1" dirty="0">
                <a:effectLst/>
                <a:latin typeface="Times New Roman" panose="02020603050405020304" pitchFamily="18" charset="0"/>
                <a:cs typeface="Times New Roman" panose="02020603050405020304" pitchFamily="18" charset="0"/>
              </a:rPr>
              <a:t>Cr</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O</a:t>
            </a:r>
            <a:r>
              <a:rPr lang="en-US" altLang="zh-CN" sz="2800" b="1" baseline="-25000" dirty="0">
                <a:effectLst/>
                <a:latin typeface="Times New Roman" panose="02020603050405020304" pitchFamily="18" charset="0"/>
                <a:cs typeface="Times New Roman" panose="02020603050405020304" pitchFamily="18" charset="0"/>
              </a:rPr>
              <a:t>7</a:t>
            </a:r>
            <a:r>
              <a:rPr lang="en-US" altLang="zh-CN" sz="2800" b="1" baseline="30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 + 6Fe</a:t>
            </a:r>
            <a:r>
              <a:rPr lang="en-US" altLang="zh-CN" sz="2800" b="1" baseline="30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+14H</a:t>
            </a:r>
            <a:r>
              <a:rPr lang="en-US" altLang="zh-CN" sz="2800" b="1" baseline="30000" dirty="0">
                <a:effectLst/>
                <a:latin typeface="Times New Roman" panose="02020603050405020304" pitchFamily="18" charset="0"/>
                <a:cs typeface="Times New Roman" panose="02020603050405020304" pitchFamily="18" charset="0"/>
              </a:rPr>
              <a:t>+</a:t>
            </a:r>
            <a:r>
              <a:rPr lang="en-US" altLang="zh-CN" sz="2800" b="1" dirty="0">
                <a:effectLst/>
                <a:latin typeface="Times New Roman" panose="02020603050405020304" pitchFamily="18" charset="0"/>
                <a:cs typeface="Times New Roman" panose="02020603050405020304" pitchFamily="18" charset="0"/>
              </a:rPr>
              <a:t>→2Cr</a:t>
            </a:r>
            <a:r>
              <a:rPr lang="en-US" altLang="zh-CN" sz="2800" b="1" baseline="30000" dirty="0">
                <a:effectLst/>
                <a:latin typeface="Times New Roman" panose="02020603050405020304" pitchFamily="18" charset="0"/>
                <a:cs typeface="Times New Roman" panose="02020603050405020304" pitchFamily="18" charset="0"/>
              </a:rPr>
              <a:t>3+</a:t>
            </a:r>
            <a:r>
              <a:rPr lang="en-US" altLang="zh-CN" sz="2800" b="1" dirty="0">
                <a:effectLst/>
                <a:latin typeface="Times New Roman" panose="02020603050405020304" pitchFamily="18" charset="0"/>
                <a:cs typeface="Times New Roman" panose="02020603050405020304" pitchFamily="18" charset="0"/>
              </a:rPr>
              <a:t> + 6Fe</a:t>
            </a:r>
            <a:r>
              <a:rPr lang="en-US" altLang="zh-CN" sz="2800" b="1" baseline="30000" dirty="0">
                <a:effectLst/>
                <a:latin typeface="Times New Roman" panose="02020603050405020304" pitchFamily="18" charset="0"/>
                <a:cs typeface="Times New Roman" panose="02020603050405020304" pitchFamily="18" charset="0"/>
              </a:rPr>
              <a:t>3+</a:t>
            </a:r>
            <a:r>
              <a:rPr lang="en-US" altLang="zh-CN" sz="2800" b="1" dirty="0">
                <a:effectLst/>
                <a:latin typeface="Times New Roman" panose="02020603050405020304" pitchFamily="18" charset="0"/>
                <a:cs typeface="Times New Roman" panose="02020603050405020304" pitchFamily="18" charset="0"/>
              </a:rPr>
              <a:t> + 7H</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O</a:t>
            </a:r>
          </a:p>
          <a:p>
            <a:pPr>
              <a:lnSpc>
                <a:spcPct val="150000"/>
              </a:lnSpc>
              <a:buClr>
                <a:srgbClr val="0000CC"/>
              </a:buClr>
              <a:buSzPct val="105000"/>
              <a:buFont typeface="Wingdings" panose="05000000000000000000" pitchFamily="2" charset="2"/>
              <a:buChar char="l"/>
            </a:pPr>
            <a:r>
              <a:rPr lang="zh-CN" altLang="en-US" b="1" dirty="0">
                <a:effectLst/>
                <a:latin typeface="Times New Roman" panose="02020603050405020304" pitchFamily="18" charset="0"/>
                <a:cs typeface="Times New Roman" panose="02020603050405020304" pitchFamily="18" charset="0"/>
              </a:rPr>
              <a:t> 沉淀滴定      </a:t>
            </a:r>
            <a:r>
              <a:rPr lang="en-US" altLang="zh-CN" b="1" dirty="0">
                <a:effectLst/>
                <a:latin typeface="Times New Roman" panose="02020603050405020304" pitchFamily="18" charset="0"/>
                <a:cs typeface="Times New Roman" panose="02020603050405020304" pitchFamily="18" charset="0"/>
              </a:rPr>
              <a:t>Ag</a:t>
            </a:r>
            <a:r>
              <a:rPr lang="en-US" altLang="zh-CN" b="1" baseline="30000" dirty="0">
                <a:effectLst/>
                <a:latin typeface="Times New Roman" panose="02020603050405020304" pitchFamily="18" charset="0"/>
                <a:cs typeface="Times New Roman" panose="02020603050405020304" pitchFamily="18" charset="0"/>
              </a:rPr>
              <a:t>+</a:t>
            </a:r>
            <a:r>
              <a:rPr lang="en-US" altLang="zh-CN" b="1" dirty="0">
                <a:effectLst/>
                <a:latin typeface="Times New Roman" panose="02020603050405020304" pitchFamily="18" charset="0"/>
                <a:cs typeface="Times New Roman" panose="02020603050405020304" pitchFamily="18" charset="0"/>
              </a:rPr>
              <a:t> + </a:t>
            </a:r>
            <a:r>
              <a:rPr lang="en-US" altLang="zh-CN" b="1" dirty="0" err="1">
                <a:effectLst/>
                <a:latin typeface="Times New Roman" panose="02020603050405020304" pitchFamily="18" charset="0"/>
                <a:cs typeface="Times New Roman" panose="02020603050405020304" pitchFamily="18" charset="0"/>
              </a:rPr>
              <a:t>Cl</a:t>
            </a:r>
            <a:r>
              <a:rPr lang="en-US" altLang="zh-CN" b="1" baseline="30000" dirty="0">
                <a:effectLst/>
                <a:latin typeface="Times New Roman" panose="02020603050405020304" pitchFamily="18" charset="0"/>
                <a:cs typeface="Times New Roman" panose="02020603050405020304" pitchFamily="18" charset="0"/>
              </a:rPr>
              <a:t>-</a:t>
            </a:r>
            <a:r>
              <a:rPr lang="zh-CN" altLang="en-US" b="1" dirty="0">
                <a:effectLst/>
                <a:latin typeface="Times New Roman" panose="02020603050405020304" pitchFamily="18" charset="0"/>
                <a:cs typeface="Times New Roman" panose="02020603050405020304" pitchFamily="18" charset="0"/>
              </a:rPr>
              <a:t>　→　</a:t>
            </a:r>
            <a:r>
              <a:rPr lang="en-US" altLang="zh-CN" b="1" dirty="0" err="1">
                <a:effectLst/>
                <a:latin typeface="Times New Roman" panose="02020603050405020304" pitchFamily="18" charset="0"/>
                <a:cs typeface="Times New Roman" panose="02020603050405020304" pitchFamily="18" charset="0"/>
              </a:rPr>
              <a:t>AgCl</a:t>
            </a:r>
            <a:r>
              <a:rPr lang="en-US" altLang="zh-CN" b="1" dirty="0">
                <a:effectLst/>
                <a:latin typeface="Times New Roman" panose="02020603050405020304" pitchFamily="18" charset="0"/>
                <a:cs typeface="Times New Roman" panose="02020603050405020304" pitchFamily="18" charset="0"/>
              </a:rPr>
              <a:t>↓</a:t>
            </a:r>
          </a:p>
        </p:txBody>
      </p:sp>
      <p:sp>
        <p:nvSpPr>
          <p:cNvPr id="135176" name="Line 8"/>
          <p:cNvSpPr>
            <a:spLocks noChangeShapeType="1"/>
          </p:cNvSpPr>
          <p:nvPr/>
        </p:nvSpPr>
        <p:spPr bwMode="auto">
          <a:xfrm>
            <a:off x="1259632" y="1117451"/>
            <a:ext cx="7667625" cy="0"/>
          </a:xfrm>
          <a:prstGeom prst="line">
            <a:avLst/>
          </a:prstGeom>
          <a:noFill/>
          <a:ln w="28575">
            <a:solidFill>
              <a:srgbClr val="FF0000"/>
            </a:solidFill>
            <a:round/>
          </a:ln>
          <a:effectLst/>
        </p:spPr>
        <p:txBody>
          <a:bodyPr/>
          <a:lstStyle/>
          <a:p>
            <a:endParaRPr lang="zh-CN" altLang="en-US"/>
          </a:p>
        </p:txBody>
      </p:sp>
      <p:sp>
        <p:nvSpPr>
          <p:cNvPr id="135180" name="Rectangle 12"/>
          <p:cNvSpPr>
            <a:spLocks noGrp="1" noChangeArrowheads="1"/>
          </p:cNvSpPr>
          <p:nvPr>
            <p:ph type="title"/>
          </p:nvPr>
        </p:nvSpPr>
        <p:spPr bwMode="auto">
          <a:xfrm>
            <a:off x="827088" y="404664"/>
            <a:ext cx="5780087" cy="646331"/>
          </a:xfrm>
          <a:noFill/>
          <a:ln>
            <a:miter lim="800000"/>
          </a:ln>
        </p:spPr>
        <p:txBody>
          <a:bodyPr vert="horz" wrap="square" lIns="91440" tIns="45720" rIns="91440" bIns="45720" numCol="1" anchor="ctr" anchorCtr="0" compatLnSpc="1">
            <a:spAutoFit/>
          </a:bodyPr>
          <a:lstStyle/>
          <a:p>
            <a:r>
              <a:rPr lang="en-US" altLang="zh-CN" sz="36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 </a:t>
            </a:r>
            <a:r>
              <a:rPr lang="zh-CN" altLang="en-US" sz="36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如何“</a:t>
            </a:r>
            <a:r>
              <a:rPr lang="zh-CN" altLang="en-US" sz="3600" b="1" dirty="0">
                <a:solidFill>
                  <a:srgbClr val="FF0000"/>
                </a:solidFill>
                <a:effectLst/>
                <a:latin typeface="Times New Roman" panose="02020603050405020304" pitchFamily="18" charset="0"/>
                <a:cs typeface="Times New Roman" panose="02020603050405020304" pitchFamily="18" charset="0"/>
              </a:rPr>
              <a:t>滴”</a:t>
            </a:r>
            <a:r>
              <a:rPr lang="zh-CN" altLang="en-US" sz="3600" b="1" dirty="0">
                <a:solidFill>
                  <a:srgbClr val="0000FF"/>
                </a:solidFill>
                <a:effectLst/>
                <a:latin typeface="Times New Roman" panose="02020603050405020304" pitchFamily="18" charset="0"/>
                <a:cs typeface="Times New Roman" panose="02020603050405020304" pitchFamily="18" charset="0"/>
              </a:rPr>
              <a:t>之</a:t>
            </a:r>
            <a:r>
              <a:rPr lang="en-US" altLang="zh-CN" sz="3600" b="1" dirty="0">
                <a:solidFill>
                  <a:srgbClr val="0000FF"/>
                </a:solidFill>
                <a:effectLst/>
                <a:latin typeface="Times New Roman" panose="02020603050405020304" pitchFamily="18" charset="0"/>
                <a:cs typeface="Times New Roman" panose="02020603050405020304" pitchFamily="18" charset="0"/>
              </a:rPr>
              <a:t>--</a:t>
            </a:r>
            <a:r>
              <a:rPr lang="zh-CN" altLang="en-US" sz="3600" b="1" dirty="0">
                <a:solidFill>
                  <a:srgbClr val="0000FF"/>
                </a:solidFill>
                <a:effectLst/>
                <a:latin typeface="Times New Roman" panose="02020603050405020304" pitchFamily="18" charset="0"/>
                <a:cs typeface="Times New Roman" panose="02020603050405020304" pitchFamily="18" charset="0"/>
              </a:rPr>
              <a:t>分类</a:t>
            </a:r>
          </a:p>
        </p:txBody>
      </p:sp>
      <p:sp>
        <p:nvSpPr>
          <p:cNvPr id="135181" name="Rectangle 13"/>
          <p:cNvSpPr>
            <a:spLocks noChangeArrowheads="1"/>
          </p:cNvSpPr>
          <p:nvPr/>
        </p:nvSpPr>
        <p:spPr bwMode="auto">
          <a:xfrm>
            <a:off x="4392313" y="6220079"/>
            <a:ext cx="4464050" cy="519113"/>
          </a:xfrm>
          <a:prstGeom prst="rect">
            <a:avLst/>
          </a:prstGeom>
          <a:noFill/>
          <a:ln w="9525">
            <a:noFill/>
            <a:miter lim="800000"/>
          </a:ln>
          <a:effectLst/>
        </p:spPr>
        <p:txBody>
          <a:bodyPr>
            <a:spAutoFit/>
          </a:bodyPr>
          <a:lstStyle/>
          <a:p>
            <a:r>
              <a:rPr lang="zh-CN" altLang="en-US" sz="2800" b="1" i="0" dirty="0">
                <a:solidFill>
                  <a:srgbClr val="0000CC"/>
                </a:solidFill>
                <a:effectLst/>
                <a:latin typeface="+mn-ea"/>
                <a:ea typeface="+mn-ea"/>
              </a:rPr>
              <a:t>四种滴定的共性与差异？</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81"/>
                                        </p:tgtEl>
                                        <p:attrNameLst>
                                          <p:attrName>style.visibility</p:attrName>
                                        </p:attrNameLst>
                                      </p:cBhvr>
                                      <p:to>
                                        <p:strVal val="visible"/>
                                      </p:to>
                                    </p:set>
                                    <p:anim calcmode="lin" valueType="num">
                                      <p:cBhvr additive="base">
                                        <p:cTn id="7" dur="500" fill="hold"/>
                                        <p:tgtEl>
                                          <p:spTgt spid="135181"/>
                                        </p:tgtEl>
                                        <p:attrNameLst>
                                          <p:attrName>ppt_x</p:attrName>
                                        </p:attrNameLst>
                                      </p:cBhvr>
                                      <p:tavLst>
                                        <p:tav tm="0">
                                          <p:val>
                                            <p:strVal val="#ppt_x"/>
                                          </p:val>
                                        </p:tav>
                                        <p:tav tm="100000">
                                          <p:val>
                                            <p:strVal val="#ppt_x"/>
                                          </p:val>
                                        </p:tav>
                                      </p:tavLst>
                                    </p:anim>
                                    <p:anim calcmode="lin" valueType="num">
                                      <p:cBhvr additive="base">
                                        <p:cTn id="8" dur="500" fill="hold"/>
                                        <p:tgtEl>
                                          <p:spTgt spid="135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1"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827336" y="620688"/>
            <a:ext cx="6336952" cy="650875"/>
          </a:xfrm>
          <a:noFill/>
          <a:ln>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spAutoFit/>
          </a:bodyPr>
          <a:lstStyle/>
          <a:p>
            <a:r>
              <a:rPr lang="zh-CN" altLang="en-US" sz="3600" b="1" dirty="0">
                <a:solidFill>
                  <a:srgbClr val="FF0000"/>
                </a:solidFill>
                <a:effectLst/>
                <a:ea typeface="黑体" panose="02010609060101010101" pitchFamily="49" charset="-122"/>
              </a:rPr>
              <a:t>如何“</a:t>
            </a:r>
            <a:r>
              <a:rPr lang="zh-CN" altLang="en-US" sz="3600" b="1" dirty="0">
                <a:solidFill>
                  <a:srgbClr val="FF0000"/>
                </a:solidFill>
                <a:effectLst/>
              </a:rPr>
              <a:t>滴”</a:t>
            </a:r>
            <a:r>
              <a:rPr lang="zh-CN" altLang="en-US" sz="3600" b="1" dirty="0">
                <a:solidFill>
                  <a:srgbClr val="0000FF"/>
                </a:solidFill>
                <a:effectLst/>
              </a:rPr>
              <a:t>之</a:t>
            </a:r>
            <a:r>
              <a:rPr lang="en-US" altLang="zh-CN" sz="3600" b="1" dirty="0">
                <a:solidFill>
                  <a:srgbClr val="0000FF"/>
                </a:solidFill>
                <a:effectLst/>
              </a:rPr>
              <a:t>--</a:t>
            </a:r>
            <a:r>
              <a:rPr lang="zh-CN" altLang="en-US" sz="3600" b="1" dirty="0">
                <a:solidFill>
                  <a:srgbClr val="0000FF"/>
                </a:solidFill>
                <a:effectLst/>
              </a:rPr>
              <a:t>要求和方式</a:t>
            </a:r>
          </a:p>
        </p:txBody>
      </p:sp>
      <p:sp>
        <p:nvSpPr>
          <p:cNvPr id="41987" name="Rectangle 3"/>
          <p:cNvSpPr>
            <a:spLocks noGrp="1" noChangeArrowheads="1"/>
          </p:cNvSpPr>
          <p:nvPr>
            <p:ph type="body" idx="1"/>
          </p:nvPr>
        </p:nvSpPr>
        <p:spPr bwMode="auto">
          <a:xfrm>
            <a:off x="827336" y="3320454"/>
            <a:ext cx="7696200" cy="533400"/>
          </a:xfrm>
          <a:solidFill>
            <a:srgbClr val="FFFFFF"/>
          </a:solidFill>
          <a:ln>
            <a:miter lim="800000"/>
          </a:ln>
        </p:spPr>
        <p:txBody>
          <a:bodyPr vert="horz" wrap="square" lIns="91440" tIns="45720" rIns="91440" bIns="45720" numCol="1" anchor="t" anchorCtr="0" compatLnSpc="1"/>
          <a:lstStyle/>
          <a:p>
            <a:pPr marL="609600" indent="-609600">
              <a:buFontTx/>
              <a:buNone/>
            </a:pPr>
            <a:r>
              <a:rPr lang="zh-CN" altLang="en-US" sz="2800" b="1" dirty="0">
                <a:solidFill>
                  <a:srgbClr val="FF0000"/>
                </a:solidFill>
                <a:effectLst/>
                <a:latin typeface="Times New Roman" panose="02020603050405020304" pitchFamily="18" charset="0"/>
                <a:cs typeface="Times New Roman" panose="02020603050405020304" pitchFamily="18" charset="0"/>
              </a:rPr>
              <a:t>置换滴定</a:t>
            </a:r>
            <a:r>
              <a:rPr lang="zh-CN" altLang="en-US" sz="2800" b="1" dirty="0">
                <a:effectLst/>
                <a:latin typeface="Times New Roman" panose="02020603050405020304" pitchFamily="18" charset="0"/>
                <a:cs typeface="Times New Roman" panose="02020603050405020304" pitchFamily="18" charset="0"/>
              </a:rPr>
              <a:t>：用</a:t>
            </a:r>
            <a:r>
              <a:rPr lang="en-US" altLang="zh-CN" sz="2800" b="1" dirty="0">
                <a:effectLst/>
                <a:latin typeface="Times New Roman" panose="02020603050405020304" pitchFamily="18" charset="0"/>
                <a:cs typeface="Times New Roman" panose="02020603050405020304" pitchFamily="18" charset="0"/>
              </a:rPr>
              <a:t>K</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Cr</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O</a:t>
            </a:r>
            <a:r>
              <a:rPr lang="en-US" altLang="zh-CN" sz="2800" b="1" baseline="-25000" dirty="0">
                <a:effectLst/>
                <a:latin typeface="Times New Roman" panose="02020603050405020304" pitchFamily="18" charset="0"/>
                <a:cs typeface="Times New Roman" panose="02020603050405020304" pitchFamily="18" charset="0"/>
              </a:rPr>
              <a:t>7</a:t>
            </a:r>
            <a:r>
              <a:rPr lang="zh-CN" altLang="en-US" sz="2800" b="1" dirty="0">
                <a:effectLst/>
                <a:latin typeface="Times New Roman" panose="02020603050405020304" pitchFamily="18" charset="0"/>
                <a:cs typeface="Times New Roman" panose="02020603050405020304" pitchFamily="18" charset="0"/>
              </a:rPr>
              <a:t>标定</a:t>
            </a:r>
            <a:r>
              <a:rPr lang="en-US" altLang="zh-CN" sz="2800" b="1" dirty="0">
                <a:effectLst/>
                <a:latin typeface="Times New Roman" panose="02020603050405020304" pitchFamily="18" charset="0"/>
                <a:cs typeface="Times New Roman" panose="02020603050405020304" pitchFamily="18" charset="0"/>
              </a:rPr>
              <a:t>Na</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S</a:t>
            </a:r>
            <a:r>
              <a:rPr lang="en-US" altLang="zh-CN" sz="2800" b="1" baseline="-25000" dirty="0">
                <a:effectLst/>
                <a:latin typeface="Times New Roman" panose="02020603050405020304" pitchFamily="18" charset="0"/>
                <a:cs typeface="Times New Roman" panose="02020603050405020304" pitchFamily="18" charset="0"/>
              </a:rPr>
              <a:t>2</a:t>
            </a:r>
            <a:r>
              <a:rPr lang="en-US" altLang="zh-CN" sz="2800" b="1" dirty="0">
                <a:effectLst/>
                <a:latin typeface="Times New Roman" panose="02020603050405020304" pitchFamily="18" charset="0"/>
                <a:cs typeface="Times New Roman" panose="02020603050405020304" pitchFamily="18" charset="0"/>
              </a:rPr>
              <a:t>O</a:t>
            </a:r>
            <a:r>
              <a:rPr lang="en-US" altLang="zh-CN" sz="2800" b="1" baseline="-25000" dirty="0">
                <a:effectLst/>
                <a:latin typeface="Times New Roman" panose="02020603050405020304" pitchFamily="18" charset="0"/>
                <a:cs typeface="Times New Roman" panose="02020603050405020304" pitchFamily="18" charset="0"/>
              </a:rPr>
              <a:t>3</a:t>
            </a:r>
            <a:r>
              <a:rPr lang="en-US" altLang="zh-CN" sz="2800" b="1" dirty="0">
                <a:effectLst/>
                <a:latin typeface="Times New Roman" panose="02020603050405020304" pitchFamily="18" charset="0"/>
                <a:cs typeface="Times New Roman" panose="02020603050405020304" pitchFamily="18" charset="0"/>
              </a:rPr>
              <a:t>(KI) </a:t>
            </a:r>
            <a:endParaRPr lang="en-US" altLang="zh-CN" sz="2800" b="1" baseline="-25000" dirty="0">
              <a:effectLst/>
              <a:latin typeface="Times New Roman" panose="02020603050405020304" pitchFamily="18" charset="0"/>
              <a:cs typeface="Times New Roman" panose="02020603050405020304" pitchFamily="18" charset="0"/>
            </a:endParaRPr>
          </a:p>
        </p:txBody>
      </p:sp>
      <p:sp>
        <p:nvSpPr>
          <p:cNvPr id="41988" name="Text Box 4"/>
          <p:cNvSpPr txBox="1">
            <a:spLocks noChangeArrowheads="1"/>
          </p:cNvSpPr>
          <p:nvPr/>
        </p:nvSpPr>
        <p:spPr bwMode="auto">
          <a:xfrm>
            <a:off x="6903640" y="5240813"/>
            <a:ext cx="1556792" cy="492443"/>
          </a:xfrm>
          <a:prstGeom prst="rect">
            <a:avLst/>
          </a:prstGeom>
          <a:noFill/>
          <a:ln w="9525">
            <a:noFill/>
            <a:miter lim="800000"/>
          </a:ln>
          <a:effectLst/>
        </p:spPr>
        <p:txBody>
          <a:bodyPr wrap="square">
            <a:spAutoFit/>
          </a:bodyPr>
          <a:lstStyle/>
          <a:p>
            <a:pPr>
              <a:spcBef>
                <a:spcPct val="50000"/>
              </a:spcBef>
            </a:pPr>
            <a:r>
              <a:rPr lang="en-US" altLang="zh-CN" sz="2600" b="1" i="0" dirty="0">
                <a:solidFill>
                  <a:srgbClr val="0000CC"/>
                </a:solidFill>
                <a:effectLst/>
                <a:latin typeface="Times New Roman" panose="02020603050405020304" pitchFamily="18" charset="0"/>
                <a:cs typeface="Times New Roman" panose="02020603050405020304" pitchFamily="18" charset="0"/>
              </a:rPr>
              <a:t>KMnO</a:t>
            </a:r>
            <a:r>
              <a:rPr lang="en-US" altLang="zh-CN" sz="2600" b="1" i="0" baseline="-25000" dirty="0">
                <a:solidFill>
                  <a:srgbClr val="0000CC"/>
                </a:solidFill>
                <a:effectLst/>
                <a:latin typeface="Times New Roman" panose="02020603050405020304" pitchFamily="18" charset="0"/>
                <a:cs typeface="Times New Roman" panose="02020603050405020304" pitchFamily="18" charset="0"/>
              </a:rPr>
              <a:t>4</a:t>
            </a:r>
          </a:p>
        </p:txBody>
      </p:sp>
      <p:grpSp>
        <p:nvGrpSpPr>
          <p:cNvPr id="2" name="Group 5"/>
          <p:cNvGrpSpPr/>
          <p:nvPr/>
        </p:nvGrpSpPr>
        <p:grpSpPr bwMode="auto">
          <a:xfrm>
            <a:off x="7164288" y="1781944"/>
            <a:ext cx="1344613" cy="1143000"/>
            <a:chOff x="4896" y="1296"/>
            <a:chExt cx="847" cy="720"/>
          </a:xfrm>
        </p:grpSpPr>
        <p:sp>
          <p:nvSpPr>
            <p:cNvPr id="41990" name="AutoShape 6"/>
            <p:cNvSpPr/>
            <p:nvPr/>
          </p:nvSpPr>
          <p:spPr bwMode="auto">
            <a:xfrm>
              <a:off x="4896" y="1296"/>
              <a:ext cx="96" cy="720"/>
            </a:xfrm>
            <a:prstGeom prst="rightBrace">
              <a:avLst>
                <a:gd name="adj1" fmla="val 62500"/>
                <a:gd name="adj2" fmla="val 50000"/>
              </a:avLst>
            </a:prstGeom>
            <a:noFill/>
            <a:ln w="38100">
              <a:solidFill>
                <a:schemeClr val="accent2"/>
              </a:solidFill>
              <a:miter lim="800000"/>
            </a:ln>
            <a:effectLst/>
          </p:spPr>
          <p:txBody>
            <a:bodyPr wrap="none" anchor="ctr"/>
            <a:lstStyle/>
            <a:p>
              <a:endParaRPr lang="zh-CN" altLang="en-US"/>
            </a:p>
          </p:txBody>
        </p:sp>
        <p:sp>
          <p:nvSpPr>
            <p:cNvPr id="41991" name="Text Box 7"/>
            <p:cNvSpPr txBox="1">
              <a:spLocks noChangeArrowheads="1"/>
            </p:cNvSpPr>
            <p:nvPr/>
          </p:nvSpPr>
          <p:spPr bwMode="auto">
            <a:xfrm>
              <a:off x="5071" y="1332"/>
              <a:ext cx="672" cy="596"/>
            </a:xfrm>
            <a:prstGeom prst="rect">
              <a:avLst/>
            </a:prstGeom>
            <a:noFill/>
            <a:ln w="9525">
              <a:noFill/>
              <a:miter lim="800000"/>
            </a:ln>
            <a:effectLst/>
          </p:spPr>
          <p:txBody>
            <a:bodyPr>
              <a:spAutoFit/>
            </a:bodyPr>
            <a:lstStyle/>
            <a:p>
              <a:pPr>
                <a:spcBef>
                  <a:spcPct val="50000"/>
                </a:spcBef>
              </a:pPr>
              <a:r>
                <a:rPr lang="zh-CN" altLang="en-US" sz="2800" b="1" i="0" dirty="0">
                  <a:solidFill>
                    <a:srgbClr val="FF0000"/>
                  </a:solidFill>
                  <a:effectLst/>
                  <a:latin typeface="Tahoma" panose="020B0604030504040204" pitchFamily="34" charset="0"/>
                </a:rPr>
                <a:t>直接滴定</a:t>
              </a:r>
            </a:p>
          </p:txBody>
        </p:sp>
      </p:grpSp>
      <p:sp>
        <p:nvSpPr>
          <p:cNvPr id="41992" name="Text Box 8"/>
          <p:cNvSpPr txBox="1">
            <a:spLocks noChangeArrowheads="1"/>
          </p:cNvSpPr>
          <p:nvPr/>
        </p:nvSpPr>
        <p:spPr bwMode="auto">
          <a:xfrm>
            <a:off x="1066800" y="1556792"/>
            <a:ext cx="6553200" cy="1544638"/>
          </a:xfrm>
          <a:prstGeom prst="rect">
            <a:avLst/>
          </a:prstGeom>
          <a:noFill/>
          <a:ln w="9525">
            <a:noFill/>
            <a:miter lim="800000"/>
          </a:ln>
          <a:effectLst/>
        </p:spPr>
        <p:txBody>
          <a:bodyPr>
            <a:spAutoFit/>
          </a:bodyPr>
          <a:lstStyle/>
          <a:p>
            <a:pPr marL="457200" indent="-457200">
              <a:spcBef>
                <a:spcPct val="20000"/>
              </a:spcBef>
              <a:buClr>
                <a:schemeClr val="folHlink"/>
              </a:buClr>
              <a:buSzPct val="60000"/>
              <a:buFont typeface="Wingdings" panose="05000000000000000000" pitchFamily="2" charset="2"/>
              <a:buNone/>
            </a:pP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1. </a:t>
            </a:r>
            <a:r>
              <a:rPr lang="zh-CN" altLang="en-US" sz="2800" b="1" i="0" dirty="0">
                <a:solidFill>
                  <a:schemeClr val="tx1"/>
                </a:solidFill>
                <a:effectLst/>
                <a:latin typeface="Times New Roman" panose="02020603050405020304" pitchFamily="18" charset="0"/>
                <a:ea typeface="+mn-ea"/>
                <a:cs typeface="Times New Roman" panose="02020603050405020304" pitchFamily="18" charset="0"/>
              </a:rPr>
              <a:t>按一定的反应式定量进行</a:t>
            </a: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(99.9%)    </a:t>
            </a:r>
          </a:p>
          <a:p>
            <a:pPr marL="457200" indent="-457200">
              <a:spcBef>
                <a:spcPct val="20000"/>
              </a:spcBef>
              <a:buClr>
                <a:schemeClr val="folHlink"/>
              </a:buClr>
              <a:buSzPct val="60000"/>
              <a:buFont typeface="Wingdings" panose="05000000000000000000" pitchFamily="2" charset="2"/>
              <a:buNone/>
            </a:pP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2. </a:t>
            </a:r>
            <a:r>
              <a:rPr lang="zh-CN" altLang="en-US" sz="2800" b="1" i="0" dirty="0">
                <a:solidFill>
                  <a:schemeClr val="tx1"/>
                </a:solidFill>
                <a:effectLst/>
                <a:latin typeface="Times New Roman" panose="02020603050405020304" pitchFamily="18" charset="0"/>
                <a:ea typeface="+mn-ea"/>
                <a:cs typeface="Times New Roman" panose="02020603050405020304" pitchFamily="18" charset="0"/>
              </a:rPr>
              <a:t>快 </a:t>
            </a: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a:t>
            </a:r>
            <a:r>
              <a:rPr lang="zh-CN" altLang="en-US" sz="2800" b="1" i="0" dirty="0">
                <a:solidFill>
                  <a:schemeClr val="tx1"/>
                </a:solidFill>
                <a:effectLst/>
                <a:latin typeface="Times New Roman" panose="02020603050405020304" pitchFamily="18" charset="0"/>
                <a:ea typeface="+mn-ea"/>
                <a:cs typeface="Times New Roman" panose="02020603050405020304" pitchFamily="18" charset="0"/>
              </a:rPr>
              <a:t>或可加热、催化剂</a:t>
            </a: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                              </a:t>
            </a:r>
          </a:p>
          <a:p>
            <a:pPr marL="457200" indent="-457200">
              <a:spcBef>
                <a:spcPct val="20000"/>
              </a:spcBef>
              <a:buClr>
                <a:schemeClr val="folHlink"/>
              </a:buClr>
              <a:buSzPct val="60000"/>
              <a:buFont typeface="Wingdings" panose="05000000000000000000" pitchFamily="2" charset="2"/>
              <a:buNone/>
            </a:pP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3. </a:t>
            </a:r>
            <a:r>
              <a:rPr lang="zh-CN" altLang="en-US" sz="2800" b="1" i="0" dirty="0">
                <a:solidFill>
                  <a:schemeClr val="tx1"/>
                </a:solidFill>
                <a:effectLst/>
                <a:latin typeface="Times New Roman" panose="02020603050405020304" pitchFamily="18" charset="0"/>
                <a:ea typeface="+mn-ea"/>
                <a:cs typeface="Times New Roman" panose="02020603050405020304" pitchFamily="18" charset="0"/>
              </a:rPr>
              <a:t>有适当的方法确定终点</a:t>
            </a: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a:t>
            </a:r>
            <a:r>
              <a:rPr lang="zh-CN" altLang="en-US" sz="2800" b="1" i="0" dirty="0">
                <a:solidFill>
                  <a:schemeClr val="tx1"/>
                </a:solidFill>
                <a:effectLst/>
                <a:latin typeface="Times New Roman" panose="02020603050405020304" pitchFamily="18" charset="0"/>
                <a:ea typeface="+mn-ea"/>
                <a:cs typeface="Times New Roman" panose="02020603050405020304" pitchFamily="18" charset="0"/>
              </a:rPr>
              <a:t>指示剂</a:t>
            </a:r>
            <a:r>
              <a:rPr lang="en-US" altLang="zh-CN" sz="2800" b="1" i="0" dirty="0">
                <a:solidFill>
                  <a:schemeClr val="tx1"/>
                </a:solidFill>
                <a:effectLst/>
                <a:latin typeface="Times New Roman" panose="02020603050405020304" pitchFamily="18" charset="0"/>
                <a:ea typeface="+mn-ea"/>
                <a:cs typeface="Times New Roman" panose="02020603050405020304" pitchFamily="18" charset="0"/>
              </a:rPr>
              <a:t>)</a:t>
            </a:r>
          </a:p>
        </p:txBody>
      </p:sp>
      <p:grpSp>
        <p:nvGrpSpPr>
          <p:cNvPr id="3" name="Group 9"/>
          <p:cNvGrpSpPr/>
          <p:nvPr/>
        </p:nvGrpSpPr>
        <p:grpSpPr bwMode="auto">
          <a:xfrm>
            <a:off x="3057730" y="4014196"/>
            <a:ext cx="990600" cy="639763"/>
            <a:chOff x="2120" y="2621"/>
            <a:chExt cx="624" cy="403"/>
          </a:xfrm>
        </p:grpSpPr>
        <p:sp>
          <p:nvSpPr>
            <p:cNvPr id="41994" name="Line 10"/>
            <p:cNvSpPr>
              <a:spLocks noChangeShapeType="1"/>
            </p:cNvSpPr>
            <p:nvPr/>
          </p:nvSpPr>
          <p:spPr bwMode="auto">
            <a:xfrm>
              <a:off x="2381" y="2880"/>
              <a:ext cx="0" cy="144"/>
            </a:xfrm>
            <a:prstGeom prst="line">
              <a:avLst/>
            </a:prstGeom>
            <a:noFill/>
            <a:ln w="28575">
              <a:solidFill>
                <a:schemeClr val="tx1"/>
              </a:solidFill>
              <a:miter lim="800000"/>
              <a:tailEnd type="triangle" w="med" len="med"/>
            </a:ln>
            <a:effectLst/>
          </p:spPr>
          <p:txBody>
            <a:bodyPr wrap="none"/>
            <a:lstStyle/>
            <a:p>
              <a:endParaRPr lang="zh-CN" altLang="en-US" i="0">
                <a:solidFill>
                  <a:srgbClr val="0000CC"/>
                </a:solidFill>
                <a:effectLst/>
                <a:latin typeface="Times New Roman" panose="02020603050405020304" pitchFamily="18" charset="0"/>
                <a:cs typeface="Times New Roman" panose="02020603050405020304" pitchFamily="18" charset="0"/>
              </a:endParaRPr>
            </a:p>
          </p:txBody>
        </p:sp>
        <p:sp>
          <p:nvSpPr>
            <p:cNvPr id="41995" name="Text Box 11"/>
            <p:cNvSpPr txBox="1">
              <a:spLocks noChangeArrowheads="1"/>
            </p:cNvSpPr>
            <p:nvPr/>
          </p:nvSpPr>
          <p:spPr bwMode="auto">
            <a:xfrm>
              <a:off x="2120" y="2621"/>
              <a:ext cx="624" cy="310"/>
            </a:xfrm>
            <a:prstGeom prst="rect">
              <a:avLst/>
            </a:prstGeom>
            <a:noFill/>
            <a:ln w="9525">
              <a:noFill/>
              <a:miter lim="800000"/>
            </a:ln>
            <a:effectLst/>
          </p:spPr>
          <p:txBody>
            <a:bodyPr>
              <a:spAutoFit/>
            </a:bodyPr>
            <a:lstStyle/>
            <a:p>
              <a:pPr>
                <a:spcBef>
                  <a:spcPct val="50000"/>
                </a:spcBef>
              </a:pPr>
              <a:r>
                <a:rPr lang="en-US" altLang="zh-CN" sz="2600" b="1" i="0" dirty="0">
                  <a:solidFill>
                    <a:srgbClr val="0000CC"/>
                  </a:solidFill>
                  <a:effectLst/>
                  <a:latin typeface="Times New Roman" panose="02020603050405020304" pitchFamily="18" charset="0"/>
                  <a:cs typeface="Times New Roman" panose="02020603050405020304" pitchFamily="18" charset="0"/>
                </a:rPr>
                <a:t>Zn</a:t>
              </a:r>
              <a:r>
                <a:rPr lang="en-US" altLang="zh-CN" sz="2600" b="1" i="0" baseline="30000" dirty="0">
                  <a:solidFill>
                    <a:srgbClr val="0000CC"/>
                  </a:solidFill>
                  <a:effectLst/>
                  <a:latin typeface="Times New Roman" panose="02020603050405020304" pitchFamily="18" charset="0"/>
                  <a:cs typeface="Times New Roman" panose="02020603050405020304" pitchFamily="18" charset="0"/>
                </a:rPr>
                <a:t>2</a:t>
              </a:r>
              <a:r>
                <a:rPr lang="en-US" altLang="zh-CN" sz="2800" b="1" i="0" baseline="30000" dirty="0">
                  <a:solidFill>
                    <a:srgbClr val="0000CC"/>
                  </a:solidFill>
                  <a:effectLst/>
                  <a:latin typeface="Times New Roman" panose="02020603050405020304" pitchFamily="18" charset="0"/>
                  <a:cs typeface="Times New Roman" panose="02020603050405020304" pitchFamily="18" charset="0"/>
                </a:rPr>
                <a:t>+</a:t>
              </a:r>
            </a:p>
          </p:txBody>
        </p:sp>
      </p:grpSp>
      <p:grpSp>
        <p:nvGrpSpPr>
          <p:cNvPr id="4" name="Group 12"/>
          <p:cNvGrpSpPr/>
          <p:nvPr/>
        </p:nvGrpSpPr>
        <p:grpSpPr bwMode="auto">
          <a:xfrm>
            <a:off x="6568480" y="3968154"/>
            <a:ext cx="1429544" cy="685800"/>
            <a:chOff x="4464" y="2592"/>
            <a:chExt cx="768" cy="432"/>
          </a:xfrm>
        </p:grpSpPr>
        <p:sp>
          <p:nvSpPr>
            <p:cNvPr id="41997" name="Line 13"/>
            <p:cNvSpPr>
              <a:spLocks noChangeShapeType="1"/>
            </p:cNvSpPr>
            <p:nvPr/>
          </p:nvSpPr>
          <p:spPr bwMode="auto">
            <a:xfrm>
              <a:off x="4752" y="2880"/>
              <a:ext cx="0" cy="144"/>
            </a:xfrm>
            <a:prstGeom prst="line">
              <a:avLst/>
            </a:prstGeom>
            <a:noFill/>
            <a:ln w="28575">
              <a:solidFill>
                <a:schemeClr val="tx1"/>
              </a:solidFill>
              <a:miter lim="800000"/>
              <a:tailEnd type="triangle" w="med" len="med"/>
            </a:ln>
            <a:effectLst/>
          </p:spPr>
          <p:txBody>
            <a:bodyPr wrap="none"/>
            <a:lstStyle/>
            <a:p>
              <a:endParaRPr lang="zh-CN" altLang="en-US" i="0">
                <a:solidFill>
                  <a:srgbClr val="0000CC"/>
                </a:solidFill>
                <a:effectLst/>
                <a:latin typeface="Times New Roman" panose="02020603050405020304" pitchFamily="18" charset="0"/>
                <a:cs typeface="Times New Roman" panose="02020603050405020304" pitchFamily="18" charset="0"/>
              </a:endParaRPr>
            </a:p>
          </p:txBody>
        </p:sp>
        <p:sp>
          <p:nvSpPr>
            <p:cNvPr id="41998" name="Text Box 14"/>
            <p:cNvSpPr txBox="1">
              <a:spLocks noChangeArrowheads="1"/>
            </p:cNvSpPr>
            <p:nvPr/>
          </p:nvSpPr>
          <p:spPr bwMode="auto">
            <a:xfrm>
              <a:off x="4464" y="2592"/>
              <a:ext cx="768" cy="310"/>
            </a:xfrm>
            <a:prstGeom prst="rect">
              <a:avLst/>
            </a:prstGeom>
            <a:noFill/>
            <a:ln w="9525">
              <a:noFill/>
              <a:miter lim="800000"/>
            </a:ln>
            <a:effectLst/>
          </p:spPr>
          <p:txBody>
            <a:bodyPr>
              <a:spAutoFit/>
            </a:bodyPr>
            <a:lstStyle/>
            <a:p>
              <a:pPr>
                <a:spcBef>
                  <a:spcPct val="50000"/>
                </a:spcBef>
              </a:pPr>
              <a:r>
                <a:rPr lang="en-US" altLang="zh-CN" sz="2600" b="1" i="0" dirty="0" err="1">
                  <a:solidFill>
                    <a:srgbClr val="0000CC"/>
                  </a:solidFill>
                  <a:effectLst/>
                  <a:latin typeface="Times New Roman" panose="02020603050405020304" pitchFamily="18" charset="0"/>
                  <a:cs typeface="Times New Roman" panose="02020603050405020304" pitchFamily="18" charset="0"/>
                </a:rPr>
                <a:t>NaOH</a:t>
              </a:r>
              <a:endParaRPr lang="en-US" altLang="zh-CN" sz="2600" b="1" i="0" dirty="0">
                <a:solidFill>
                  <a:srgbClr val="0000CC"/>
                </a:solidFill>
                <a:effectLst/>
                <a:latin typeface="Times New Roman" panose="02020603050405020304" pitchFamily="18" charset="0"/>
                <a:cs typeface="Times New Roman" panose="02020603050405020304" pitchFamily="18" charset="0"/>
              </a:endParaRPr>
            </a:p>
          </p:txBody>
        </p:sp>
      </p:grpSp>
      <p:sp>
        <p:nvSpPr>
          <p:cNvPr id="41999" name="Text Box 15"/>
          <p:cNvSpPr txBox="1">
            <a:spLocks noChangeArrowheads="1"/>
          </p:cNvSpPr>
          <p:nvPr/>
        </p:nvSpPr>
        <p:spPr bwMode="auto">
          <a:xfrm>
            <a:off x="827584" y="4577754"/>
            <a:ext cx="4876800" cy="579438"/>
          </a:xfrm>
          <a:prstGeom prst="rect">
            <a:avLst/>
          </a:prstGeom>
          <a:noFill/>
          <a:ln w="9525">
            <a:noFill/>
            <a:miter lim="800000"/>
          </a:ln>
          <a:effectLst/>
        </p:spPr>
        <p:txBody>
          <a:bodyPr>
            <a:spAutoFit/>
          </a:bodyPr>
          <a:lstStyle/>
          <a:p>
            <a:pPr>
              <a:spcBef>
                <a:spcPct val="50000"/>
              </a:spcBef>
            </a:pPr>
            <a:r>
              <a:rPr lang="zh-CN" altLang="en-US" sz="2800" b="1" i="0" dirty="0">
                <a:solidFill>
                  <a:srgbClr val="FF0000"/>
                </a:solidFill>
                <a:effectLst/>
                <a:latin typeface="Times New Roman" panose="02020603050405020304" pitchFamily="18" charset="0"/>
                <a:cs typeface="Times New Roman" panose="02020603050405020304" pitchFamily="18" charset="0"/>
              </a:rPr>
              <a:t>返滴定</a:t>
            </a:r>
            <a:r>
              <a:rPr lang="en-US" altLang="zh-CN" sz="2800" b="1" i="0" dirty="0">
                <a:solidFill>
                  <a:srgbClr val="FF0000"/>
                </a:solidFill>
                <a:effectLst/>
                <a:latin typeface="Times New Roman" panose="02020603050405020304" pitchFamily="18" charset="0"/>
                <a:cs typeface="Times New Roman" panose="02020603050405020304" pitchFamily="18" charset="0"/>
              </a:rPr>
              <a:t>:</a:t>
            </a:r>
            <a:r>
              <a:rPr lang="en-US" altLang="zh-CN" sz="3200" i="0" dirty="0">
                <a:effectLst/>
                <a:latin typeface="Times New Roman" panose="02020603050405020304" pitchFamily="18" charset="0"/>
                <a:cs typeface="Times New Roman" panose="02020603050405020304" pitchFamily="18" charset="0"/>
              </a:rPr>
              <a:t> </a:t>
            </a:r>
            <a:r>
              <a:rPr lang="en-US" altLang="zh-CN" sz="2600" b="1" i="0" dirty="0" err="1">
                <a:solidFill>
                  <a:schemeClr val="tx1"/>
                </a:solidFill>
                <a:effectLst/>
                <a:latin typeface="Times New Roman" panose="02020603050405020304" pitchFamily="18" charset="0"/>
                <a:cs typeface="Times New Roman" panose="02020603050405020304" pitchFamily="18" charset="0"/>
              </a:rPr>
              <a:t>Al+EDTA</a:t>
            </a:r>
            <a:r>
              <a:rPr lang="en-US" altLang="zh-CN" sz="2600" b="1" i="0" dirty="0">
                <a:solidFill>
                  <a:schemeClr val="tx1"/>
                </a:solidFill>
                <a:effectLst/>
                <a:latin typeface="Times New Roman" panose="02020603050405020304" pitchFamily="18" charset="0"/>
                <a:cs typeface="Times New Roman" panose="02020603050405020304" pitchFamily="18" charset="0"/>
              </a:rPr>
              <a:t>(</a:t>
            </a:r>
            <a:r>
              <a:rPr lang="zh-CN" altLang="en-US" sz="2600" b="1" i="0" dirty="0">
                <a:solidFill>
                  <a:schemeClr val="tx1"/>
                </a:solidFill>
                <a:effectLst/>
                <a:latin typeface="Times New Roman" panose="02020603050405020304" pitchFamily="18" charset="0"/>
                <a:cs typeface="Times New Roman" panose="02020603050405020304" pitchFamily="18" charset="0"/>
              </a:rPr>
              <a:t>过量</a:t>
            </a:r>
            <a:r>
              <a:rPr lang="en-US" altLang="zh-CN" sz="2600" b="1" i="0" dirty="0">
                <a:solidFill>
                  <a:schemeClr val="tx1"/>
                </a:solidFill>
                <a:effectLst/>
                <a:latin typeface="Times New Roman" panose="02020603050405020304" pitchFamily="18" charset="0"/>
                <a:cs typeface="Times New Roman" panose="02020603050405020304" pitchFamily="18" charset="0"/>
              </a:rPr>
              <a:t>)</a:t>
            </a:r>
            <a:r>
              <a:rPr lang="zh-CN" altLang="en-US" sz="2800" b="1" i="0" dirty="0">
                <a:solidFill>
                  <a:schemeClr val="tx1"/>
                </a:solidFill>
                <a:effectLst/>
                <a:latin typeface="Times New Roman" panose="02020603050405020304" pitchFamily="18" charset="0"/>
                <a:cs typeface="Times New Roman" panose="02020603050405020304" pitchFamily="18" charset="0"/>
              </a:rPr>
              <a:t>、</a:t>
            </a:r>
          </a:p>
        </p:txBody>
      </p:sp>
      <p:grpSp>
        <p:nvGrpSpPr>
          <p:cNvPr id="5" name="Group 16"/>
          <p:cNvGrpSpPr/>
          <p:nvPr/>
        </p:nvGrpSpPr>
        <p:grpSpPr bwMode="auto">
          <a:xfrm>
            <a:off x="899012" y="5705053"/>
            <a:ext cx="7825681" cy="676275"/>
            <a:chOff x="713" y="3552"/>
            <a:chExt cx="4492" cy="426"/>
          </a:xfrm>
        </p:grpSpPr>
        <p:sp>
          <p:nvSpPr>
            <p:cNvPr id="42001" name="Line 17"/>
            <p:cNvSpPr>
              <a:spLocks noChangeShapeType="1"/>
            </p:cNvSpPr>
            <p:nvPr/>
          </p:nvSpPr>
          <p:spPr bwMode="auto">
            <a:xfrm>
              <a:off x="4512" y="3552"/>
              <a:ext cx="0" cy="192"/>
            </a:xfrm>
            <a:prstGeom prst="line">
              <a:avLst/>
            </a:prstGeom>
            <a:noFill/>
            <a:ln w="28575">
              <a:solidFill>
                <a:schemeClr val="tx1"/>
              </a:solidFill>
              <a:miter lim="800000"/>
              <a:tailEnd type="triangle" w="med" len="med"/>
            </a:ln>
            <a:effectLst/>
          </p:spPr>
          <p:txBody>
            <a:bodyPr wrap="none"/>
            <a:lstStyle/>
            <a:p>
              <a:endParaRPr lang="zh-CN" altLang="en-US" i="0">
                <a:effectLst/>
                <a:latin typeface="Times New Roman" panose="02020603050405020304" pitchFamily="18" charset="0"/>
                <a:cs typeface="Times New Roman" panose="02020603050405020304" pitchFamily="18" charset="0"/>
              </a:endParaRPr>
            </a:p>
          </p:txBody>
        </p:sp>
        <p:sp>
          <p:nvSpPr>
            <p:cNvPr id="42002" name="Line 18"/>
            <p:cNvSpPr>
              <a:spLocks noChangeShapeType="1"/>
            </p:cNvSpPr>
            <p:nvPr/>
          </p:nvSpPr>
          <p:spPr bwMode="auto">
            <a:xfrm>
              <a:off x="2256" y="3840"/>
              <a:ext cx="432" cy="0"/>
            </a:xfrm>
            <a:prstGeom prst="line">
              <a:avLst/>
            </a:prstGeom>
            <a:noFill/>
            <a:ln w="9525">
              <a:solidFill>
                <a:schemeClr val="tx1"/>
              </a:solidFill>
              <a:miter lim="800000"/>
              <a:tailEnd type="triangle" w="med" len="med"/>
            </a:ln>
            <a:effectLst/>
          </p:spPr>
          <p:txBody>
            <a:bodyPr wrap="none"/>
            <a:lstStyle/>
            <a:p>
              <a:endParaRPr lang="zh-CN" altLang="en-US" i="0">
                <a:effectLst/>
                <a:latin typeface="Times New Roman" panose="02020603050405020304" pitchFamily="18" charset="0"/>
                <a:cs typeface="Times New Roman" panose="02020603050405020304" pitchFamily="18" charset="0"/>
              </a:endParaRPr>
            </a:p>
          </p:txBody>
        </p:sp>
        <p:sp>
          <p:nvSpPr>
            <p:cNvPr id="42003" name="Line 19"/>
            <p:cNvSpPr>
              <a:spLocks noChangeShapeType="1"/>
            </p:cNvSpPr>
            <p:nvPr/>
          </p:nvSpPr>
          <p:spPr bwMode="auto">
            <a:xfrm>
              <a:off x="3696" y="3792"/>
              <a:ext cx="336" cy="0"/>
            </a:xfrm>
            <a:prstGeom prst="line">
              <a:avLst/>
            </a:prstGeom>
            <a:noFill/>
            <a:ln w="9525">
              <a:solidFill>
                <a:schemeClr val="tx1"/>
              </a:solidFill>
              <a:miter lim="800000"/>
              <a:tailEnd type="triangle" w="med" len="med"/>
            </a:ln>
            <a:effectLst/>
          </p:spPr>
          <p:txBody>
            <a:bodyPr wrap="none"/>
            <a:lstStyle/>
            <a:p>
              <a:endParaRPr lang="zh-CN" altLang="en-US" i="0">
                <a:effectLst/>
                <a:latin typeface="Times New Roman" panose="02020603050405020304" pitchFamily="18" charset="0"/>
                <a:cs typeface="Times New Roman" panose="02020603050405020304" pitchFamily="18" charset="0"/>
              </a:endParaRPr>
            </a:p>
          </p:txBody>
        </p:sp>
        <p:sp>
          <p:nvSpPr>
            <p:cNvPr id="42004" name="Text Box 20"/>
            <p:cNvSpPr txBox="1">
              <a:spLocks noChangeArrowheads="1"/>
            </p:cNvSpPr>
            <p:nvPr/>
          </p:nvSpPr>
          <p:spPr bwMode="auto">
            <a:xfrm>
              <a:off x="713" y="3648"/>
              <a:ext cx="4492" cy="330"/>
            </a:xfrm>
            <a:prstGeom prst="rect">
              <a:avLst/>
            </a:prstGeom>
            <a:noFill/>
            <a:ln w="9525">
              <a:noFill/>
              <a:miter lim="800000"/>
            </a:ln>
            <a:effectLst/>
          </p:spPr>
          <p:txBody>
            <a:bodyPr wrap="square">
              <a:spAutoFit/>
            </a:bodyPr>
            <a:lstStyle/>
            <a:p>
              <a:pPr>
                <a:spcBef>
                  <a:spcPct val="20000"/>
                </a:spcBef>
                <a:buClr>
                  <a:schemeClr val="folHlink"/>
                </a:buClr>
                <a:buSzPct val="60000"/>
                <a:buFont typeface="Wingdings" panose="05000000000000000000" pitchFamily="2" charset="2"/>
                <a:buNone/>
              </a:pPr>
              <a:r>
                <a:rPr lang="zh-CN" altLang="en-US" sz="2800" b="1" i="0" dirty="0">
                  <a:solidFill>
                    <a:srgbClr val="FF0000"/>
                  </a:solidFill>
                  <a:effectLst/>
                  <a:latin typeface="Times New Roman" panose="02020603050405020304" pitchFamily="18" charset="0"/>
                  <a:cs typeface="Times New Roman" panose="02020603050405020304" pitchFamily="18" charset="0"/>
                </a:rPr>
                <a:t>间接滴定：</a:t>
              </a:r>
              <a:r>
                <a:rPr lang="en-US" altLang="zh-CN" sz="2600" b="1" i="0" dirty="0">
                  <a:solidFill>
                    <a:schemeClr val="tx1"/>
                  </a:solidFill>
                  <a:effectLst/>
                  <a:latin typeface="Times New Roman" panose="02020603050405020304" pitchFamily="18" charset="0"/>
                  <a:cs typeface="Times New Roman" panose="02020603050405020304" pitchFamily="18" charset="0"/>
                </a:rPr>
                <a:t>Ca</a:t>
              </a:r>
              <a:r>
                <a:rPr lang="en-US" altLang="zh-CN" sz="26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8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en-US" altLang="zh-CN" sz="2800" b="1" i="0" dirty="0" smtClean="0">
                  <a:solidFill>
                    <a:schemeClr val="tx1"/>
                  </a:solidFill>
                  <a:effectLst/>
                  <a:latin typeface="Times New Roman" panose="02020603050405020304" pitchFamily="18" charset="0"/>
                  <a:cs typeface="Times New Roman" panose="02020603050405020304" pitchFamily="18" charset="0"/>
                </a:rPr>
                <a:t>     </a:t>
              </a:r>
              <a:r>
                <a:rPr lang="en-US" altLang="zh-CN" sz="2600" b="1" i="0" dirty="0">
                  <a:solidFill>
                    <a:schemeClr val="tx1"/>
                  </a:solidFill>
                  <a:effectLst/>
                  <a:latin typeface="Times New Roman" panose="02020603050405020304" pitchFamily="18" charset="0"/>
                  <a:cs typeface="Times New Roman" panose="02020603050405020304" pitchFamily="18" charset="0"/>
                </a:rPr>
                <a:t>CaC</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600" b="1" i="0" dirty="0">
                  <a:solidFill>
                    <a:schemeClr val="tx1"/>
                  </a:solidFill>
                  <a:effectLst/>
                  <a:latin typeface="Times New Roman" panose="02020603050405020304" pitchFamily="18" charset="0"/>
                  <a:cs typeface="Times New Roman" panose="02020603050405020304" pitchFamily="18" charset="0"/>
                </a:rPr>
                <a:t>O</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000" b="1" i="0" dirty="0">
                  <a:solidFill>
                    <a:schemeClr val="tx1"/>
                  </a:solidFill>
                  <a:effectLst/>
                  <a:latin typeface="Times New Roman" panose="02020603050405020304" pitchFamily="18" charset="0"/>
                  <a:cs typeface="Times New Roman" panose="02020603050405020304" pitchFamily="18" charset="0"/>
                </a:rPr>
                <a:t>(s) </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en-US" altLang="zh-CN" sz="2800" b="1" i="0" dirty="0" smtClean="0">
                  <a:solidFill>
                    <a:schemeClr val="tx1"/>
                  </a:solidFill>
                  <a:effectLst/>
                  <a:latin typeface="Times New Roman" panose="02020603050405020304" pitchFamily="18" charset="0"/>
                  <a:cs typeface="Times New Roman" panose="02020603050405020304" pitchFamily="18" charset="0"/>
                </a:rPr>
                <a:t>          </a:t>
              </a:r>
              <a:r>
                <a:rPr lang="en-US" altLang="zh-CN" sz="2600" b="1" i="0" dirty="0">
                  <a:solidFill>
                    <a:schemeClr val="tx1"/>
                  </a:solidFill>
                  <a:effectLst/>
                  <a:latin typeface="Times New Roman" panose="02020603050405020304" pitchFamily="18" charset="0"/>
                  <a:cs typeface="Times New Roman" panose="02020603050405020304" pitchFamily="18" charset="0"/>
                </a:rPr>
                <a:t>H</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600" b="1" i="0" dirty="0">
                  <a:solidFill>
                    <a:schemeClr val="tx1"/>
                  </a:solidFill>
                  <a:effectLst/>
                  <a:latin typeface="Times New Roman" panose="02020603050405020304" pitchFamily="18" charset="0"/>
                  <a:cs typeface="Times New Roman" panose="02020603050405020304" pitchFamily="18" charset="0"/>
                </a:rPr>
                <a:t>C</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600" b="1" i="0" dirty="0">
                  <a:solidFill>
                    <a:schemeClr val="tx1"/>
                  </a:solidFill>
                  <a:effectLst/>
                  <a:latin typeface="Times New Roman" panose="02020603050405020304" pitchFamily="18" charset="0"/>
                  <a:cs typeface="Times New Roman" panose="02020603050405020304" pitchFamily="18" charset="0"/>
                </a:rPr>
                <a:t>O</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4</a:t>
              </a:r>
              <a:endParaRPr lang="en-US" altLang="zh-CN" sz="2600" b="1" i="0" dirty="0">
                <a:solidFill>
                  <a:schemeClr val="tx1"/>
                </a:solidFill>
                <a:effectLst/>
                <a:latin typeface="Times New Roman" panose="02020603050405020304" pitchFamily="18" charset="0"/>
                <a:cs typeface="Times New Roman" panose="02020603050405020304" pitchFamily="18" charset="0"/>
              </a:endParaRPr>
            </a:p>
          </p:txBody>
        </p:sp>
      </p:grpSp>
      <p:sp>
        <p:nvSpPr>
          <p:cNvPr id="42005" name="Text Box 21"/>
          <p:cNvSpPr txBox="1">
            <a:spLocks noChangeArrowheads="1"/>
          </p:cNvSpPr>
          <p:nvPr/>
        </p:nvSpPr>
        <p:spPr bwMode="auto">
          <a:xfrm>
            <a:off x="5331024" y="4653954"/>
            <a:ext cx="3200400" cy="492443"/>
          </a:xfrm>
          <a:prstGeom prst="rect">
            <a:avLst/>
          </a:prstGeom>
          <a:noFill/>
          <a:ln w="9525">
            <a:noFill/>
            <a:miter lim="800000"/>
          </a:ln>
          <a:effectLst/>
        </p:spPr>
        <p:txBody>
          <a:bodyPr>
            <a:spAutoFit/>
          </a:bodyPr>
          <a:lstStyle/>
          <a:p>
            <a:pPr>
              <a:spcBef>
                <a:spcPct val="50000"/>
              </a:spcBef>
            </a:pPr>
            <a:r>
              <a:rPr lang="en-US" altLang="zh-CN" sz="2600" b="1" i="0" dirty="0">
                <a:solidFill>
                  <a:schemeClr val="tx1"/>
                </a:solidFill>
                <a:effectLst/>
                <a:latin typeface="Times New Roman" panose="02020603050405020304" pitchFamily="18" charset="0"/>
                <a:cs typeface="Times New Roman" panose="02020603050405020304" pitchFamily="18" charset="0"/>
              </a:rPr>
              <a:t>CaCO</a:t>
            </a:r>
            <a:r>
              <a:rPr lang="en-US" altLang="zh-CN" sz="26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600" b="1" i="0" dirty="0">
                <a:solidFill>
                  <a:schemeClr val="tx1"/>
                </a:solidFill>
                <a:effectLst/>
                <a:latin typeface="Times New Roman" panose="02020603050405020304" pitchFamily="18" charset="0"/>
                <a:cs typeface="Times New Roman" panose="02020603050405020304" pitchFamily="18" charset="0"/>
              </a:rPr>
              <a:t>+HCl(</a:t>
            </a:r>
            <a:r>
              <a:rPr lang="zh-CN" altLang="en-US" sz="2600" b="1" i="0" dirty="0">
                <a:solidFill>
                  <a:schemeClr val="tx1"/>
                </a:solidFill>
                <a:effectLst/>
                <a:latin typeface="Times New Roman" panose="02020603050405020304" pitchFamily="18" charset="0"/>
                <a:cs typeface="Times New Roman" panose="02020603050405020304" pitchFamily="18" charset="0"/>
              </a:rPr>
              <a:t>过量</a:t>
            </a:r>
            <a:r>
              <a:rPr lang="en-US" altLang="zh-CN" sz="2600" b="1" i="0" dirty="0">
                <a:solidFill>
                  <a:schemeClr val="tx1"/>
                </a:solidFill>
                <a:effectLst/>
                <a:latin typeface="Times New Roman" panose="02020603050405020304" pitchFamily="18" charset="0"/>
                <a:cs typeface="Times New Roman" panose="02020603050405020304" pitchFamily="18" charset="0"/>
              </a:rPr>
              <a:t>)</a:t>
            </a:r>
            <a:endParaRPr lang="en-US" altLang="zh-CN" sz="2600"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87">
                                            <p:txEl>
                                              <p:pRg st="0" end="0"/>
                                            </p:txEl>
                                          </p:spTgt>
                                        </p:tgtEl>
                                        <p:attrNameLst>
                                          <p:attrName>style.visibility</p:attrName>
                                        </p:attrNameLst>
                                      </p:cBhvr>
                                      <p:to>
                                        <p:strVal val="visible"/>
                                      </p:to>
                                    </p:set>
                                    <p:animEffect transition="in" filter="wipe(up)">
                                      <p:cBhvr>
                                        <p:cTn id="12" dur="500"/>
                                        <p:tgtEl>
                                          <p:spTgt spid="419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999"/>
                                        </p:tgtEl>
                                        <p:attrNameLst>
                                          <p:attrName>style.visibility</p:attrName>
                                        </p:attrNameLst>
                                      </p:cBhvr>
                                      <p:to>
                                        <p:strVal val="visible"/>
                                      </p:to>
                                    </p:set>
                                    <p:animEffect transition="in" filter="wipe(up)">
                                      <p:cBhvr>
                                        <p:cTn id="17" dur="500"/>
                                        <p:tgtEl>
                                          <p:spTgt spid="419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2005"/>
                                        </p:tgtEl>
                                        <p:attrNameLst>
                                          <p:attrName>style.visibility</p:attrName>
                                        </p:attrNameLst>
                                      </p:cBhvr>
                                      <p:to>
                                        <p:strVal val="visible"/>
                                      </p:to>
                                    </p:set>
                                    <p:animEffect transition="in" filter="wipe(up)">
                                      <p:cBhvr>
                                        <p:cTn id="27" dur="500"/>
                                        <p:tgtEl>
                                          <p:spTgt spid="420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1988"/>
                                        </p:tgtEl>
                                        <p:attrNameLst>
                                          <p:attrName>style.visibility</p:attrName>
                                        </p:attrNameLst>
                                      </p:cBhvr>
                                      <p:to>
                                        <p:strVal val="visible"/>
                                      </p:to>
                                    </p:set>
                                    <p:animEffect transition="in" filter="wipe(up)">
                                      <p:cBhvr>
                                        <p:cTn id="42"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P spid="41988" grpId="0" autoUpdateAnimBg="0"/>
      <p:bldP spid="41999" grpId="0" autoUpdateAnimBg="0"/>
      <p:bldP spid="4200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xfrm>
            <a:off x="3176880" y="441761"/>
            <a:ext cx="2941638" cy="650875"/>
          </a:xfrm>
          <a:noFill/>
          <a:ln>
            <a:miter lim="800000"/>
          </a:ln>
        </p:spPr>
        <p:txBody>
          <a:bodyPr vert="horz" wrap="square" lIns="91440" tIns="45720" rIns="91440" bIns="45720" numCol="1" anchor="t" anchorCtr="0" compatLnSpc="1"/>
          <a:lstStyle/>
          <a:p>
            <a:r>
              <a:rPr lang="zh-CN" altLang="en-US" sz="3600" b="1" dirty="0">
                <a:solidFill>
                  <a:srgbClr val="FF0000"/>
                </a:solidFill>
                <a:effectLst/>
                <a:latin typeface="黑体" panose="02010609060101010101" pitchFamily="49" charset="-122"/>
                <a:ea typeface="黑体" panose="02010609060101010101" pitchFamily="49" charset="-122"/>
              </a:rPr>
              <a:t>参 考 书</a:t>
            </a:r>
          </a:p>
        </p:txBody>
      </p:sp>
      <p:sp>
        <p:nvSpPr>
          <p:cNvPr id="118787" name="Rectangle 3"/>
          <p:cNvSpPr>
            <a:spLocks noGrp="1" noChangeArrowheads="1"/>
          </p:cNvSpPr>
          <p:nvPr>
            <p:ph type="body" idx="1"/>
          </p:nvPr>
        </p:nvSpPr>
        <p:spPr bwMode="auto">
          <a:xfrm>
            <a:off x="467544" y="1363668"/>
            <a:ext cx="8281417" cy="4873644"/>
          </a:xfrm>
          <a:noFill/>
          <a:ln>
            <a:miter lim="800000"/>
          </a:ln>
        </p:spPr>
        <p:txBody>
          <a:bodyPr vert="horz" wrap="square" lIns="36000" tIns="45720" rIns="0" bIns="45720" numCol="1" anchor="t" anchorCtr="0" compatLnSpc="1"/>
          <a:lstStyle/>
          <a:p>
            <a:pPr marL="457200" indent="-457200">
              <a:lnSpc>
                <a:spcPct val="115000"/>
              </a:lnSpc>
              <a:buNone/>
            </a:pPr>
            <a:r>
              <a:rPr lang="en-US" altLang="zh-CN" sz="2000" b="1" dirty="0">
                <a:solidFill>
                  <a:srgbClr val="0000CC"/>
                </a:solidFill>
                <a:effectLst/>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a:solidFill>
                  <a:srgbClr val="0000CC"/>
                </a:solidFill>
                <a:effectLst/>
                <a:latin typeface="Times New Roman" panose="02020603050405020304" pitchFamily="18" charset="0"/>
                <a:ea typeface="楷体" panose="02010609060101010101" pitchFamily="49" charset="-122"/>
                <a:cs typeface="Times New Roman" panose="02020603050405020304" pitchFamily="18" charset="0"/>
              </a:rPr>
              <a:t>武汉大学等，分析化学（第</a:t>
            </a:r>
            <a:r>
              <a:rPr lang="zh-CN" altLang="en-US" sz="2000" b="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六</a:t>
            </a:r>
            <a:r>
              <a:rPr lang="zh-CN" altLang="en-US" sz="2000" b="1" dirty="0">
                <a:solidFill>
                  <a:srgbClr val="0000CC"/>
                </a:solidFill>
                <a:effectLst/>
                <a:latin typeface="Times New Roman" panose="02020603050405020304" pitchFamily="18" charset="0"/>
                <a:ea typeface="楷体" panose="02010609060101010101" pitchFamily="49" charset="-122"/>
                <a:cs typeface="Times New Roman" panose="02020603050405020304" pitchFamily="18" charset="0"/>
              </a:rPr>
              <a:t>版），高等教育出版社，</a:t>
            </a:r>
            <a:r>
              <a:rPr lang="en-US" altLang="zh-CN" sz="2000" b="1" dirty="0">
                <a:solidFill>
                  <a:srgbClr val="0000CC"/>
                </a:solidFill>
                <a:effectLst/>
                <a:latin typeface="Times New Roman" panose="02020603050405020304" pitchFamily="18" charset="0"/>
                <a:ea typeface="楷体" panose="02010609060101010101" pitchFamily="49" charset="-122"/>
                <a:cs typeface="Times New Roman" panose="02020603050405020304" pitchFamily="18" charset="0"/>
              </a:rPr>
              <a:t>2016</a:t>
            </a:r>
          </a:p>
          <a:p>
            <a:pPr marL="457200" indent="-457200">
              <a:lnSpc>
                <a:spcPct val="115000"/>
              </a:lnSpc>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荣庆新等，分析化学，中山大学出版社，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1997</a:t>
            </a:r>
          </a:p>
          <a:p>
            <a:pPr>
              <a:lnSpc>
                <a:spcPct val="115000"/>
              </a:lnSpc>
              <a:buFontTx/>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3.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曾慧慧，刘俊义，现代化学实验（上），北京大学医学出版社，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2004</a:t>
            </a:r>
          </a:p>
          <a:p>
            <a:pPr>
              <a:lnSpc>
                <a:spcPct val="115000"/>
              </a:lnSpc>
              <a:spcBef>
                <a:spcPct val="30000"/>
              </a:spcBef>
              <a:buFontTx/>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4.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邵利民，分析化学（第二版），科学出版社，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2020</a:t>
            </a:r>
          </a:p>
          <a:p>
            <a:pPr>
              <a:lnSpc>
                <a:spcPct val="115000"/>
              </a:lnSpc>
              <a:spcBef>
                <a:spcPct val="30000"/>
              </a:spcBef>
              <a:buFontTx/>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5.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庄乾坤、刘虎威、陈洪渊主编</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分析化学学科前沿及进展，科学出版社，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2012</a:t>
            </a:r>
          </a:p>
          <a:p>
            <a:pPr>
              <a:lnSpc>
                <a:spcPct val="115000"/>
              </a:lnSpc>
              <a:spcBef>
                <a:spcPct val="30000"/>
              </a:spcBef>
              <a:buFontTx/>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6.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分析化学（武大第五版）辅导与习题详解，高等教育出版社，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2007</a:t>
            </a:r>
          </a:p>
          <a:p>
            <a:pPr algn="just">
              <a:lnSpc>
                <a:spcPct val="115000"/>
              </a:lnSpc>
              <a:spcBef>
                <a:spcPct val="30000"/>
              </a:spcBef>
              <a:buFontTx/>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7. D. C. Harris. Quantitative Chemical Analysis</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9</a:t>
            </a:r>
            <a:r>
              <a:rPr lang="en-US" altLang="zh-CN" sz="2000" b="1" baseline="30000" dirty="0">
                <a:effectLst/>
                <a:latin typeface="Times New Roman" panose="02020603050405020304" pitchFamily="18" charset="0"/>
                <a:ea typeface="楷体" panose="02010609060101010101" pitchFamily="49" charset="-122"/>
                <a:cs typeface="Times New Roman" panose="02020603050405020304" pitchFamily="18" charset="0"/>
              </a:rPr>
              <a:t>th</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 Ed), New York : W.H. Freeman,  2015</a:t>
            </a:r>
          </a:p>
          <a:p>
            <a:pPr algn="just">
              <a:lnSpc>
                <a:spcPct val="115000"/>
              </a:lnSpc>
              <a:spcBef>
                <a:spcPct val="30000"/>
              </a:spcBef>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8. Gary D. Christian, Analytical Chemistry (7</a:t>
            </a:r>
            <a:r>
              <a:rPr lang="en-US" altLang="zh-CN" sz="2000" b="1" baseline="30000" dirty="0">
                <a:effectLst/>
                <a:latin typeface="Times New Roman" panose="02020603050405020304" pitchFamily="18" charset="0"/>
                <a:ea typeface="楷体" panose="02010609060101010101" pitchFamily="49" charset="-122"/>
                <a:cs typeface="Times New Roman" panose="02020603050405020304" pitchFamily="18" charset="0"/>
              </a:rPr>
              <a:t>th</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 Ed), John Wiley &amp; Sons. Ins. 2013.</a:t>
            </a:r>
          </a:p>
          <a:p>
            <a:pPr algn="just">
              <a:lnSpc>
                <a:spcPct val="115000"/>
              </a:lnSpc>
              <a:spcBef>
                <a:spcPct val="30000"/>
              </a:spcBef>
              <a:buNone/>
            </a:pP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9. </a:t>
            </a:r>
            <a:r>
              <a:rPr lang="zh-CN" altLang="en-US" sz="2000" b="1" dirty="0">
                <a:effectLst/>
                <a:latin typeface="Times New Roman" panose="02020603050405020304" pitchFamily="18" charset="0"/>
                <a:ea typeface="楷体" panose="02010609060101010101" pitchFamily="49" charset="-122"/>
                <a:cs typeface="Times New Roman" panose="02020603050405020304" pitchFamily="18" charset="0"/>
              </a:rPr>
              <a:t>李攻科等，样品制备方法及应用，化学工业出版社，</a:t>
            </a:r>
            <a:r>
              <a:rPr lang="en-US" altLang="zh-CN" sz="2000" b="1" dirty="0">
                <a:effectLst/>
                <a:latin typeface="Times New Roman" panose="02020603050405020304" pitchFamily="18" charset="0"/>
                <a:ea typeface="楷体" panose="02010609060101010101" pitchFamily="49" charset="-122"/>
                <a:cs typeface="Times New Roman" panose="02020603050405020304" pitchFamily="18" charset="0"/>
              </a:rPr>
              <a:t>2022</a:t>
            </a:r>
          </a:p>
        </p:txBody>
      </p:sp>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bwMode="auto">
          <a:xfrm>
            <a:off x="609600" y="260648"/>
            <a:ext cx="5690592" cy="685800"/>
          </a:xfrm>
          <a:noFill/>
          <a:ln>
            <a:miter lim="800000"/>
          </a:ln>
        </p:spPr>
        <p:txBody>
          <a:bodyPr vert="horz" wrap="square" lIns="92075" tIns="46038" rIns="92075" bIns="46038" numCol="1" anchor="b" anchorCtr="0" compatLnSpc="1"/>
          <a:lstStyle/>
          <a:p>
            <a:r>
              <a:rPr lang="zh-CN" altLang="en-US" sz="3600" b="1" dirty="0">
                <a:solidFill>
                  <a:srgbClr val="FF0000"/>
                </a:solidFill>
                <a:effectLst/>
                <a:ea typeface="黑体" panose="02010609060101010101" pitchFamily="49" charset="-122"/>
              </a:rPr>
              <a:t>如何“</a:t>
            </a:r>
            <a:r>
              <a:rPr lang="zh-CN" altLang="en-US" sz="3600" b="1" dirty="0">
                <a:solidFill>
                  <a:srgbClr val="FF0000"/>
                </a:solidFill>
                <a:effectLst/>
              </a:rPr>
              <a:t>滴”</a:t>
            </a:r>
            <a:r>
              <a:rPr lang="zh-CN" altLang="en-US" sz="3600" b="1" dirty="0">
                <a:solidFill>
                  <a:srgbClr val="0000FF"/>
                </a:solidFill>
                <a:effectLst/>
              </a:rPr>
              <a:t>之</a:t>
            </a:r>
            <a:r>
              <a:rPr lang="en-US" altLang="zh-CN" sz="3600" b="1" dirty="0">
                <a:solidFill>
                  <a:srgbClr val="0000FF"/>
                </a:solidFill>
                <a:effectLst/>
              </a:rPr>
              <a:t>--</a:t>
            </a:r>
            <a:r>
              <a:rPr lang="zh-CN" altLang="en-US" sz="3600" b="1" dirty="0">
                <a:solidFill>
                  <a:srgbClr val="0000FF"/>
                </a:solidFill>
                <a:effectLst/>
              </a:rPr>
              <a:t>标准溶液</a:t>
            </a:r>
            <a:endParaRPr lang="zh-CN" altLang="en-US" sz="3600" b="1" i="1" dirty="0">
              <a:solidFill>
                <a:srgbClr val="0000FF"/>
              </a:solidFill>
              <a:effectLst/>
            </a:endParaRPr>
          </a:p>
        </p:txBody>
      </p:sp>
      <p:sp>
        <p:nvSpPr>
          <p:cNvPr id="232451" name="Text Box 3"/>
          <p:cNvSpPr txBox="1">
            <a:spLocks noChangeArrowheads="1"/>
          </p:cNvSpPr>
          <p:nvPr/>
        </p:nvSpPr>
        <p:spPr bwMode="auto">
          <a:xfrm>
            <a:off x="762000" y="1196752"/>
            <a:ext cx="7924800" cy="1095685"/>
          </a:xfrm>
          <a:prstGeom prst="rect">
            <a:avLst/>
          </a:prstGeom>
          <a:noFill/>
          <a:ln w="9525">
            <a:noFill/>
            <a:miter lim="800000"/>
          </a:ln>
        </p:spPr>
        <p:txBody>
          <a:bodyPr>
            <a:spAutoFit/>
          </a:bodyPr>
          <a:lstStyle/>
          <a:p>
            <a:pPr>
              <a:lnSpc>
                <a:spcPct val="80000"/>
              </a:lnSpc>
              <a:spcBef>
                <a:spcPct val="50000"/>
              </a:spcBef>
            </a:pPr>
            <a:r>
              <a:rPr lang="en-US" altLang="zh-CN" sz="3600" b="1" i="0" dirty="0">
                <a:solidFill>
                  <a:srgbClr val="0000CC"/>
                </a:solidFill>
                <a:effectLst/>
                <a:latin typeface="黑体" panose="02010609060101010101" pitchFamily="49" charset="-122"/>
                <a:ea typeface="黑体" panose="02010609060101010101" pitchFamily="49" charset="-122"/>
              </a:rPr>
              <a:t>1. </a:t>
            </a:r>
            <a:r>
              <a:rPr lang="zh-CN" altLang="en-US" sz="3600" b="1" i="0" dirty="0">
                <a:solidFill>
                  <a:srgbClr val="0000CC"/>
                </a:solidFill>
                <a:effectLst/>
                <a:latin typeface="黑体" panose="02010609060101010101" pitchFamily="49" charset="-122"/>
                <a:ea typeface="黑体" panose="02010609060101010101" pitchFamily="49" charset="-122"/>
              </a:rPr>
              <a:t>标准溶液和基准物</a:t>
            </a:r>
          </a:p>
          <a:p>
            <a:pPr>
              <a:lnSpc>
                <a:spcPct val="80000"/>
              </a:lnSpc>
              <a:spcBef>
                <a:spcPct val="50000"/>
              </a:spcBef>
            </a:pPr>
            <a:r>
              <a:rPr lang="zh-CN" altLang="en-US" sz="2800" b="1" i="0" dirty="0">
                <a:solidFill>
                  <a:schemeClr val="bg2"/>
                </a:solidFill>
                <a:effectLst/>
                <a:latin typeface="Arial" panose="020B0604020202020204" pitchFamily="34" charset="0"/>
              </a:rPr>
              <a:t>      </a:t>
            </a:r>
            <a:r>
              <a:rPr lang="zh-CN" altLang="en-US" sz="2800" b="1" i="0" dirty="0">
                <a:solidFill>
                  <a:schemeClr val="tx1"/>
                </a:solidFill>
                <a:effectLst/>
                <a:latin typeface="Arial" panose="020B0604020202020204" pitchFamily="34" charset="0"/>
              </a:rPr>
              <a:t>标准溶液的浓度通过基准物来确定。</a:t>
            </a:r>
          </a:p>
        </p:txBody>
      </p:sp>
      <p:sp>
        <p:nvSpPr>
          <p:cNvPr id="232452" name="Text Box 4"/>
          <p:cNvSpPr txBox="1">
            <a:spLocks noChangeArrowheads="1"/>
          </p:cNvSpPr>
          <p:nvPr/>
        </p:nvSpPr>
        <p:spPr bwMode="auto">
          <a:xfrm>
            <a:off x="581364" y="2276872"/>
            <a:ext cx="8208912" cy="4352602"/>
          </a:xfrm>
          <a:prstGeom prst="rect">
            <a:avLst/>
          </a:prstGeom>
          <a:noFill/>
          <a:ln w="9525">
            <a:noFill/>
            <a:miter lim="800000"/>
          </a:ln>
        </p:spPr>
        <p:txBody>
          <a:bodyPr wrap="square">
            <a:spAutoFit/>
          </a:bodyPr>
          <a:lstStyle/>
          <a:p>
            <a:pPr algn="just" eaLnBrk="0" hangingPunct="0">
              <a:lnSpc>
                <a:spcPct val="135000"/>
              </a:lnSpc>
            </a:pPr>
            <a:r>
              <a:rPr lang="zh-CN" altLang="en-US" sz="2600" i="0" dirty="0">
                <a:solidFill>
                  <a:srgbClr val="FF0000"/>
                </a:solidFill>
                <a:effectLst/>
                <a:latin typeface="Times New Roman" panose="02020603050405020304" pitchFamily="18" charset="0"/>
                <a:cs typeface="Times New Roman" panose="02020603050405020304" pitchFamily="18" charset="0"/>
              </a:rPr>
              <a:t>基准物应具备的条件：</a:t>
            </a:r>
          </a:p>
          <a:p>
            <a:pPr indent="713105" algn="just" eaLnBrk="0" hangingPunct="0">
              <a:lnSpc>
                <a:spcPct val="135000"/>
              </a:lnSpc>
            </a:pPr>
            <a:r>
              <a:rPr lang="zh-CN" altLang="en-US" sz="2600" i="0" dirty="0">
                <a:solidFill>
                  <a:schemeClr val="tx1"/>
                </a:solidFill>
                <a:effectLst/>
                <a:latin typeface="Times New Roman" panose="02020603050405020304" pitchFamily="18" charset="0"/>
                <a:cs typeface="Times New Roman" panose="02020603050405020304" pitchFamily="18" charset="0"/>
              </a:rPr>
              <a:t>  </a:t>
            </a:r>
            <a:r>
              <a:rPr lang="en-US" altLang="zh-CN" sz="2600" i="0" dirty="0">
                <a:solidFill>
                  <a:schemeClr val="tx1"/>
                </a:solidFill>
                <a:effectLst/>
                <a:latin typeface="Times New Roman" panose="02020603050405020304" pitchFamily="18" charset="0"/>
                <a:cs typeface="Times New Roman" panose="02020603050405020304" pitchFamily="18" charset="0"/>
              </a:rPr>
              <a:t>(1) </a:t>
            </a:r>
            <a:r>
              <a:rPr lang="zh-CN" altLang="en-US" sz="2600" i="0" dirty="0">
                <a:solidFill>
                  <a:schemeClr val="tx1"/>
                </a:solidFill>
                <a:effectLst/>
                <a:latin typeface="Times New Roman" panose="02020603050405020304" pitchFamily="18" charset="0"/>
                <a:cs typeface="Times New Roman" panose="02020603050405020304" pitchFamily="18" charset="0"/>
              </a:rPr>
              <a:t>必须具有足够的纯度；</a:t>
            </a:r>
          </a:p>
          <a:p>
            <a:pPr indent="713105" algn="just" eaLnBrk="0" hangingPunct="0">
              <a:lnSpc>
                <a:spcPct val="135000"/>
              </a:lnSpc>
            </a:pPr>
            <a:r>
              <a:rPr lang="zh-CN" altLang="en-US" sz="2600" i="0" dirty="0">
                <a:solidFill>
                  <a:schemeClr val="tx1"/>
                </a:solidFill>
                <a:effectLst/>
                <a:latin typeface="Times New Roman" panose="02020603050405020304" pitchFamily="18" charset="0"/>
                <a:cs typeface="Times New Roman" panose="02020603050405020304" pitchFamily="18" charset="0"/>
              </a:rPr>
              <a:t>  </a:t>
            </a:r>
            <a:r>
              <a:rPr lang="en-US" altLang="zh-CN" sz="2600" i="0" dirty="0">
                <a:solidFill>
                  <a:schemeClr val="tx1"/>
                </a:solidFill>
                <a:effectLst/>
                <a:latin typeface="Times New Roman" panose="02020603050405020304" pitchFamily="18" charset="0"/>
                <a:cs typeface="Times New Roman" panose="02020603050405020304" pitchFamily="18" charset="0"/>
              </a:rPr>
              <a:t>(2) </a:t>
            </a:r>
            <a:r>
              <a:rPr lang="zh-CN" altLang="en-US" sz="2600" i="0" dirty="0">
                <a:solidFill>
                  <a:schemeClr val="tx1"/>
                </a:solidFill>
                <a:effectLst/>
                <a:latin typeface="Times New Roman" panose="02020603050405020304" pitchFamily="18" charset="0"/>
                <a:cs typeface="Times New Roman" panose="02020603050405020304" pitchFamily="18" charset="0"/>
              </a:rPr>
              <a:t>组成与化学式完全相同；</a:t>
            </a:r>
          </a:p>
          <a:p>
            <a:pPr indent="713105" algn="just" eaLnBrk="0" hangingPunct="0">
              <a:lnSpc>
                <a:spcPct val="135000"/>
              </a:lnSpc>
            </a:pPr>
            <a:r>
              <a:rPr lang="zh-CN" altLang="en-US" sz="2600" i="0" dirty="0">
                <a:solidFill>
                  <a:schemeClr val="tx1"/>
                </a:solidFill>
                <a:effectLst/>
                <a:latin typeface="Times New Roman" panose="02020603050405020304" pitchFamily="18" charset="0"/>
                <a:cs typeface="Times New Roman" panose="02020603050405020304" pitchFamily="18" charset="0"/>
              </a:rPr>
              <a:t>  </a:t>
            </a:r>
            <a:r>
              <a:rPr lang="en-US" altLang="zh-CN" sz="2600" i="0" dirty="0">
                <a:solidFill>
                  <a:schemeClr val="tx1"/>
                </a:solidFill>
                <a:effectLst/>
                <a:latin typeface="Times New Roman" panose="02020603050405020304" pitchFamily="18" charset="0"/>
                <a:cs typeface="Times New Roman" panose="02020603050405020304" pitchFamily="18" charset="0"/>
              </a:rPr>
              <a:t>(3) </a:t>
            </a:r>
            <a:r>
              <a:rPr lang="zh-CN" altLang="en-US" sz="2600" i="0" dirty="0">
                <a:solidFill>
                  <a:schemeClr val="tx1"/>
                </a:solidFill>
                <a:effectLst/>
                <a:latin typeface="Times New Roman" panose="02020603050405020304" pitchFamily="18" charset="0"/>
                <a:cs typeface="Times New Roman" panose="02020603050405020304" pitchFamily="18" charset="0"/>
              </a:rPr>
              <a:t>稳定；</a:t>
            </a:r>
          </a:p>
          <a:p>
            <a:pPr indent="713105" algn="just" eaLnBrk="0" hangingPunct="0">
              <a:lnSpc>
                <a:spcPct val="135000"/>
              </a:lnSpc>
            </a:pPr>
            <a:r>
              <a:rPr lang="zh-CN" altLang="en-US" sz="2600" i="0" dirty="0">
                <a:solidFill>
                  <a:schemeClr val="tx1"/>
                </a:solidFill>
                <a:effectLst/>
                <a:latin typeface="Times New Roman" panose="02020603050405020304" pitchFamily="18" charset="0"/>
                <a:cs typeface="Times New Roman" panose="02020603050405020304" pitchFamily="18" charset="0"/>
              </a:rPr>
              <a:t>  </a:t>
            </a:r>
            <a:r>
              <a:rPr lang="en-US" altLang="zh-CN" sz="2600" i="0" dirty="0">
                <a:solidFill>
                  <a:schemeClr val="tx1"/>
                </a:solidFill>
                <a:effectLst/>
                <a:latin typeface="Times New Roman" panose="02020603050405020304" pitchFamily="18" charset="0"/>
                <a:cs typeface="Times New Roman" panose="02020603050405020304" pitchFamily="18" charset="0"/>
              </a:rPr>
              <a:t>(4) </a:t>
            </a:r>
            <a:r>
              <a:rPr lang="zh-CN" altLang="en-US" sz="2600" i="0" dirty="0">
                <a:solidFill>
                  <a:schemeClr val="tx1"/>
                </a:solidFill>
                <a:effectLst/>
                <a:latin typeface="Times New Roman" panose="02020603050405020304" pitchFamily="18" charset="0"/>
                <a:cs typeface="Times New Roman" panose="02020603050405020304" pitchFamily="18" charset="0"/>
              </a:rPr>
              <a:t>具有较大的摩尔质量，</a:t>
            </a:r>
            <a:r>
              <a:rPr lang="zh-CN" altLang="en-US" sz="2600" i="0" dirty="0">
                <a:solidFill>
                  <a:srgbClr val="FF0000"/>
                </a:solidFill>
                <a:effectLst/>
                <a:latin typeface="Times New Roman" panose="02020603050405020304" pitchFamily="18" charset="0"/>
                <a:cs typeface="Times New Roman" panose="02020603050405020304" pitchFamily="18" charset="0"/>
              </a:rPr>
              <a:t>为什么</a:t>
            </a:r>
            <a:r>
              <a:rPr lang="zh-CN" altLang="en-US" sz="2600" i="0" dirty="0" smtClean="0">
                <a:solidFill>
                  <a:srgbClr val="FF0000"/>
                </a:solidFill>
                <a:effectLst/>
                <a:latin typeface="Times New Roman" panose="02020603050405020304" pitchFamily="18" charset="0"/>
                <a:cs typeface="Times New Roman" panose="02020603050405020304" pitchFamily="18" charset="0"/>
              </a:rPr>
              <a:t>？</a:t>
            </a:r>
            <a:endParaRPr lang="en-US" altLang="zh-CN" sz="2600" i="0" dirty="0" smtClean="0">
              <a:solidFill>
                <a:srgbClr val="FF0000"/>
              </a:solidFill>
              <a:effectLst/>
              <a:latin typeface="Times New Roman" panose="02020603050405020304" pitchFamily="18" charset="0"/>
              <a:cs typeface="Times New Roman" panose="02020603050405020304" pitchFamily="18" charset="0"/>
            </a:endParaRPr>
          </a:p>
          <a:p>
            <a:pPr algn="just" eaLnBrk="0" hangingPunct="0">
              <a:lnSpc>
                <a:spcPct val="135000"/>
              </a:lnSpc>
            </a:pPr>
            <a:r>
              <a:rPr lang="zh-CN" altLang="en-US" sz="2600" i="0" dirty="0" smtClean="0">
                <a:solidFill>
                  <a:srgbClr val="FF0000"/>
                </a:solidFill>
                <a:effectLst/>
                <a:latin typeface="Times New Roman" panose="02020603050405020304" pitchFamily="18" charset="0"/>
                <a:cs typeface="Times New Roman" panose="02020603050405020304" pitchFamily="18" charset="0"/>
              </a:rPr>
              <a:t>常用</a:t>
            </a:r>
            <a:r>
              <a:rPr lang="zh-CN" altLang="en-US" sz="2600" i="0" dirty="0">
                <a:solidFill>
                  <a:srgbClr val="FF0000"/>
                </a:solidFill>
                <a:effectLst/>
                <a:latin typeface="Times New Roman" panose="02020603050405020304" pitchFamily="18" charset="0"/>
                <a:cs typeface="Times New Roman" panose="02020603050405020304" pitchFamily="18" charset="0"/>
              </a:rPr>
              <a:t>的基准物有：</a:t>
            </a:r>
          </a:p>
          <a:p>
            <a:pPr indent="357505">
              <a:lnSpc>
                <a:spcPct val="135000"/>
              </a:lnSpc>
              <a:spcBef>
                <a:spcPts val="0"/>
              </a:spcBef>
            </a:pPr>
            <a:r>
              <a:rPr lang="en-US" altLang="en-US" sz="2600" i="0" dirty="0">
                <a:solidFill>
                  <a:schemeClr val="tx1"/>
                </a:solidFill>
                <a:effectLst/>
                <a:latin typeface="Times New Roman" panose="02020603050405020304" pitchFamily="18" charset="0"/>
                <a:cs typeface="Times New Roman" panose="02020603050405020304" pitchFamily="18" charset="0"/>
              </a:rPr>
              <a:t>K</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Cr</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7</a:t>
            </a:r>
            <a:r>
              <a:rPr lang="en-US" altLang="en-US" sz="2600" i="0" dirty="0">
                <a:solidFill>
                  <a:schemeClr val="tx1"/>
                </a:solidFill>
                <a:effectLst/>
                <a:latin typeface="Times New Roman" panose="02020603050405020304" pitchFamily="18" charset="0"/>
                <a:cs typeface="Times New Roman" panose="02020603050405020304" pitchFamily="18" charset="0"/>
              </a:rPr>
              <a:t>; NaC</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4</a:t>
            </a:r>
            <a:r>
              <a:rPr lang="en-US" altLang="en-US" sz="2600" i="0" dirty="0">
                <a:solidFill>
                  <a:schemeClr val="tx1"/>
                </a:solidFill>
                <a:effectLst/>
                <a:latin typeface="Times New Roman" panose="02020603050405020304" pitchFamily="18" charset="0"/>
                <a:cs typeface="Times New Roman" panose="02020603050405020304" pitchFamily="18" charset="0"/>
              </a:rPr>
              <a:t>; H</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C</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4</a:t>
            </a:r>
            <a:r>
              <a:rPr lang="en-US" altLang="en-US" sz="2600" i="0" baseline="30000" dirty="0">
                <a:solidFill>
                  <a:schemeClr val="tx1"/>
                </a:solidFill>
                <a:effectLst/>
                <a:latin typeface="Times New Roman" panose="02020603050405020304" pitchFamily="18" charset="0"/>
                <a:cs typeface="Times New Roman" panose="02020603050405020304" pitchFamily="18" charset="0"/>
              </a:rPr>
              <a:t>.</a:t>
            </a:r>
            <a:r>
              <a:rPr lang="en-US" altLang="en-US" sz="2600" i="0" dirty="0">
                <a:solidFill>
                  <a:schemeClr val="tx1"/>
                </a:solidFill>
                <a:effectLst/>
                <a:latin typeface="Times New Roman" panose="02020603050405020304" pitchFamily="18" charset="0"/>
                <a:cs typeface="Times New Roman" panose="02020603050405020304" pitchFamily="18" charset="0"/>
              </a:rPr>
              <a:t>2H</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600" i="0" dirty="0">
                <a:solidFill>
                  <a:schemeClr val="tx1"/>
                </a:solidFill>
                <a:effectLst/>
                <a:latin typeface="Times New Roman" panose="02020603050405020304" pitchFamily="18" charset="0"/>
                <a:cs typeface="Times New Roman" panose="02020603050405020304" pitchFamily="18" charset="0"/>
              </a:rPr>
              <a:t>O</a:t>
            </a:r>
            <a:r>
              <a:rPr lang="zh-CN" altLang="en-US" sz="2600" i="0" dirty="0">
                <a:solidFill>
                  <a:schemeClr val="tx1"/>
                </a:solidFill>
                <a:effectLst/>
                <a:latin typeface="Times New Roman" panose="02020603050405020304" pitchFamily="18" charset="0"/>
                <a:cs typeface="Times New Roman" panose="02020603050405020304" pitchFamily="18" charset="0"/>
              </a:rPr>
              <a:t>；</a:t>
            </a:r>
            <a:r>
              <a:rPr lang="en-US" altLang="en-US" sz="2600" i="0" dirty="0">
                <a:solidFill>
                  <a:schemeClr val="tx1"/>
                </a:solidFill>
                <a:effectLst/>
                <a:latin typeface="Times New Roman" panose="02020603050405020304" pitchFamily="18" charset="0"/>
                <a:cs typeface="Times New Roman" panose="02020603050405020304" pitchFamily="18" charset="0"/>
              </a:rPr>
              <a:t> Na</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B</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4</a:t>
            </a:r>
            <a:r>
              <a:rPr lang="en-US" altLang="en-US" sz="2600" i="0" dirty="0">
                <a:solidFill>
                  <a:schemeClr val="tx1"/>
                </a:solidFill>
                <a:effectLst/>
                <a:latin typeface="Times New Roman" panose="02020603050405020304" pitchFamily="18" charset="0"/>
                <a:cs typeface="Times New Roman" panose="02020603050405020304" pitchFamily="18" charset="0"/>
              </a:rPr>
              <a:t>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7</a:t>
            </a:r>
            <a:r>
              <a:rPr lang="en-US" altLang="en-US" sz="2600" i="0" baseline="30000" dirty="0">
                <a:solidFill>
                  <a:schemeClr val="tx1"/>
                </a:solidFill>
                <a:effectLst/>
                <a:latin typeface="Times New Roman" panose="02020603050405020304" pitchFamily="18" charset="0"/>
                <a:cs typeface="Times New Roman" panose="02020603050405020304" pitchFamily="18" charset="0"/>
              </a:rPr>
              <a:t>.</a:t>
            </a:r>
            <a:r>
              <a:rPr lang="en-US" altLang="en-US" sz="2600" i="0" dirty="0">
                <a:solidFill>
                  <a:schemeClr val="tx1"/>
                </a:solidFill>
                <a:effectLst/>
                <a:latin typeface="Times New Roman" panose="02020603050405020304" pitchFamily="18" charset="0"/>
                <a:cs typeface="Times New Roman" panose="02020603050405020304" pitchFamily="18" charset="0"/>
              </a:rPr>
              <a:t>10H</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O</a:t>
            </a:r>
            <a:r>
              <a:rPr lang="zh-CN" altLang="en-US" sz="2600" i="0" dirty="0">
                <a:solidFill>
                  <a:schemeClr val="tx1"/>
                </a:solidFill>
                <a:effectLst/>
                <a:latin typeface="Times New Roman" panose="02020603050405020304" pitchFamily="18" charset="0"/>
                <a:cs typeface="Times New Roman" panose="02020603050405020304" pitchFamily="18" charset="0"/>
              </a:rPr>
              <a:t>；</a:t>
            </a:r>
            <a:r>
              <a:rPr lang="en-US" altLang="en-US" sz="2600" i="0" dirty="0">
                <a:solidFill>
                  <a:schemeClr val="tx1"/>
                </a:solidFill>
                <a:effectLst/>
                <a:latin typeface="Times New Roman" panose="02020603050405020304" pitchFamily="18" charset="0"/>
                <a:cs typeface="Times New Roman" panose="02020603050405020304" pitchFamily="18" charset="0"/>
              </a:rPr>
              <a:t>CaCO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3</a:t>
            </a:r>
            <a:r>
              <a:rPr lang="zh-CN" altLang="en-US" sz="2600" i="0" dirty="0">
                <a:solidFill>
                  <a:schemeClr val="tx1"/>
                </a:solidFill>
                <a:effectLst/>
                <a:latin typeface="Times New Roman" panose="02020603050405020304" pitchFamily="18" charset="0"/>
                <a:cs typeface="Times New Roman" panose="02020603050405020304" pitchFamily="18" charset="0"/>
              </a:rPr>
              <a:t>；</a:t>
            </a:r>
            <a:r>
              <a:rPr lang="en-US" altLang="en-US" sz="2600" i="0" dirty="0" err="1">
                <a:solidFill>
                  <a:schemeClr val="tx1"/>
                </a:solidFill>
                <a:effectLst/>
                <a:latin typeface="Times New Roman" panose="02020603050405020304" pitchFamily="18" charset="0"/>
                <a:cs typeface="Times New Roman" panose="02020603050405020304" pitchFamily="18" charset="0"/>
              </a:rPr>
              <a:t>NaCl</a:t>
            </a:r>
            <a:r>
              <a:rPr lang="zh-CN" altLang="en-US" sz="2600" i="0" dirty="0">
                <a:solidFill>
                  <a:schemeClr val="tx1"/>
                </a:solidFill>
                <a:effectLst/>
                <a:latin typeface="Times New Roman" panose="02020603050405020304" pitchFamily="18" charset="0"/>
                <a:cs typeface="Times New Roman" panose="02020603050405020304" pitchFamily="18" charset="0"/>
              </a:rPr>
              <a:t>；</a:t>
            </a:r>
            <a:r>
              <a:rPr lang="en-US" altLang="en-US" sz="2600" i="0" dirty="0">
                <a:solidFill>
                  <a:schemeClr val="tx1"/>
                </a:solidFill>
                <a:effectLst/>
                <a:latin typeface="Times New Roman" panose="02020603050405020304" pitchFamily="18" charset="0"/>
                <a:cs typeface="Times New Roman" panose="02020603050405020304" pitchFamily="18" charset="0"/>
              </a:rPr>
              <a:t>Na</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2</a:t>
            </a:r>
            <a:r>
              <a:rPr lang="en-US" altLang="en-US" sz="2600" i="0" dirty="0">
                <a:solidFill>
                  <a:schemeClr val="tx1"/>
                </a:solidFill>
                <a:effectLst/>
                <a:latin typeface="Times New Roman" panose="02020603050405020304" pitchFamily="18" charset="0"/>
                <a:cs typeface="Times New Roman" panose="02020603050405020304" pitchFamily="18" charset="0"/>
              </a:rPr>
              <a:t>CO</a:t>
            </a:r>
            <a:r>
              <a:rPr lang="en-US" altLang="en-US" sz="2600" i="0" baseline="-25000" dirty="0">
                <a:solidFill>
                  <a:schemeClr val="tx1"/>
                </a:solidFill>
                <a:effectLst/>
                <a:latin typeface="Times New Roman" panose="02020603050405020304" pitchFamily="18" charset="0"/>
                <a:cs typeface="Times New Roman" panose="02020603050405020304" pitchFamily="18" charset="0"/>
              </a:rPr>
              <a:t>3</a:t>
            </a:r>
            <a:endParaRPr lang="en-US" altLang="zh-CN" sz="2600" i="0" baseline="-2500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2450">
                                            <p:txEl>
                                              <p:pRg st="0" end="0"/>
                                            </p:txEl>
                                          </p:spTgt>
                                        </p:tgtEl>
                                        <p:attrNameLst>
                                          <p:attrName>style.visibility</p:attrName>
                                        </p:attrNameLst>
                                      </p:cBhvr>
                                      <p:to>
                                        <p:strVal val="visible"/>
                                      </p:to>
                                    </p:set>
                                    <p:animEffect transition="in" filter="wipe(left)">
                                      <p:cBhvr>
                                        <p:cTn id="7" dur="500"/>
                                        <p:tgtEl>
                                          <p:spTgt spid="2324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2451">
                                            <p:txEl>
                                              <p:pRg st="0" end="0"/>
                                            </p:txEl>
                                          </p:spTgt>
                                        </p:tgtEl>
                                        <p:attrNameLst>
                                          <p:attrName>style.visibility</p:attrName>
                                        </p:attrNameLst>
                                      </p:cBhvr>
                                      <p:to>
                                        <p:strVal val="visible"/>
                                      </p:to>
                                    </p:set>
                                    <p:animEffect transition="in" filter="wipe(left)">
                                      <p:cBhvr>
                                        <p:cTn id="12" dur="500"/>
                                        <p:tgtEl>
                                          <p:spTgt spid="232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2451">
                                            <p:txEl>
                                              <p:pRg st="1" end="1"/>
                                            </p:txEl>
                                          </p:spTgt>
                                        </p:tgtEl>
                                        <p:attrNameLst>
                                          <p:attrName>style.visibility</p:attrName>
                                        </p:attrNameLst>
                                      </p:cBhvr>
                                      <p:to>
                                        <p:strVal val="visible"/>
                                      </p:to>
                                    </p:set>
                                    <p:animEffect transition="in" filter="wipe(left)">
                                      <p:cBhvr>
                                        <p:cTn id="17" dur="500"/>
                                        <p:tgtEl>
                                          <p:spTgt spid="2324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2452">
                                            <p:txEl>
                                              <p:pRg st="0" end="0"/>
                                            </p:txEl>
                                          </p:spTgt>
                                        </p:tgtEl>
                                        <p:attrNameLst>
                                          <p:attrName>style.visibility</p:attrName>
                                        </p:attrNameLst>
                                      </p:cBhvr>
                                      <p:to>
                                        <p:strVal val="visible"/>
                                      </p:to>
                                    </p:set>
                                    <p:animEffect transition="in" filter="wipe(left)">
                                      <p:cBhvr>
                                        <p:cTn id="22" dur="500"/>
                                        <p:tgtEl>
                                          <p:spTgt spid="232452">
                                            <p:txEl>
                                              <p:pRg st="0" end="0"/>
                                            </p:txEl>
                                          </p:spTgt>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32452">
                                            <p:txEl>
                                              <p:pRg st="1" end="1"/>
                                            </p:txEl>
                                          </p:spTgt>
                                        </p:tgtEl>
                                        <p:attrNameLst>
                                          <p:attrName>style.visibility</p:attrName>
                                        </p:attrNameLst>
                                      </p:cBhvr>
                                      <p:to>
                                        <p:strVal val="visible"/>
                                      </p:to>
                                    </p:set>
                                    <p:animEffect transition="in" filter="wipe(left)">
                                      <p:cBhvr>
                                        <p:cTn id="26" dur="500"/>
                                        <p:tgtEl>
                                          <p:spTgt spid="23245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2452">
                                            <p:txEl>
                                              <p:pRg st="2" end="2"/>
                                            </p:txEl>
                                          </p:spTgt>
                                        </p:tgtEl>
                                        <p:attrNameLst>
                                          <p:attrName>style.visibility</p:attrName>
                                        </p:attrNameLst>
                                      </p:cBhvr>
                                      <p:to>
                                        <p:strVal val="visible"/>
                                      </p:to>
                                    </p:set>
                                    <p:animEffect transition="in" filter="wipe(left)">
                                      <p:cBhvr>
                                        <p:cTn id="31" dur="500"/>
                                        <p:tgtEl>
                                          <p:spTgt spid="23245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2452">
                                            <p:txEl>
                                              <p:pRg st="3" end="3"/>
                                            </p:txEl>
                                          </p:spTgt>
                                        </p:tgtEl>
                                        <p:attrNameLst>
                                          <p:attrName>style.visibility</p:attrName>
                                        </p:attrNameLst>
                                      </p:cBhvr>
                                      <p:to>
                                        <p:strVal val="visible"/>
                                      </p:to>
                                    </p:set>
                                    <p:animEffect transition="in" filter="wipe(left)">
                                      <p:cBhvr>
                                        <p:cTn id="36" dur="500"/>
                                        <p:tgtEl>
                                          <p:spTgt spid="23245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2452">
                                            <p:txEl>
                                              <p:pRg st="4" end="4"/>
                                            </p:txEl>
                                          </p:spTgt>
                                        </p:tgtEl>
                                        <p:attrNameLst>
                                          <p:attrName>style.visibility</p:attrName>
                                        </p:attrNameLst>
                                      </p:cBhvr>
                                      <p:to>
                                        <p:strVal val="visible"/>
                                      </p:to>
                                    </p:set>
                                    <p:animEffect transition="in" filter="wipe(left)">
                                      <p:cBhvr>
                                        <p:cTn id="41" dur="500"/>
                                        <p:tgtEl>
                                          <p:spTgt spid="232452">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2452">
                                            <p:txEl>
                                              <p:pRg st="5" end="5"/>
                                            </p:txEl>
                                          </p:spTgt>
                                        </p:tgtEl>
                                        <p:attrNameLst>
                                          <p:attrName>style.visibility</p:attrName>
                                        </p:attrNameLst>
                                      </p:cBhvr>
                                      <p:to>
                                        <p:strVal val="visible"/>
                                      </p:to>
                                    </p:set>
                                    <p:animEffect transition="in" filter="wipe(left)">
                                      <p:cBhvr>
                                        <p:cTn id="46" dur="500"/>
                                        <p:tgtEl>
                                          <p:spTgt spid="232452">
                                            <p:txEl>
                                              <p:pRg st="5" end="5"/>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32452">
                                            <p:txEl>
                                              <p:pRg st="6" end="6"/>
                                            </p:txEl>
                                          </p:spTgt>
                                        </p:tgtEl>
                                        <p:attrNameLst>
                                          <p:attrName>style.visibility</p:attrName>
                                        </p:attrNameLst>
                                      </p:cBhvr>
                                      <p:to>
                                        <p:strVal val="visible"/>
                                      </p:to>
                                    </p:set>
                                    <p:animEffect transition="in" filter="wipe(left)">
                                      <p:cBhvr>
                                        <p:cTn id="50" dur="500"/>
                                        <p:tgtEl>
                                          <p:spTgt spid="2324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build="p" autoUpdateAnimBg="0" advAuto="0"/>
      <p:bldP spid="232451" grpId="0" build="p" autoUpdateAnimBg="0"/>
      <p:bldP spid="232452" grpId="0" uiExpand="1"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bwMode="auto">
          <a:xfrm>
            <a:off x="683568" y="147489"/>
            <a:ext cx="4902696" cy="802382"/>
          </a:xfrm>
          <a:noFill/>
          <a:ln>
            <a:miter lim="800000"/>
          </a:ln>
        </p:spPr>
        <p:txBody>
          <a:bodyPr vert="horz" wrap="square" lIns="92075" tIns="46038" rIns="92075" bIns="46038" numCol="1" anchor="b" anchorCtr="0" compatLnSpc="1"/>
          <a:lstStyle/>
          <a:p>
            <a:r>
              <a:rPr lang="en-US" altLang="zh-CN" sz="3600" b="1" dirty="0">
                <a:solidFill>
                  <a:srgbClr val="0000CC"/>
                </a:solidFill>
                <a:effectLst/>
                <a:latin typeface="黑体" panose="02010609060101010101" pitchFamily="49" charset="-122"/>
                <a:ea typeface="黑体" panose="02010609060101010101" pitchFamily="49" charset="-122"/>
              </a:rPr>
              <a:t>2.</a:t>
            </a:r>
            <a:r>
              <a:rPr lang="zh-CN" altLang="en-US" sz="3600" b="1" dirty="0">
                <a:solidFill>
                  <a:srgbClr val="0000CC"/>
                </a:solidFill>
                <a:effectLst/>
                <a:latin typeface="黑体" panose="02010609060101010101" pitchFamily="49" charset="-122"/>
                <a:ea typeface="黑体" panose="02010609060101010101" pitchFamily="49" charset="-122"/>
              </a:rPr>
              <a:t>标准溶液</a:t>
            </a:r>
            <a:r>
              <a:rPr lang="zh-CN" altLang="zh-CN" sz="3600" b="1" dirty="0">
                <a:solidFill>
                  <a:srgbClr val="0000CC"/>
                </a:solidFill>
                <a:effectLst/>
                <a:latin typeface="黑体" panose="02010609060101010101" pitchFamily="49" charset="-122"/>
                <a:ea typeface="黑体" panose="02010609060101010101" pitchFamily="49" charset="-122"/>
              </a:rPr>
              <a:t>的配制</a:t>
            </a:r>
          </a:p>
        </p:txBody>
      </p:sp>
      <p:sp>
        <p:nvSpPr>
          <p:cNvPr id="234499" name="Text Box 3"/>
          <p:cNvSpPr txBox="1">
            <a:spLocks noChangeArrowheads="1"/>
          </p:cNvSpPr>
          <p:nvPr/>
        </p:nvSpPr>
        <p:spPr bwMode="auto">
          <a:xfrm>
            <a:off x="522312" y="1104179"/>
            <a:ext cx="6858000" cy="5349157"/>
          </a:xfrm>
          <a:prstGeom prst="rect">
            <a:avLst/>
          </a:prstGeom>
          <a:noFill/>
          <a:ln w="9525">
            <a:noFill/>
            <a:miter lim="800000"/>
          </a:ln>
        </p:spPr>
        <p:txBody>
          <a:bodyPr>
            <a:spAutoFit/>
          </a:bodyPr>
          <a:lstStyle/>
          <a:p>
            <a:pPr algn="just" eaLnBrk="0" hangingPunct="0">
              <a:lnSpc>
                <a:spcPct val="140000"/>
              </a:lnSpc>
            </a:pPr>
            <a:r>
              <a:rPr lang="zh-CN" altLang="en-US" sz="2800" b="1" i="0" dirty="0">
                <a:solidFill>
                  <a:srgbClr val="C00000"/>
                </a:solidFill>
                <a:effectLst/>
                <a:latin typeface="+mj-ea"/>
                <a:ea typeface="+mj-ea"/>
              </a:rPr>
              <a:t>直接法：</a:t>
            </a:r>
            <a:r>
              <a:rPr lang="zh-CN" altLang="en-US" i="0" dirty="0">
                <a:solidFill>
                  <a:schemeClr val="tx1"/>
                </a:solidFill>
                <a:effectLst/>
                <a:latin typeface="+mj-ea"/>
                <a:ea typeface="+mj-ea"/>
              </a:rPr>
              <a:t>样品溶解后</a:t>
            </a:r>
            <a:r>
              <a:rPr lang="zh-CN" altLang="en-US" sz="2800" b="1" i="0" dirty="0">
                <a:solidFill>
                  <a:schemeClr val="tx1"/>
                </a:solidFill>
                <a:effectLst/>
                <a:latin typeface="+mj-ea"/>
                <a:ea typeface="+mj-ea"/>
              </a:rPr>
              <a:t>直接用容量瓶定容</a:t>
            </a:r>
            <a:r>
              <a:rPr lang="zh-CN" altLang="en-US" sz="2800" b="1" i="0" dirty="0">
                <a:solidFill>
                  <a:schemeClr val="tx1"/>
                </a:solidFill>
                <a:effectLst/>
                <a:latin typeface="宋体" panose="02010600030101010101" pitchFamily="2" charset="-122"/>
              </a:rPr>
              <a:t>。</a:t>
            </a:r>
            <a:endParaRPr lang="zh-CN" altLang="en-US" sz="2400" i="0" dirty="0">
              <a:solidFill>
                <a:schemeClr val="tx1"/>
              </a:solidFill>
              <a:effectLst/>
              <a:latin typeface="宋体" panose="02010600030101010101" pitchFamily="2" charset="-122"/>
            </a:endParaRPr>
          </a:p>
          <a:p>
            <a:pPr algn="just" eaLnBrk="0" hangingPunct="0">
              <a:lnSpc>
                <a:spcPct val="140000"/>
              </a:lnSpc>
            </a:pPr>
            <a:r>
              <a:rPr lang="zh-CN" altLang="en-US" sz="2400" b="1" i="0" dirty="0">
                <a:solidFill>
                  <a:schemeClr val="tx1"/>
                </a:solidFill>
                <a:effectLst/>
                <a:latin typeface="宋体" panose="02010600030101010101" pitchFamily="2" charset="-122"/>
              </a:rPr>
              <a:t>物质应具备的条件：</a:t>
            </a:r>
          </a:p>
          <a:p>
            <a:pPr algn="just" eaLnBrk="0" hangingPunct="0">
              <a:lnSpc>
                <a:spcPct val="140000"/>
              </a:lnSpc>
              <a:buClr>
                <a:srgbClr val="C00000"/>
              </a:buClr>
              <a:buSzPct val="105000"/>
              <a:buFont typeface="Wingdings" panose="05000000000000000000" pitchFamily="2" charset="2"/>
              <a:buChar char="Ø"/>
            </a:pPr>
            <a:r>
              <a:rPr lang="zh-CN" altLang="en-US" sz="2800" b="1" i="0" dirty="0">
                <a:solidFill>
                  <a:schemeClr val="tx1"/>
                </a:solidFill>
                <a:effectLst/>
                <a:latin typeface="宋体" panose="02010600030101010101" pitchFamily="2" charset="-122"/>
              </a:rPr>
              <a:t> 必须具备有</a:t>
            </a:r>
            <a:r>
              <a:rPr lang="zh-CN" altLang="en-US" sz="2800" b="1" i="0" dirty="0">
                <a:solidFill>
                  <a:schemeClr val="tx1"/>
                </a:solidFill>
                <a:effectLst/>
                <a:latin typeface="+mj-ea"/>
                <a:ea typeface="+mj-ea"/>
              </a:rPr>
              <a:t>足够的</a:t>
            </a:r>
            <a:r>
              <a:rPr lang="zh-CN" altLang="en-US" sz="2800" b="1" i="0" dirty="0">
                <a:solidFill>
                  <a:srgbClr val="FF0000"/>
                </a:solidFill>
                <a:effectLst/>
                <a:latin typeface="+mj-ea"/>
                <a:ea typeface="+mj-ea"/>
              </a:rPr>
              <a:t>纯</a:t>
            </a:r>
            <a:r>
              <a:rPr lang="zh-CN" altLang="en-US" sz="2800" b="1" i="0" dirty="0">
                <a:solidFill>
                  <a:schemeClr val="tx1"/>
                </a:solidFill>
                <a:effectLst/>
                <a:latin typeface="+mj-ea"/>
                <a:ea typeface="+mj-ea"/>
              </a:rPr>
              <a:t>度</a:t>
            </a:r>
          </a:p>
          <a:p>
            <a:pPr algn="just" eaLnBrk="0" hangingPunct="0">
              <a:lnSpc>
                <a:spcPct val="140000"/>
              </a:lnSpc>
            </a:pPr>
            <a:r>
              <a:rPr lang="zh-CN" altLang="en-US" sz="2800" b="1" i="0" dirty="0">
                <a:solidFill>
                  <a:schemeClr val="tx1"/>
                </a:solidFill>
                <a:effectLst/>
                <a:latin typeface="宋体" panose="02010600030101010101" pitchFamily="2" charset="-122"/>
              </a:rPr>
              <a:t>      </a:t>
            </a:r>
            <a:r>
              <a:rPr lang="zh-CN" altLang="en-US" sz="2400" b="1" i="0" dirty="0">
                <a:solidFill>
                  <a:schemeClr val="tx1"/>
                </a:solidFill>
                <a:effectLst/>
                <a:latin typeface="宋体" panose="02010600030101010101" pitchFamily="2" charset="-122"/>
              </a:rPr>
              <a:t>一般使用基准试剂或优级纯；</a:t>
            </a:r>
            <a:endParaRPr lang="zh-CN" altLang="en-US" sz="2800" b="1" i="0" dirty="0">
              <a:solidFill>
                <a:schemeClr val="tx1"/>
              </a:solidFill>
              <a:effectLst/>
              <a:latin typeface="宋体" panose="02010600030101010101" pitchFamily="2" charset="-122"/>
            </a:endParaRPr>
          </a:p>
          <a:p>
            <a:pPr algn="just" eaLnBrk="0" hangingPunct="0">
              <a:lnSpc>
                <a:spcPct val="140000"/>
              </a:lnSpc>
              <a:buClr>
                <a:srgbClr val="C00000"/>
              </a:buClr>
              <a:buFont typeface="Wingdings" panose="05000000000000000000" pitchFamily="2" charset="2"/>
              <a:buChar char="Ø"/>
            </a:pPr>
            <a:r>
              <a:rPr lang="zh-CN" altLang="en-US" sz="2800" b="1" i="0" dirty="0">
                <a:solidFill>
                  <a:schemeClr val="tx1"/>
                </a:solidFill>
                <a:effectLst/>
                <a:latin typeface="宋体" panose="02010600030101010101" pitchFamily="2" charset="-122"/>
              </a:rPr>
              <a:t> 物质的</a:t>
            </a:r>
            <a:r>
              <a:rPr lang="zh-CN" altLang="en-US" sz="2800" b="1" i="0" dirty="0" smtClean="0">
                <a:solidFill>
                  <a:schemeClr val="tx1"/>
                </a:solidFill>
                <a:effectLst/>
                <a:latin typeface="+mj-ea"/>
                <a:ea typeface="+mj-ea"/>
              </a:rPr>
              <a:t>组成与</a:t>
            </a:r>
            <a:r>
              <a:rPr lang="zh-CN" altLang="en-US" sz="2800" b="1" i="0" dirty="0">
                <a:solidFill>
                  <a:srgbClr val="FF0000"/>
                </a:solidFill>
                <a:effectLst/>
                <a:latin typeface="+mj-ea"/>
                <a:ea typeface="+mj-ea"/>
              </a:rPr>
              <a:t>化学式</a:t>
            </a:r>
            <a:r>
              <a:rPr lang="zh-CN" altLang="en-US" sz="2800" b="1" i="0" dirty="0">
                <a:solidFill>
                  <a:schemeClr val="tx1"/>
                </a:solidFill>
                <a:effectLst/>
                <a:latin typeface="+mj-ea"/>
                <a:ea typeface="+mj-ea"/>
              </a:rPr>
              <a:t>完全相等</a:t>
            </a:r>
          </a:p>
          <a:p>
            <a:pPr algn="just" eaLnBrk="0" hangingPunct="0">
              <a:lnSpc>
                <a:spcPct val="140000"/>
              </a:lnSpc>
            </a:pPr>
            <a:r>
              <a:rPr lang="zh-CN" altLang="en-US" sz="2800" b="1" i="0" dirty="0">
                <a:solidFill>
                  <a:schemeClr val="bg2"/>
                </a:solidFill>
                <a:effectLst/>
                <a:latin typeface="宋体" panose="02010600030101010101" pitchFamily="2" charset="-122"/>
              </a:rPr>
              <a:t>   </a:t>
            </a:r>
            <a:r>
              <a:rPr lang="zh-CN" altLang="en-US" sz="2400" b="1" i="0" dirty="0">
                <a:solidFill>
                  <a:schemeClr val="tx1"/>
                </a:solidFill>
                <a:effectLst/>
                <a:latin typeface="宋体" panose="02010600030101010101" pitchFamily="2" charset="-122"/>
              </a:rPr>
              <a:t>应避免：（</a:t>
            </a:r>
            <a:r>
              <a:rPr lang="en-US" altLang="zh-CN" sz="2400" b="1" i="0" dirty="0">
                <a:solidFill>
                  <a:schemeClr val="tx1"/>
                </a:solidFill>
                <a:effectLst/>
                <a:latin typeface="宋体" panose="02010600030101010101" pitchFamily="2" charset="-122"/>
              </a:rPr>
              <a:t>1</a:t>
            </a:r>
            <a:r>
              <a:rPr lang="zh-CN" altLang="en-US" sz="2400" b="1" i="0" dirty="0">
                <a:solidFill>
                  <a:schemeClr val="tx1"/>
                </a:solidFill>
                <a:effectLst/>
                <a:latin typeface="宋体" panose="02010600030101010101" pitchFamily="2" charset="-122"/>
              </a:rPr>
              <a:t>）结晶水丢失；</a:t>
            </a:r>
          </a:p>
          <a:p>
            <a:pPr algn="just" eaLnBrk="0" hangingPunct="0">
              <a:lnSpc>
                <a:spcPct val="140000"/>
              </a:lnSpc>
            </a:pPr>
            <a:r>
              <a:rPr lang="zh-CN" altLang="en-US" sz="2400" b="1" i="0" dirty="0">
                <a:solidFill>
                  <a:schemeClr val="tx1"/>
                </a:solidFill>
                <a:effectLst/>
                <a:latin typeface="宋体" panose="02010600030101010101" pitchFamily="2" charset="-122"/>
              </a:rPr>
              <a:t>           （</a:t>
            </a:r>
            <a:r>
              <a:rPr lang="en-US" altLang="zh-CN" sz="2400" b="1" i="0" dirty="0">
                <a:solidFill>
                  <a:schemeClr val="tx1"/>
                </a:solidFill>
                <a:effectLst/>
                <a:latin typeface="宋体" panose="02010600030101010101" pitchFamily="2" charset="-122"/>
              </a:rPr>
              <a:t>2</a:t>
            </a:r>
            <a:r>
              <a:rPr lang="zh-CN" altLang="en-US" sz="2400" b="1" i="0" dirty="0">
                <a:solidFill>
                  <a:schemeClr val="tx1"/>
                </a:solidFill>
                <a:effectLst/>
                <a:latin typeface="宋体" panose="02010600030101010101" pitchFamily="2" charset="-122"/>
              </a:rPr>
              <a:t>）吸湿性物质潮解；</a:t>
            </a:r>
          </a:p>
          <a:p>
            <a:pPr eaLnBrk="0" hangingPunct="0">
              <a:lnSpc>
                <a:spcPct val="140000"/>
              </a:lnSpc>
              <a:buClr>
                <a:srgbClr val="C00000"/>
              </a:buClr>
              <a:buFont typeface="Wingdings" panose="05000000000000000000" pitchFamily="2" charset="2"/>
              <a:buChar char="Ø"/>
            </a:pPr>
            <a:r>
              <a:rPr lang="zh-CN" altLang="en-US" sz="2800" b="1" i="0" dirty="0">
                <a:solidFill>
                  <a:schemeClr val="bg2"/>
                </a:solidFill>
                <a:effectLst/>
                <a:latin typeface="宋体" panose="02010600030101010101" pitchFamily="2" charset="-122"/>
              </a:rPr>
              <a:t> </a:t>
            </a:r>
            <a:r>
              <a:rPr lang="zh-CN" altLang="en-US" sz="2800" b="1" i="0" dirty="0">
                <a:solidFill>
                  <a:srgbClr val="FF0000"/>
                </a:solidFill>
                <a:effectLst/>
                <a:latin typeface="+mj-ea"/>
                <a:ea typeface="+mj-ea"/>
              </a:rPr>
              <a:t>稳定</a:t>
            </a:r>
            <a:r>
              <a:rPr lang="en-US" altLang="zh-CN" sz="2800" b="1" i="0" dirty="0">
                <a:solidFill>
                  <a:schemeClr val="tx1"/>
                </a:solidFill>
                <a:effectLst/>
                <a:latin typeface="Arial" panose="020B0604020202020204"/>
              </a:rPr>
              <a:t>——</a:t>
            </a:r>
            <a:r>
              <a:rPr lang="zh-CN" altLang="en-US" sz="2800" b="1" i="0" dirty="0">
                <a:solidFill>
                  <a:schemeClr val="tx1"/>
                </a:solidFill>
                <a:effectLst/>
                <a:latin typeface="宋体" panose="02010600030101010101" pitchFamily="2" charset="-122"/>
              </a:rPr>
              <a:t>见光不分解，不氧化</a:t>
            </a:r>
          </a:p>
          <a:p>
            <a:pPr algn="just" eaLnBrk="0" hangingPunct="0">
              <a:lnSpc>
                <a:spcPct val="140000"/>
              </a:lnSpc>
            </a:pPr>
            <a:r>
              <a:rPr lang="zh-CN" altLang="en-US" sz="2800" b="1" i="0" dirty="0">
                <a:solidFill>
                  <a:schemeClr val="tx1"/>
                </a:solidFill>
                <a:effectLst/>
                <a:latin typeface="宋体" panose="02010600030101010101" pitchFamily="2" charset="-122"/>
              </a:rPr>
              <a:t>   </a:t>
            </a:r>
            <a:r>
              <a:rPr lang="zh-CN" altLang="en-US" sz="2400" b="1" i="0" dirty="0">
                <a:solidFill>
                  <a:schemeClr val="tx1"/>
                </a:solidFill>
                <a:effectLst/>
                <a:latin typeface="宋体" panose="02010600030101010101" pitchFamily="2" charset="-122"/>
              </a:rPr>
              <a:t>重铬酸钾可直接配制其标准溶液。</a:t>
            </a:r>
          </a:p>
        </p:txBody>
      </p:sp>
      <p:pic>
        <p:nvPicPr>
          <p:cNvPr id="7" name="Picture 6" descr="JJZAEE@3HX678)29L8V_`QY"/>
          <p:cNvPicPr>
            <a:picLocks noChangeAspect="1" noChangeArrowheads="1"/>
          </p:cNvPicPr>
          <p:nvPr/>
        </p:nvPicPr>
        <p:blipFill>
          <a:blip r:embed="rId3" cstate="print"/>
          <a:srcRect/>
          <a:stretch>
            <a:fillRect/>
          </a:stretch>
        </p:blipFill>
        <p:spPr bwMode="auto">
          <a:xfrm>
            <a:off x="6801328" y="3501008"/>
            <a:ext cx="2019144" cy="2629859"/>
          </a:xfrm>
          <a:prstGeom prst="rect">
            <a:avLst/>
          </a:prstGeom>
          <a:noFill/>
          <a:ln w="9525">
            <a:noFill/>
            <a:miter lim="800000"/>
            <a:headEnd/>
            <a:tailEnd/>
          </a:ln>
        </p:spPr>
      </p:pic>
      <p:pic>
        <p:nvPicPr>
          <p:cNvPr id="353285" name="Picture 5"/>
          <p:cNvPicPr>
            <a:picLocks noChangeAspect="1" noChangeArrowheads="1"/>
          </p:cNvPicPr>
          <p:nvPr/>
        </p:nvPicPr>
        <p:blipFill rotWithShape="1">
          <a:blip r:embed="rId4" cstate="print"/>
          <a:srcRect l="14727" t="2520" r="14092"/>
          <a:stretch>
            <a:fillRect/>
          </a:stretch>
        </p:blipFill>
        <p:spPr bwMode="auto">
          <a:xfrm>
            <a:off x="6790180" y="548680"/>
            <a:ext cx="2088232" cy="2785492"/>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wipe(left)">
                                      <p:cBhvr>
                                        <p:cTn id="7" dur="500"/>
                                        <p:tgtEl>
                                          <p:spTgt spid="23449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4499">
                                            <p:txEl>
                                              <p:pRg st="0" end="0"/>
                                            </p:txEl>
                                          </p:spTgt>
                                        </p:tgtEl>
                                        <p:attrNameLst>
                                          <p:attrName>style.visibility</p:attrName>
                                        </p:attrNameLst>
                                      </p:cBhvr>
                                      <p:to>
                                        <p:strVal val="visible"/>
                                      </p:to>
                                    </p:set>
                                    <p:animEffect transition="in" filter="wipe(left)">
                                      <p:cBhvr>
                                        <p:cTn id="11" dur="500"/>
                                        <p:tgtEl>
                                          <p:spTgt spid="23449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34499">
                                            <p:txEl>
                                              <p:pRg st="1" end="1"/>
                                            </p:txEl>
                                          </p:spTgt>
                                        </p:tgtEl>
                                        <p:attrNameLst>
                                          <p:attrName>style.visibility</p:attrName>
                                        </p:attrNameLst>
                                      </p:cBhvr>
                                      <p:to>
                                        <p:strVal val="visible"/>
                                      </p:to>
                                    </p:set>
                                    <p:animEffect transition="in" filter="wipe(left)">
                                      <p:cBhvr>
                                        <p:cTn id="16" dur="500"/>
                                        <p:tgtEl>
                                          <p:spTgt spid="234499">
                                            <p:txEl>
                                              <p:pRg st="1" end="1"/>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34499">
                                            <p:txEl>
                                              <p:pRg st="2" end="2"/>
                                            </p:txEl>
                                          </p:spTgt>
                                        </p:tgtEl>
                                        <p:attrNameLst>
                                          <p:attrName>style.visibility</p:attrName>
                                        </p:attrNameLst>
                                      </p:cBhvr>
                                      <p:to>
                                        <p:strVal val="visible"/>
                                      </p:to>
                                    </p:set>
                                    <p:animEffect transition="in" filter="wipe(left)">
                                      <p:cBhvr>
                                        <p:cTn id="20" dur="500"/>
                                        <p:tgtEl>
                                          <p:spTgt spid="234499">
                                            <p:txEl>
                                              <p:pRg st="2" end="2"/>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34499">
                                            <p:txEl>
                                              <p:pRg st="3" end="3"/>
                                            </p:txEl>
                                          </p:spTgt>
                                        </p:tgtEl>
                                        <p:attrNameLst>
                                          <p:attrName>style.visibility</p:attrName>
                                        </p:attrNameLst>
                                      </p:cBhvr>
                                      <p:to>
                                        <p:strVal val="visible"/>
                                      </p:to>
                                    </p:set>
                                    <p:animEffect transition="in" filter="wipe(left)">
                                      <p:cBhvr>
                                        <p:cTn id="24" dur="500"/>
                                        <p:tgtEl>
                                          <p:spTgt spid="23449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34499">
                                            <p:txEl>
                                              <p:pRg st="4" end="4"/>
                                            </p:txEl>
                                          </p:spTgt>
                                        </p:tgtEl>
                                        <p:attrNameLst>
                                          <p:attrName>style.visibility</p:attrName>
                                        </p:attrNameLst>
                                      </p:cBhvr>
                                      <p:to>
                                        <p:strVal val="visible"/>
                                      </p:to>
                                    </p:set>
                                    <p:animEffect transition="in" filter="wipe(left)">
                                      <p:cBhvr>
                                        <p:cTn id="29" dur="500"/>
                                        <p:tgtEl>
                                          <p:spTgt spid="234499">
                                            <p:txEl>
                                              <p:pRg st="4" end="4"/>
                                            </p:txEl>
                                          </p:spTgt>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34499">
                                            <p:txEl>
                                              <p:pRg st="5" end="5"/>
                                            </p:txEl>
                                          </p:spTgt>
                                        </p:tgtEl>
                                        <p:attrNameLst>
                                          <p:attrName>style.visibility</p:attrName>
                                        </p:attrNameLst>
                                      </p:cBhvr>
                                      <p:to>
                                        <p:strVal val="visible"/>
                                      </p:to>
                                    </p:set>
                                    <p:animEffect transition="in" filter="wipe(left)">
                                      <p:cBhvr>
                                        <p:cTn id="33" dur="500"/>
                                        <p:tgtEl>
                                          <p:spTgt spid="234499">
                                            <p:txEl>
                                              <p:pRg st="5" end="5"/>
                                            </p:txEl>
                                          </p:spTgt>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34499">
                                            <p:txEl>
                                              <p:pRg st="6" end="6"/>
                                            </p:txEl>
                                          </p:spTgt>
                                        </p:tgtEl>
                                        <p:attrNameLst>
                                          <p:attrName>style.visibility</p:attrName>
                                        </p:attrNameLst>
                                      </p:cBhvr>
                                      <p:to>
                                        <p:strVal val="visible"/>
                                      </p:to>
                                    </p:set>
                                    <p:animEffect transition="in" filter="wipe(left)">
                                      <p:cBhvr>
                                        <p:cTn id="37" dur="500"/>
                                        <p:tgtEl>
                                          <p:spTgt spid="2344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4499">
                                            <p:txEl>
                                              <p:pRg st="7" end="7"/>
                                            </p:txEl>
                                          </p:spTgt>
                                        </p:tgtEl>
                                        <p:attrNameLst>
                                          <p:attrName>style.visibility</p:attrName>
                                        </p:attrNameLst>
                                      </p:cBhvr>
                                      <p:to>
                                        <p:strVal val="visible"/>
                                      </p:to>
                                    </p:set>
                                    <p:animEffect transition="in" filter="wipe(left)">
                                      <p:cBhvr>
                                        <p:cTn id="42" dur="500"/>
                                        <p:tgtEl>
                                          <p:spTgt spid="234499">
                                            <p:txEl>
                                              <p:pRg st="7" end="7"/>
                                            </p:txEl>
                                          </p:spTgt>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234499">
                                            <p:txEl>
                                              <p:pRg st="8" end="8"/>
                                            </p:txEl>
                                          </p:spTgt>
                                        </p:tgtEl>
                                        <p:attrNameLst>
                                          <p:attrName>style.visibility</p:attrName>
                                        </p:attrNameLst>
                                      </p:cBhvr>
                                      <p:to>
                                        <p:strVal val="visible"/>
                                      </p:to>
                                    </p:set>
                                    <p:animEffect transition="in" filter="wipe(left)">
                                      <p:cBhvr>
                                        <p:cTn id="46" dur="500"/>
                                        <p:tgtEl>
                                          <p:spTgt spid="234499">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P spid="23449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bwMode="auto">
          <a:xfrm>
            <a:off x="766936" y="404664"/>
            <a:ext cx="5029200" cy="754087"/>
          </a:xfrm>
          <a:noFill/>
          <a:ln>
            <a:miter lim="800000"/>
          </a:ln>
        </p:spPr>
        <p:txBody>
          <a:bodyPr vert="horz" wrap="square" lIns="92075" tIns="46038" rIns="92075" bIns="46038" numCol="1" anchor="b" anchorCtr="0" compatLnSpc="1"/>
          <a:lstStyle/>
          <a:p>
            <a:r>
              <a:rPr lang="zh-CN" altLang="en-US" sz="3600" b="1" dirty="0">
                <a:effectLst/>
                <a:latin typeface="黑体" panose="02010609060101010101" pitchFamily="49" charset="-122"/>
                <a:ea typeface="黑体" panose="02010609060101010101" pitchFamily="49" charset="-122"/>
              </a:rPr>
              <a:t>间接法：</a:t>
            </a:r>
            <a:endParaRPr lang="zh-CN" altLang="zh-CN" sz="3600" b="1" i="1" dirty="0">
              <a:effectLst/>
              <a:latin typeface="黑体" panose="02010609060101010101" pitchFamily="49" charset="-122"/>
              <a:ea typeface="黑体" panose="02010609060101010101" pitchFamily="49" charset="-122"/>
            </a:endParaRPr>
          </a:p>
        </p:txBody>
      </p:sp>
      <p:sp>
        <p:nvSpPr>
          <p:cNvPr id="236547" name="Text Box 3"/>
          <p:cNvSpPr txBox="1">
            <a:spLocks noChangeArrowheads="1"/>
          </p:cNvSpPr>
          <p:nvPr/>
        </p:nvSpPr>
        <p:spPr bwMode="auto">
          <a:xfrm>
            <a:off x="418915" y="1356231"/>
            <a:ext cx="5929312" cy="4879975"/>
          </a:xfrm>
          <a:prstGeom prst="rect">
            <a:avLst/>
          </a:prstGeom>
          <a:noFill/>
          <a:ln w="9525">
            <a:noFill/>
            <a:miter lim="800000"/>
          </a:ln>
        </p:spPr>
        <p:txBody>
          <a:bodyPr>
            <a:spAutoFit/>
          </a:bodyPr>
          <a:lstStyle/>
          <a:p>
            <a:pPr algn="just" eaLnBrk="0" hangingPunct="0">
              <a:lnSpc>
                <a:spcPct val="140000"/>
              </a:lnSpc>
              <a:buClr>
                <a:srgbClr val="FF0000"/>
              </a:buClr>
              <a:buFont typeface="Wingdings" panose="05000000000000000000" pitchFamily="2" charset="2"/>
              <a:buChar char="Ø"/>
            </a:pPr>
            <a:r>
              <a:rPr lang="en-US" altLang="zh-CN" sz="2800" b="1" i="0" dirty="0">
                <a:solidFill>
                  <a:schemeClr val="bg2"/>
                </a:solidFill>
                <a:effectLst/>
                <a:latin typeface="微软雅黑" panose="020B0503020204020204" pitchFamily="34" charset="-122"/>
                <a:ea typeface="微软雅黑" panose="020B0503020204020204" pitchFamily="34" charset="-122"/>
              </a:rPr>
              <a:t> </a:t>
            </a:r>
            <a:r>
              <a:rPr lang="zh-CN" altLang="zh-CN" sz="2800" b="1" i="0" dirty="0">
                <a:solidFill>
                  <a:schemeClr val="tx1"/>
                </a:solidFill>
                <a:effectLst/>
                <a:latin typeface="微软雅黑" panose="020B0503020204020204" pitchFamily="34" charset="-122"/>
                <a:ea typeface="微软雅黑" panose="020B0503020204020204" pitchFamily="34" charset="-122"/>
              </a:rPr>
              <a:t>配制溶液</a:t>
            </a:r>
          </a:p>
          <a:p>
            <a:pPr algn="just" eaLnBrk="0" hangingPunct="0">
              <a:lnSpc>
                <a:spcPct val="140000"/>
              </a:lnSpc>
            </a:pPr>
            <a:r>
              <a:rPr lang="zh-CN" altLang="en-US" sz="2800" b="1" i="0" dirty="0">
                <a:solidFill>
                  <a:schemeClr val="tx1"/>
                </a:solidFill>
                <a:effectLst/>
                <a:latin typeface="宋体" panose="02010600030101010101" pitchFamily="2" charset="-122"/>
              </a:rPr>
              <a:t>   配制成近似所需浓度的溶液。</a:t>
            </a:r>
          </a:p>
          <a:p>
            <a:pPr algn="just" eaLnBrk="0" hangingPunct="0">
              <a:lnSpc>
                <a:spcPct val="140000"/>
              </a:lnSpc>
              <a:buClr>
                <a:srgbClr val="FF0000"/>
              </a:buClr>
              <a:buFont typeface="Wingdings" panose="05000000000000000000" pitchFamily="2" charset="2"/>
              <a:buChar char="Ø"/>
            </a:pPr>
            <a:r>
              <a:rPr lang="zh-CN" altLang="en-US" sz="2800" b="1" i="0" dirty="0">
                <a:solidFill>
                  <a:srgbClr val="0000CC"/>
                </a:solidFill>
                <a:effectLst/>
                <a:latin typeface="微软雅黑" panose="020B0503020204020204" pitchFamily="34" charset="-122"/>
                <a:ea typeface="微软雅黑" panose="020B0503020204020204" pitchFamily="34" charset="-122"/>
              </a:rPr>
              <a:t> 标定</a:t>
            </a:r>
          </a:p>
          <a:p>
            <a:pPr marL="535305" indent="-535305" algn="just" eaLnBrk="0" hangingPunct="0">
              <a:lnSpc>
                <a:spcPct val="140000"/>
              </a:lnSpc>
            </a:pPr>
            <a:r>
              <a:rPr lang="zh-CN" altLang="en-US" sz="2800" b="1" i="0" dirty="0">
                <a:solidFill>
                  <a:schemeClr val="tx1"/>
                </a:solidFill>
                <a:effectLst/>
                <a:latin typeface="宋体" panose="02010600030101010101" pitchFamily="2" charset="-122"/>
              </a:rPr>
              <a:t>   用基准物或另一种已知浓度的标准溶液来滴定。</a:t>
            </a:r>
          </a:p>
          <a:p>
            <a:pPr algn="just" eaLnBrk="0" hangingPunct="0">
              <a:lnSpc>
                <a:spcPct val="140000"/>
              </a:lnSpc>
              <a:buClr>
                <a:srgbClr val="FF0000"/>
              </a:buClr>
              <a:buFont typeface="Wingdings" panose="05000000000000000000" pitchFamily="2" charset="2"/>
              <a:buChar char="Ø"/>
            </a:pPr>
            <a:r>
              <a:rPr lang="zh-CN" altLang="en-US" sz="2800" b="1" i="0" dirty="0">
                <a:solidFill>
                  <a:schemeClr val="tx1"/>
                </a:solidFill>
                <a:effectLst/>
                <a:latin typeface="微软雅黑" panose="020B0503020204020204" pitchFamily="34" charset="-122"/>
                <a:ea typeface="微软雅黑" panose="020B0503020204020204" pitchFamily="34" charset="-122"/>
              </a:rPr>
              <a:t> 确定浓度</a:t>
            </a:r>
          </a:p>
          <a:p>
            <a:pPr marL="633730" indent="-268605" algn="just" eaLnBrk="0" hangingPunct="0">
              <a:lnSpc>
                <a:spcPct val="140000"/>
              </a:lnSpc>
            </a:pPr>
            <a:r>
              <a:rPr lang="zh-CN" altLang="en-US" sz="2800" b="1" i="0" dirty="0">
                <a:solidFill>
                  <a:schemeClr val="tx1"/>
                </a:solidFill>
                <a:effectLst/>
                <a:latin typeface="宋体" panose="02010600030101010101" pitchFamily="2" charset="-122"/>
              </a:rPr>
              <a:t> 由基准物质量（或体积、浓度）计算确定。</a:t>
            </a:r>
          </a:p>
        </p:txBody>
      </p:sp>
      <p:graphicFrame>
        <p:nvGraphicFramePr>
          <p:cNvPr id="236548" name="Object 4"/>
          <p:cNvGraphicFramePr>
            <a:graphicFrameLocks noChangeAspect="1"/>
          </p:cNvGraphicFramePr>
          <p:nvPr/>
        </p:nvGraphicFramePr>
        <p:xfrm>
          <a:off x="6444208" y="3573016"/>
          <a:ext cx="474663" cy="1066800"/>
        </p:xfrm>
        <a:graphic>
          <a:graphicData uri="http://schemas.openxmlformats.org/presentationml/2006/ole">
            <mc:AlternateContent xmlns:mc="http://schemas.openxmlformats.org/markup-compatibility/2006">
              <mc:Choice xmlns:v="urn:schemas-microsoft-com:vml" Requires="v">
                <p:oleObj spid="_x0000_s9355" name="BMP 图象" r:id="rId4" imgW="542925" imgH="1219200" progId="PBrush">
                  <p:embed/>
                </p:oleObj>
              </mc:Choice>
              <mc:Fallback>
                <p:oleObj name="BMP 图象" r:id="rId4" imgW="542925" imgH="1219200"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3573016"/>
                        <a:ext cx="474663"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6549" name="Object 5"/>
          <p:cNvGraphicFramePr>
            <a:graphicFrameLocks noChangeAspect="1"/>
          </p:cNvGraphicFramePr>
          <p:nvPr/>
        </p:nvGraphicFramePr>
        <p:xfrm>
          <a:off x="6924203" y="2978483"/>
          <a:ext cx="1896269" cy="3193716"/>
        </p:xfrm>
        <a:graphic>
          <a:graphicData uri="http://schemas.openxmlformats.org/presentationml/2006/ole">
            <mc:AlternateContent xmlns:mc="http://schemas.openxmlformats.org/markup-compatibility/2006">
              <mc:Choice xmlns:v="urn:schemas-microsoft-com:vml" Requires="v">
                <p:oleObj spid="_x0000_s9356" name="BMP 图象" r:id="rId6" imgW="2114550" imgH="3562350" progId="PBrush">
                  <p:embed/>
                </p:oleObj>
              </mc:Choice>
              <mc:Fallback>
                <p:oleObj name="BMP 图象" r:id="rId6" imgW="2114550" imgH="3562350" progId="PBrush">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203" y="2978483"/>
                        <a:ext cx="1896269" cy="3193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pic>
        <p:nvPicPr>
          <p:cNvPr id="7" name="Picture 5"/>
          <p:cNvPicPr>
            <a:picLocks noChangeAspect="1" noChangeArrowheads="1"/>
          </p:cNvPicPr>
          <p:nvPr/>
        </p:nvPicPr>
        <p:blipFill rotWithShape="1">
          <a:blip r:embed="rId8" cstate="print"/>
          <a:srcRect l="14727" t="2778" r="14092" b="-1"/>
          <a:stretch>
            <a:fillRect/>
          </a:stretch>
        </p:blipFill>
        <p:spPr bwMode="auto">
          <a:xfrm>
            <a:off x="6732240" y="458203"/>
            <a:ext cx="1894418" cy="252028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4644008" y="1052736"/>
            <a:ext cx="3960439" cy="633412"/>
          </a:xfrm>
          <a:solidFill>
            <a:srgbClr val="FFFFFF"/>
          </a:solidFill>
          <a:ln>
            <a:noFill/>
            <a:miter lim="800000"/>
          </a:ln>
        </p:spPr>
        <p:txBody>
          <a:bodyPr vert="horz" wrap="square" lIns="91440" tIns="45720" rIns="91440" bIns="45720" numCol="1" anchor="t" anchorCtr="0" compatLnSpc="1"/>
          <a:lstStyle/>
          <a:p>
            <a:r>
              <a:rPr lang="zh-CN" altLang="en-US" sz="3200" dirty="0">
                <a:effectLst/>
                <a:latin typeface="黑体" panose="02010609060101010101" pitchFamily="49" charset="-122"/>
                <a:ea typeface="黑体" panose="02010609060101010101" pitchFamily="49" charset="-122"/>
              </a:rPr>
              <a:t>实验室常用试剂分类</a:t>
            </a:r>
          </a:p>
        </p:txBody>
      </p:sp>
      <p:graphicFrame>
        <p:nvGraphicFramePr>
          <p:cNvPr id="5" name="Group 45"/>
          <p:cNvGraphicFramePr>
            <a:graphicFrameLocks noGrp="1"/>
          </p:cNvGraphicFramePr>
          <p:nvPr>
            <p:ph idx="1"/>
          </p:nvPr>
        </p:nvGraphicFramePr>
        <p:xfrm>
          <a:off x="611560" y="2250265"/>
          <a:ext cx="7992886" cy="4131063"/>
        </p:xfrm>
        <a:graphic>
          <a:graphicData uri="http://schemas.openxmlformats.org/drawingml/2006/table">
            <a:tbl>
              <a:tblPr/>
              <a:tblGrid>
                <a:gridCol w="2560804"/>
                <a:gridCol w="1514527"/>
                <a:gridCol w="1623944"/>
                <a:gridCol w="2293611"/>
              </a:tblGrid>
              <a:tr h="384125">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试剂等级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一级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二级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三级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2989">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试剂规格</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优级纯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分析纯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化学纯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标签颜色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绿色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红色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蓝色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514">
                        <a:lumMod val="50000"/>
                        <a:lumOff val="50000"/>
                      </a:srgbClr>
                    </a:solidFill>
                  </a:tcPr>
                </a:tc>
              </a:tr>
              <a:tr h="779463">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通用等级符号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en-US" altLang="zh-CN"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GR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en-US" altLang="zh-CN"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AR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en-US" altLang="zh-CN" sz="2600" b="1" i="0" u="none" strike="noStrike" cap="none" normalizeH="0" baseline="0" dirty="0">
                          <a:ln>
                            <a:noFill/>
                          </a:ln>
                          <a:solidFill>
                            <a:schemeClr val="bg2"/>
                          </a:solidFill>
                          <a:effectLst/>
                          <a:latin typeface="Times New Roman" panose="02020603050405020304" pitchFamily="18" charset="0"/>
                          <a:ea typeface="华文新魏" panose="02010800040101010101" pitchFamily="2" charset="-122"/>
                          <a:cs typeface="Times New Roman" panose="02020603050405020304" pitchFamily="18" charset="0"/>
                        </a:rPr>
                        <a:t>CP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514">
                        <a:lumMod val="50000"/>
                        <a:lumOff val="50000"/>
                      </a:srgbClr>
                    </a:solidFill>
                  </a:tcPr>
                </a:tc>
              </a:tr>
              <a:tr h="779463">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杂质含量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很低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略高于分析纯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93788">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适用范围</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just"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精确的分析和科研</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just"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一般分析和科研</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Garamond" panose="02020404030301010803"/>
                          <a:ea typeface="宋体" panose="02010600030101010101" pitchFamily="2" charset="-122"/>
                        </a:defRPr>
                      </a:lvl1pPr>
                      <a:lvl2pPr marL="457200" algn="l" defTabSz="914400" rtl="0" eaLnBrk="1" latinLnBrk="0" hangingPunct="1">
                        <a:defRPr sz="1800" kern="1200">
                          <a:solidFill>
                            <a:schemeClr val="tx1"/>
                          </a:solidFill>
                          <a:latin typeface="Garamond" panose="02020404030301010803"/>
                          <a:ea typeface="宋体" panose="02010600030101010101" pitchFamily="2" charset="-122"/>
                        </a:defRPr>
                      </a:lvl2pPr>
                      <a:lvl3pPr marL="914400" algn="l" defTabSz="914400" rtl="0" eaLnBrk="1" latinLnBrk="0" hangingPunct="1">
                        <a:defRPr sz="1800" kern="1200">
                          <a:solidFill>
                            <a:schemeClr val="tx1"/>
                          </a:solidFill>
                          <a:latin typeface="Garamond" panose="02020404030301010803"/>
                          <a:ea typeface="宋体" panose="02010600030101010101" pitchFamily="2" charset="-122"/>
                        </a:defRPr>
                      </a:lvl3pPr>
                      <a:lvl4pPr marL="1371600" algn="l" defTabSz="914400" rtl="0" eaLnBrk="1" latinLnBrk="0" hangingPunct="1">
                        <a:defRPr sz="1800" kern="1200">
                          <a:solidFill>
                            <a:schemeClr val="tx1"/>
                          </a:solidFill>
                          <a:latin typeface="Garamond" panose="02020404030301010803"/>
                          <a:ea typeface="宋体" panose="02010600030101010101" pitchFamily="2" charset="-122"/>
                        </a:defRPr>
                      </a:lvl4pPr>
                      <a:lvl5pPr marL="1828800" algn="l" defTabSz="914400" rtl="0" eaLnBrk="1" latinLnBrk="0" hangingPunct="1">
                        <a:defRPr sz="1800" kern="1200">
                          <a:solidFill>
                            <a:schemeClr val="tx1"/>
                          </a:solidFill>
                          <a:latin typeface="Garamond" panose="02020404030301010803"/>
                          <a:ea typeface="宋体" panose="02010600030101010101" pitchFamily="2" charset="-122"/>
                        </a:defRPr>
                      </a:lvl5pPr>
                      <a:lvl6pPr marL="2286000" algn="l" defTabSz="914400" rtl="0" eaLnBrk="1" latinLnBrk="0" hangingPunct="1">
                        <a:defRPr sz="1800" kern="1200">
                          <a:solidFill>
                            <a:schemeClr val="tx1"/>
                          </a:solidFill>
                          <a:latin typeface="Garamond" panose="02020404030301010803"/>
                          <a:ea typeface="宋体" panose="02010600030101010101" pitchFamily="2" charset="-122"/>
                        </a:defRPr>
                      </a:lvl6pPr>
                      <a:lvl7pPr marL="2743200" algn="l" defTabSz="914400" rtl="0" eaLnBrk="1" latinLnBrk="0" hangingPunct="1">
                        <a:defRPr sz="1800" kern="1200">
                          <a:solidFill>
                            <a:schemeClr val="tx1"/>
                          </a:solidFill>
                          <a:latin typeface="Garamond" panose="02020404030301010803"/>
                          <a:ea typeface="宋体" panose="02010600030101010101" pitchFamily="2" charset="-122"/>
                        </a:defRPr>
                      </a:lvl7pPr>
                      <a:lvl8pPr marL="3200400" algn="l" defTabSz="914400" rtl="0" eaLnBrk="1" latinLnBrk="0" hangingPunct="1">
                        <a:defRPr sz="1800" kern="1200">
                          <a:solidFill>
                            <a:schemeClr val="tx1"/>
                          </a:solidFill>
                          <a:latin typeface="Garamond" panose="02020404030301010803"/>
                          <a:ea typeface="宋体" panose="02010600030101010101" pitchFamily="2" charset="-122"/>
                        </a:defRPr>
                      </a:lvl8pPr>
                      <a:lvl9pPr marL="3657600" algn="l" defTabSz="914400" rtl="0" eaLnBrk="1" latinLnBrk="0" hangingPunct="1">
                        <a:defRPr sz="1800" kern="1200">
                          <a:solidFill>
                            <a:schemeClr val="tx1"/>
                          </a:solidFill>
                          <a:latin typeface="Garamond" panose="02020404030301010803"/>
                          <a:ea typeface="宋体" panose="02010600030101010101" pitchFamily="2" charset="-122"/>
                        </a:defRPr>
                      </a:lvl9pPr>
                    </a:lstStyle>
                    <a:p>
                      <a:pPr marL="0" marR="0" lvl="0" indent="0" algn="just" defTabSz="914400" rtl="0" eaLnBrk="1" fontAlgn="ctr" latinLnBrk="0" hangingPunct="1">
                        <a:lnSpc>
                          <a:spcPct val="100000"/>
                        </a:lnSpc>
                        <a:spcBef>
                          <a:spcPct val="0"/>
                        </a:spcBef>
                        <a:spcAft>
                          <a:spcPct val="0"/>
                        </a:spcAft>
                        <a:buClr>
                          <a:schemeClr val="hlink"/>
                        </a:buClr>
                        <a:buSzPct val="60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工业分析和教学实验</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4" name="Picture 8"/>
          <p:cNvPicPr>
            <a:picLocks noChangeAspect="1" noChangeArrowheads="1"/>
          </p:cNvPicPr>
          <p:nvPr/>
        </p:nvPicPr>
        <p:blipFill>
          <a:blip r:embed="rId2" cstate="print"/>
          <a:srcRect/>
          <a:stretch>
            <a:fillRect/>
          </a:stretch>
        </p:blipFill>
        <p:spPr bwMode="auto">
          <a:xfrm>
            <a:off x="539552" y="332656"/>
            <a:ext cx="1224136" cy="1632181"/>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131840" y="332656"/>
            <a:ext cx="1296144" cy="1593026"/>
          </a:xfrm>
          <a:prstGeom prst="rect">
            <a:avLst/>
          </a:prstGeom>
          <a:noFill/>
          <a:ln w="9525">
            <a:noFill/>
            <a:miter lim="800000"/>
            <a:headEnd/>
            <a:tailEnd/>
          </a:ln>
        </p:spPr>
      </p:pic>
      <p:pic>
        <p:nvPicPr>
          <p:cNvPr id="7" name="Picture 7"/>
          <p:cNvPicPr>
            <a:picLocks noChangeAspect="1" noChangeArrowheads="1"/>
          </p:cNvPicPr>
          <p:nvPr/>
        </p:nvPicPr>
        <p:blipFill>
          <a:blip r:embed="rId4" cstate="print"/>
          <a:srcRect/>
          <a:stretch>
            <a:fillRect/>
          </a:stretch>
        </p:blipFill>
        <p:spPr bwMode="auto">
          <a:xfrm>
            <a:off x="1835696" y="332656"/>
            <a:ext cx="1159329" cy="1584176"/>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611560" y="404664"/>
            <a:ext cx="5659238" cy="600075"/>
          </a:xfrm>
          <a:noFill/>
          <a:ln>
            <a:miter lim="800000"/>
          </a:ln>
        </p:spPr>
        <p:txBody>
          <a:bodyPr vert="horz" wrap="square" lIns="91440" tIns="45720" rIns="91440" bIns="45720" numCol="1" anchor="t" anchorCtr="0" compatLnSpc="1"/>
          <a:lstStyle/>
          <a:p>
            <a:r>
              <a:rPr lang="zh-CN" altLang="en-US" sz="3600" b="1" dirty="0">
                <a:solidFill>
                  <a:srgbClr val="FF0000"/>
                </a:solidFill>
                <a:effectLst/>
                <a:latin typeface="黑体" panose="02010609060101010101" pitchFamily="49" charset="-122"/>
                <a:ea typeface="黑体" panose="02010609060101010101" pitchFamily="49" charset="-122"/>
              </a:rPr>
              <a:t>如何“定”</a:t>
            </a:r>
            <a:r>
              <a:rPr lang="zh-CN" altLang="en-US" sz="3600" b="1" dirty="0">
                <a:solidFill>
                  <a:srgbClr val="0000FF"/>
                </a:solidFill>
                <a:effectLst/>
                <a:latin typeface="黑体" panose="02010609060101010101" pitchFamily="49" charset="-122"/>
                <a:ea typeface="黑体" panose="02010609060101010101" pitchFamily="49" charset="-122"/>
              </a:rPr>
              <a:t>之</a:t>
            </a:r>
            <a:r>
              <a:rPr lang="en-US" altLang="zh-CN" sz="3600" b="1" dirty="0">
                <a:solidFill>
                  <a:srgbClr val="0000FF"/>
                </a:solidFill>
                <a:effectLst/>
                <a:latin typeface="黑体" panose="02010609060101010101" pitchFamily="49" charset="-122"/>
                <a:ea typeface="黑体" panose="02010609060101010101" pitchFamily="49" charset="-122"/>
              </a:rPr>
              <a:t>--</a:t>
            </a:r>
            <a:r>
              <a:rPr lang="zh-CN" altLang="en-US" sz="3600" b="1" dirty="0">
                <a:solidFill>
                  <a:srgbClr val="0000FF"/>
                </a:solidFill>
                <a:effectLst/>
                <a:latin typeface="黑体" panose="02010609060101010101" pitchFamily="49" charset="-122"/>
                <a:ea typeface="黑体" panose="02010609060101010101" pitchFamily="49" charset="-122"/>
              </a:rPr>
              <a:t>体积测量</a:t>
            </a:r>
          </a:p>
        </p:txBody>
      </p:sp>
      <p:sp>
        <p:nvSpPr>
          <p:cNvPr id="45059" name="Rectangle 3"/>
          <p:cNvSpPr>
            <a:spLocks noGrp="1" noChangeArrowheads="1"/>
          </p:cNvSpPr>
          <p:nvPr>
            <p:ph type="body" idx="1"/>
          </p:nvPr>
        </p:nvSpPr>
        <p:spPr bwMode="auto">
          <a:xfrm>
            <a:off x="724289" y="1299424"/>
            <a:ext cx="4100516" cy="2663825"/>
          </a:xfrm>
          <a:noFill/>
          <a:ln>
            <a:miter lim="800000"/>
          </a:ln>
        </p:spPr>
        <p:txBody>
          <a:bodyPr vert="horz" wrap="square" lIns="91440" tIns="45720" rIns="91440" bIns="45720" numCol="1" anchor="t" anchorCtr="0" compatLnSpc="1"/>
          <a:lstStyle/>
          <a:p>
            <a:pPr>
              <a:lnSpc>
                <a:spcPct val="125000"/>
              </a:lnSpc>
              <a:buFontTx/>
              <a:buNone/>
            </a:pPr>
            <a:r>
              <a:rPr lang="zh-CN" altLang="en-US" b="1" dirty="0">
                <a:effectLst/>
                <a:latin typeface="+mj-ea"/>
                <a:ea typeface="+mj-ea"/>
              </a:rPr>
              <a:t>常用容量分析仪器</a:t>
            </a:r>
            <a:r>
              <a:rPr lang="en-US" altLang="zh-CN" b="1" dirty="0">
                <a:effectLst/>
                <a:latin typeface="+mj-ea"/>
                <a:ea typeface="+mj-ea"/>
              </a:rPr>
              <a:t>:</a:t>
            </a:r>
          </a:p>
          <a:p>
            <a:pPr>
              <a:lnSpc>
                <a:spcPct val="125000"/>
              </a:lnSpc>
              <a:buFontTx/>
              <a:buNone/>
            </a:pPr>
            <a:r>
              <a:rPr lang="en-US" altLang="zh-CN" sz="2800" b="1" dirty="0">
                <a:effectLst/>
                <a:latin typeface="+mj-ea"/>
                <a:ea typeface="+mj-ea"/>
              </a:rPr>
              <a:t>   </a:t>
            </a:r>
            <a:r>
              <a:rPr lang="zh-CN" altLang="en-US" sz="2800" b="1" dirty="0">
                <a:effectLst/>
                <a:latin typeface="+mj-ea"/>
                <a:ea typeface="+mj-ea"/>
              </a:rPr>
              <a:t>容量瓶</a:t>
            </a:r>
            <a:r>
              <a:rPr lang="en-US" altLang="zh-CN" sz="2800" b="1" dirty="0">
                <a:effectLst/>
                <a:latin typeface="+mj-ea"/>
                <a:ea typeface="+mj-ea"/>
              </a:rPr>
              <a:t>(</a:t>
            </a:r>
            <a:r>
              <a:rPr lang="zh-CN" altLang="en-US" sz="2800" b="1" dirty="0">
                <a:effectLst/>
                <a:latin typeface="+mj-ea"/>
                <a:ea typeface="+mj-ea"/>
              </a:rPr>
              <a:t>量入式</a:t>
            </a:r>
            <a:r>
              <a:rPr lang="en-US" altLang="zh-CN" sz="2800" b="1" dirty="0">
                <a:effectLst/>
                <a:latin typeface="+mj-ea"/>
                <a:ea typeface="+mj-ea"/>
              </a:rPr>
              <a:t>) </a:t>
            </a:r>
          </a:p>
          <a:p>
            <a:pPr>
              <a:lnSpc>
                <a:spcPct val="125000"/>
              </a:lnSpc>
              <a:buFontTx/>
              <a:buNone/>
            </a:pPr>
            <a:r>
              <a:rPr lang="en-US" altLang="zh-CN" sz="2800" b="1" dirty="0">
                <a:effectLst/>
                <a:latin typeface="+mj-ea"/>
                <a:ea typeface="+mj-ea"/>
              </a:rPr>
              <a:t>   </a:t>
            </a:r>
            <a:r>
              <a:rPr lang="zh-CN" altLang="en-US" sz="2800" b="1" dirty="0">
                <a:effectLst/>
                <a:latin typeface="+mj-ea"/>
                <a:ea typeface="+mj-ea"/>
              </a:rPr>
              <a:t>移液管</a:t>
            </a:r>
            <a:r>
              <a:rPr lang="en-US" altLang="zh-CN" sz="2800" b="1" dirty="0">
                <a:effectLst/>
                <a:latin typeface="+mj-ea"/>
                <a:ea typeface="+mj-ea"/>
              </a:rPr>
              <a:t>(</a:t>
            </a:r>
            <a:r>
              <a:rPr lang="zh-CN" altLang="en-US" sz="2800" b="1" dirty="0">
                <a:effectLst/>
                <a:latin typeface="+mj-ea"/>
                <a:ea typeface="+mj-ea"/>
              </a:rPr>
              <a:t>量出式</a:t>
            </a:r>
            <a:r>
              <a:rPr lang="en-US" altLang="zh-CN" sz="2800" b="1" dirty="0">
                <a:effectLst/>
                <a:latin typeface="+mj-ea"/>
                <a:ea typeface="+mj-ea"/>
              </a:rPr>
              <a:t>)</a:t>
            </a:r>
          </a:p>
          <a:p>
            <a:pPr>
              <a:lnSpc>
                <a:spcPct val="125000"/>
              </a:lnSpc>
              <a:buFontTx/>
              <a:buNone/>
            </a:pPr>
            <a:r>
              <a:rPr lang="en-US" altLang="zh-CN" sz="2800" b="1" dirty="0">
                <a:effectLst/>
                <a:latin typeface="+mj-ea"/>
                <a:ea typeface="+mj-ea"/>
              </a:rPr>
              <a:t>   </a:t>
            </a:r>
            <a:r>
              <a:rPr lang="zh-CN" altLang="en-US" sz="2800" b="1" dirty="0">
                <a:effectLst/>
                <a:latin typeface="+mj-ea"/>
                <a:ea typeface="+mj-ea"/>
              </a:rPr>
              <a:t>滴定管</a:t>
            </a:r>
            <a:r>
              <a:rPr lang="en-US" altLang="zh-CN" sz="2800" b="1" dirty="0">
                <a:effectLst/>
                <a:latin typeface="+mj-ea"/>
                <a:ea typeface="+mj-ea"/>
              </a:rPr>
              <a:t>(</a:t>
            </a:r>
            <a:r>
              <a:rPr lang="zh-CN" altLang="en-US" sz="2800" b="1" dirty="0">
                <a:effectLst/>
                <a:latin typeface="+mj-ea"/>
                <a:ea typeface="+mj-ea"/>
              </a:rPr>
              <a:t>量出式</a:t>
            </a:r>
            <a:r>
              <a:rPr lang="en-US" altLang="zh-CN" sz="2800" b="1" dirty="0">
                <a:effectLst/>
                <a:latin typeface="+mj-ea"/>
                <a:ea typeface="+mj-ea"/>
              </a:rPr>
              <a:t>)</a:t>
            </a:r>
          </a:p>
        </p:txBody>
      </p:sp>
      <p:sp>
        <p:nvSpPr>
          <p:cNvPr id="45060" name="Text Box 4"/>
          <p:cNvSpPr txBox="1">
            <a:spLocks noChangeArrowheads="1"/>
          </p:cNvSpPr>
          <p:nvPr/>
        </p:nvSpPr>
        <p:spPr bwMode="auto">
          <a:xfrm>
            <a:off x="720176" y="4171537"/>
            <a:ext cx="6553200" cy="1963738"/>
          </a:xfrm>
          <a:prstGeom prst="rect">
            <a:avLst/>
          </a:prstGeom>
          <a:noFill/>
          <a:ln w="9525">
            <a:noFill/>
            <a:miter lim="800000"/>
          </a:ln>
          <a:effectLst/>
        </p:spPr>
        <p:txBody>
          <a:bodyPr>
            <a:spAutoFit/>
          </a:bodyPr>
          <a:lstStyle/>
          <a:p>
            <a:pPr>
              <a:lnSpc>
                <a:spcPct val="110000"/>
              </a:lnSpc>
              <a:spcBef>
                <a:spcPct val="20000"/>
              </a:spcBef>
              <a:buClr>
                <a:schemeClr val="folHlink"/>
              </a:buClr>
              <a:buSzPct val="60000"/>
              <a:buFont typeface="Wingdings" panose="05000000000000000000" pitchFamily="2" charset="2"/>
              <a:buNone/>
            </a:pPr>
            <a:r>
              <a:rPr lang="zh-CN" altLang="en-US" sz="3600" b="1" i="0" dirty="0">
                <a:solidFill>
                  <a:schemeClr val="tx1"/>
                </a:solidFill>
                <a:effectLst/>
                <a:latin typeface="+mj-ea"/>
                <a:ea typeface="+mj-ea"/>
                <a:cs typeface="Times New Roman" panose="02020603050405020304" pitchFamily="18" charset="0"/>
              </a:rPr>
              <a:t>校准方法</a:t>
            </a:r>
            <a:r>
              <a:rPr lang="en-US" altLang="zh-CN" sz="3600" b="1" i="0" dirty="0">
                <a:solidFill>
                  <a:schemeClr val="tx1"/>
                </a:solidFill>
                <a:effectLst/>
                <a:latin typeface="+mj-ea"/>
                <a:ea typeface="+mj-ea"/>
                <a:cs typeface="Times New Roman" panose="02020603050405020304" pitchFamily="18" charset="0"/>
              </a:rPr>
              <a:t>:</a:t>
            </a:r>
          </a:p>
          <a:p>
            <a:pPr>
              <a:lnSpc>
                <a:spcPct val="110000"/>
              </a:lnSpc>
              <a:spcBef>
                <a:spcPct val="20000"/>
              </a:spcBef>
              <a:buClr>
                <a:schemeClr val="folHlink"/>
              </a:buClr>
              <a:buSzPct val="60000"/>
              <a:buFont typeface="Wingdings" panose="05000000000000000000" pitchFamily="2" charset="2"/>
              <a:buNone/>
            </a:pPr>
            <a:r>
              <a:rPr lang="en-US" altLang="zh-CN" sz="2800" i="0" dirty="0">
                <a:effectLst/>
                <a:latin typeface="Times New Roman" panose="02020603050405020304" pitchFamily="18" charset="0"/>
                <a:cs typeface="Times New Roman" panose="02020603050405020304" pitchFamily="18" charset="0"/>
              </a:rPr>
              <a:t>   </a:t>
            </a:r>
            <a:r>
              <a:rPr lang="en-US" altLang="zh-CN" sz="3200" b="1" i="0" dirty="0">
                <a:solidFill>
                  <a:schemeClr val="tx1"/>
                </a:solidFill>
                <a:effectLst/>
                <a:latin typeface="Times New Roman" panose="02020603050405020304" pitchFamily="18" charset="0"/>
                <a:cs typeface="Times New Roman" panose="02020603050405020304" pitchFamily="18" charset="0"/>
              </a:rPr>
              <a:t>1.</a:t>
            </a:r>
            <a:r>
              <a:rPr lang="en-US" altLang="zh-CN" sz="3200" i="0" dirty="0">
                <a:solidFill>
                  <a:schemeClr val="tx1"/>
                </a:solidFill>
                <a:effectLst/>
                <a:latin typeface="Times New Roman" panose="02020603050405020304" pitchFamily="18" charset="0"/>
                <a:cs typeface="Times New Roman" panose="02020603050405020304" pitchFamily="18" charset="0"/>
              </a:rPr>
              <a:t> </a:t>
            </a:r>
            <a:r>
              <a:rPr lang="zh-CN" altLang="en-US" sz="3200" b="1" i="0" dirty="0">
                <a:solidFill>
                  <a:srgbClr val="FF0000"/>
                </a:solidFill>
                <a:effectLst/>
                <a:latin typeface="Times New Roman" panose="02020603050405020304" pitchFamily="18" charset="0"/>
                <a:cs typeface="Times New Roman" panose="02020603050405020304" pitchFamily="18" charset="0"/>
              </a:rPr>
              <a:t>绝对校准</a:t>
            </a:r>
          </a:p>
          <a:p>
            <a:pPr>
              <a:lnSpc>
                <a:spcPct val="110000"/>
              </a:lnSpc>
              <a:spcBef>
                <a:spcPct val="20000"/>
              </a:spcBef>
              <a:buClr>
                <a:schemeClr val="folHlink"/>
              </a:buClr>
              <a:buSzPct val="60000"/>
              <a:buFont typeface="Wingdings" panose="05000000000000000000" pitchFamily="2" charset="2"/>
              <a:buNone/>
            </a:pPr>
            <a:r>
              <a:rPr lang="zh-CN" altLang="en-US" sz="3200" b="1" i="0" dirty="0">
                <a:effectLst/>
                <a:latin typeface="Times New Roman" panose="02020603050405020304" pitchFamily="18" charset="0"/>
                <a:cs typeface="Times New Roman" panose="02020603050405020304" pitchFamily="18" charset="0"/>
              </a:rPr>
              <a:t>   </a:t>
            </a:r>
            <a:r>
              <a:rPr lang="en-US" altLang="zh-CN" sz="3200" b="1" i="0" dirty="0">
                <a:solidFill>
                  <a:schemeClr val="tx1"/>
                </a:solidFill>
                <a:effectLst/>
                <a:latin typeface="Times New Roman" panose="02020603050405020304" pitchFamily="18" charset="0"/>
                <a:cs typeface="Times New Roman" panose="02020603050405020304" pitchFamily="18" charset="0"/>
              </a:rPr>
              <a:t>2. </a:t>
            </a:r>
            <a:r>
              <a:rPr lang="zh-CN" altLang="en-US" sz="3200" b="1" i="0" dirty="0">
                <a:solidFill>
                  <a:srgbClr val="FF0000"/>
                </a:solidFill>
                <a:effectLst/>
                <a:latin typeface="Times New Roman" panose="02020603050405020304" pitchFamily="18" charset="0"/>
                <a:cs typeface="Times New Roman" panose="02020603050405020304" pitchFamily="18" charset="0"/>
              </a:rPr>
              <a:t>相对校准</a:t>
            </a:r>
            <a:r>
              <a:rPr lang="en-US" altLang="zh-CN" sz="3200" b="1" i="0" dirty="0">
                <a:solidFill>
                  <a:schemeClr val="tx1"/>
                </a:solidFill>
                <a:effectLst/>
                <a:latin typeface="Times New Roman" panose="02020603050405020304" pitchFamily="18" charset="0"/>
                <a:cs typeface="Times New Roman" panose="02020603050405020304" pitchFamily="18" charset="0"/>
              </a:rPr>
              <a:t>: </a:t>
            </a:r>
            <a:r>
              <a:rPr lang="zh-CN" altLang="en-US" sz="3200" b="1" i="0" dirty="0">
                <a:solidFill>
                  <a:schemeClr val="tx1"/>
                </a:solidFill>
                <a:effectLst/>
                <a:latin typeface="Times New Roman" panose="02020603050405020304" pitchFamily="18" charset="0"/>
                <a:cs typeface="Times New Roman" panose="02020603050405020304" pitchFamily="18" charset="0"/>
              </a:rPr>
              <a:t>移液管与容量瓶</a:t>
            </a:r>
          </a:p>
        </p:txBody>
      </p:sp>
      <p:pic>
        <p:nvPicPr>
          <p:cNvPr id="5" name="Picture 8" descr="1"/>
          <p:cNvPicPr>
            <a:picLocks noChangeAspect="1" noChangeArrowheads="1"/>
          </p:cNvPicPr>
          <p:nvPr/>
        </p:nvPicPr>
        <p:blipFill>
          <a:blip r:embed="rId2" cstate="print"/>
          <a:srcRect/>
          <a:stretch>
            <a:fillRect/>
          </a:stretch>
        </p:blipFill>
        <p:spPr bwMode="auto">
          <a:xfrm>
            <a:off x="6012160" y="1022226"/>
            <a:ext cx="2857500" cy="2190750"/>
          </a:xfrm>
          <a:prstGeom prst="rect">
            <a:avLst/>
          </a:prstGeom>
          <a:noFill/>
          <a:ln w="9525">
            <a:noFill/>
            <a:miter lim="800000"/>
            <a:headEnd/>
            <a:tailEnd/>
          </a:ln>
        </p:spPr>
      </p:pic>
      <p:pic>
        <p:nvPicPr>
          <p:cNvPr id="6" name="Picture 9" descr="2"/>
          <p:cNvPicPr>
            <a:picLocks noChangeAspect="1" noChangeArrowheads="1"/>
          </p:cNvPicPr>
          <p:nvPr/>
        </p:nvPicPr>
        <p:blipFill>
          <a:blip r:embed="rId3" cstate="print"/>
          <a:srcRect l="6461" t="21642" r="11694" b="5918"/>
          <a:stretch>
            <a:fillRect/>
          </a:stretch>
        </p:blipFill>
        <p:spPr bwMode="auto">
          <a:xfrm>
            <a:off x="6008307" y="3197240"/>
            <a:ext cx="2840301" cy="2148664"/>
          </a:xfrm>
          <a:prstGeom prst="rect">
            <a:avLst/>
          </a:prstGeom>
          <a:noFill/>
          <a:ln w="9525">
            <a:noFill/>
            <a:miter lim="800000"/>
            <a:headEnd/>
            <a:tailEnd/>
          </a:ln>
        </p:spPr>
      </p:pic>
      <p:pic>
        <p:nvPicPr>
          <p:cNvPr id="7" name="Picture 7" descr="clip_image002_0014"/>
          <p:cNvPicPr>
            <a:picLocks noChangeAspect="1" noChangeArrowheads="1"/>
          </p:cNvPicPr>
          <p:nvPr/>
        </p:nvPicPr>
        <p:blipFill>
          <a:blip r:embed="rId4" cstate="print"/>
          <a:srcRect/>
          <a:stretch>
            <a:fillRect/>
          </a:stretch>
        </p:blipFill>
        <p:spPr bwMode="auto">
          <a:xfrm>
            <a:off x="4353676" y="1856148"/>
            <a:ext cx="1654631" cy="2964548"/>
          </a:xfrm>
          <a:prstGeom prst="rect">
            <a:avLst/>
          </a:prstGeom>
          <a:noFill/>
          <a:ln w="9525">
            <a:noFill/>
            <a:miter lim="800000"/>
            <a:headEnd/>
            <a:tailEnd/>
          </a:ln>
        </p:spPr>
      </p:pic>
      <p:pic>
        <p:nvPicPr>
          <p:cNvPr id="499714" name="Picture 2"/>
          <p:cNvPicPr>
            <a:picLocks noChangeAspect="1" noChangeArrowheads="1"/>
          </p:cNvPicPr>
          <p:nvPr/>
        </p:nvPicPr>
        <p:blipFill>
          <a:blip r:embed="rId5" cstate="print"/>
          <a:srcRect/>
          <a:stretch>
            <a:fillRect/>
          </a:stretch>
        </p:blipFill>
        <p:spPr bwMode="auto">
          <a:xfrm>
            <a:off x="5652120" y="2484515"/>
            <a:ext cx="618678" cy="1390475"/>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left)">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499714"/>
                                        </p:tgtEl>
                                        <p:attrNameLst>
                                          <p:attrName>style.visibility</p:attrName>
                                        </p:attrNameLst>
                                      </p:cBhvr>
                                      <p:to>
                                        <p:strVal val="visible"/>
                                      </p:to>
                                    </p:set>
                                  </p:childTnLst>
                                </p:cTn>
                              </p:par>
                            </p:childTnLst>
                          </p:cTn>
                        </p:par>
                        <p:par>
                          <p:cTn id="20" fill="hold">
                            <p:stCondLst>
                              <p:cond delay="1000"/>
                            </p:stCondLst>
                            <p:childTnLst>
                              <p:par>
                                <p:cTn id="21" presetID="8"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5060"/>
                                        </p:tgtEl>
                                        <p:attrNameLst>
                                          <p:attrName>style.visibility</p:attrName>
                                        </p:attrNameLst>
                                      </p:cBhvr>
                                      <p:to>
                                        <p:strVal val="visible"/>
                                      </p:to>
                                    </p:set>
                                    <p:animEffect transition="in" filter="wipe(left)">
                                      <p:cBhvr>
                                        <p:cTn id="28"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0"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bwMode="auto">
          <a:xfrm>
            <a:off x="899592" y="908720"/>
            <a:ext cx="7992888" cy="4824536"/>
          </a:xfrm>
          <a:noFill/>
          <a:ln>
            <a:no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p>
            <a:pPr marL="609600" indent="-609600">
              <a:lnSpc>
                <a:spcPct val="200000"/>
              </a:lnSpc>
              <a:buFontTx/>
              <a:buNone/>
            </a:pPr>
            <a:r>
              <a:rPr lang="zh-CN" altLang="en-US" b="1" dirty="0">
                <a:solidFill>
                  <a:schemeClr val="tx1"/>
                </a:solidFill>
                <a:effectLst/>
                <a:latin typeface="Times New Roman" panose="02020603050405020304" pitchFamily="18" charset="0"/>
                <a:ea typeface="+mj-ea"/>
                <a:cs typeface="Times New Roman" panose="02020603050405020304" pitchFamily="18" charset="0"/>
              </a:rPr>
              <a:t>讨论问题：</a:t>
            </a:r>
          </a:p>
          <a:p>
            <a:pPr>
              <a:lnSpc>
                <a:spcPct val="200000"/>
              </a:lnSpc>
              <a:buClr>
                <a:srgbClr val="C00000"/>
              </a:buClr>
              <a:buFont typeface="Wingdings" panose="05000000000000000000" pitchFamily="2" charset="2"/>
              <a:buChar char="Ø"/>
            </a:pPr>
            <a:r>
              <a:rPr lang="zh-CN" altLang="en-US" sz="2800" b="1" dirty="0">
                <a:solidFill>
                  <a:schemeClr val="tx1"/>
                </a:solidFill>
                <a:effectLst/>
                <a:latin typeface="Times New Roman" panose="02020603050405020304" pitchFamily="18" charset="0"/>
                <a:ea typeface="+mj-ea"/>
                <a:cs typeface="Times New Roman" panose="02020603050405020304" pitchFamily="18" charset="0"/>
              </a:rPr>
              <a:t>  如何准确量取</a:t>
            </a:r>
            <a:r>
              <a:rPr lang="en-US" altLang="zh-CN" sz="2800" b="1" dirty="0">
                <a:solidFill>
                  <a:schemeClr val="tx1"/>
                </a:solidFill>
                <a:effectLst/>
                <a:latin typeface="Times New Roman" panose="02020603050405020304" pitchFamily="18" charset="0"/>
                <a:ea typeface="+mj-ea"/>
                <a:cs typeface="Times New Roman" panose="02020603050405020304" pitchFamily="18" charset="0"/>
              </a:rPr>
              <a:t>100.0 </a:t>
            </a:r>
            <a:r>
              <a:rPr lang="en-US" altLang="zh-CN" sz="2800" b="1" dirty="0" err="1">
                <a:solidFill>
                  <a:schemeClr val="tx1"/>
                </a:solidFill>
                <a:effectLst/>
                <a:latin typeface="Times New Roman" panose="02020603050405020304" pitchFamily="18" charset="0"/>
                <a:ea typeface="+mj-ea"/>
                <a:cs typeface="Times New Roman" panose="02020603050405020304" pitchFamily="18" charset="0"/>
              </a:rPr>
              <a:t>mL</a:t>
            </a:r>
            <a:r>
              <a:rPr lang="zh-CN" altLang="en-US" sz="2800" b="1" dirty="0">
                <a:solidFill>
                  <a:schemeClr val="tx1"/>
                </a:solidFill>
                <a:effectLst/>
                <a:latin typeface="Times New Roman" panose="02020603050405020304" pitchFamily="18" charset="0"/>
                <a:ea typeface="+mj-ea"/>
                <a:cs typeface="Times New Roman" panose="02020603050405020304" pitchFamily="18" charset="0"/>
              </a:rPr>
              <a:t>溶液？</a:t>
            </a:r>
          </a:p>
          <a:p>
            <a:pPr>
              <a:lnSpc>
                <a:spcPct val="200000"/>
              </a:lnSpc>
              <a:buClr>
                <a:srgbClr val="C00000"/>
              </a:buClr>
              <a:buFont typeface="Wingdings" panose="05000000000000000000" pitchFamily="2" charset="2"/>
              <a:buChar char="Ø"/>
            </a:pPr>
            <a:r>
              <a:rPr lang="zh-CN" altLang="en-US" sz="2800" b="1" dirty="0">
                <a:solidFill>
                  <a:schemeClr val="tx1"/>
                </a:solidFill>
                <a:effectLst/>
                <a:latin typeface="Times New Roman" panose="02020603050405020304" pitchFamily="18" charset="0"/>
                <a:ea typeface="+mj-ea"/>
                <a:cs typeface="Times New Roman" panose="02020603050405020304" pitchFamily="18" charset="0"/>
              </a:rPr>
              <a:t>  是否可以用别人的滴定管放溶液到自己的   滴定管中，以求校正自己的滴定管</a:t>
            </a:r>
            <a:r>
              <a:rPr lang="en-US" altLang="zh-CN" sz="2800" b="1" dirty="0">
                <a:solidFill>
                  <a:schemeClr val="tx1"/>
                </a:solidFill>
                <a:effectLst/>
                <a:latin typeface="Times New Roman" panose="02020603050405020304" pitchFamily="18" charset="0"/>
                <a:ea typeface="+mj-ea"/>
                <a:cs typeface="Times New Roman" panose="02020603050405020304" pitchFamily="18" charset="0"/>
              </a:rPr>
              <a:t>?</a:t>
            </a:r>
          </a:p>
          <a:p>
            <a:pPr>
              <a:lnSpc>
                <a:spcPct val="200000"/>
              </a:lnSpc>
              <a:buClr>
                <a:srgbClr val="C00000"/>
              </a:buClr>
              <a:buFont typeface="Wingdings" panose="05000000000000000000" pitchFamily="2" charset="2"/>
              <a:buChar char="Ø"/>
            </a:pPr>
            <a:r>
              <a:rPr lang="zh-CN" altLang="en-US" sz="2800" b="1" dirty="0">
                <a:solidFill>
                  <a:schemeClr val="tx1"/>
                </a:solidFill>
                <a:effectLst/>
                <a:latin typeface="Times New Roman" panose="02020603050405020304" pitchFamily="18" charset="0"/>
                <a:ea typeface="+mj-ea"/>
                <a:cs typeface="Times New Roman" panose="02020603050405020304" pitchFamily="18" charset="0"/>
              </a:rPr>
              <a:t>  移液管尖处的液体是否可吹出</a:t>
            </a:r>
            <a:r>
              <a:rPr lang="en-US" altLang="zh-CN" sz="2800" b="1" dirty="0">
                <a:solidFill>
                  <a:schemeClr val="tx1"/>
                </a:solidFill>
                <a:effectLst/>
                <a:latin typeface="Times New Roman" panose="02020603050405020304" pitchFamily="18" charset="0"/>
                <a:ea typeface="+mj-ea"/>
                <a:cs typeface="Times New Roman" panose="02020603050405020304" pitchFamily="18" charset="0"/>
              </a:rPr>
              <a:t>?</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body" idx="1"/>
          </p:nvPr>
        </p:nvSpPr>
        <p:spPr bwMode="auto">
          <a:xfrm>
            <a:off x="683394" y="1196752"/>
            <a:ext cx="7993062" cy="5112568"/>
          </a:xfrm>
          <a:noFill/>
          <a:ln>
            <a:miter lim="800000"/>
          </a:ln>
        </p:spPr>
        <p:txBody>
          <a:bodyPr vert="horz" wrap="square" lIns="91440" tIns="45720" rIns="91440" bIns="45720" numCol="1" anchor="t" anchorCtr="0" compatLnSpc="1"/>
          <a:lstStyle/>
          <a:p>
            <a:pPr>
              <a:lnSpc>
                <a:spcPct val="125000"/>
              </a:lnSpc>
              <a:buFontTx/>
              <a:buNone/>
            </a:pPr>
            <a:r>
              <a:rPr lang="en-US" altLang="zh-CN" sz="3000" b="1" dirty="0">
                <a:effectLst/>
                <a:latin typeface="Times New Roman" panose="02020603050405020304" pitchFamily="18" charset="0"/>
                <a:cs typeface="Times New Roman" panose="02020603050405020304" pitchFamily="18" charset="0"/>
              </a:rPr>
              <a:t>→ </a:t>
            </a:r>
            <a:r>
              <a:rPr lang="zh-CN" altLang="en-US" sz="3000" b="1" dirty="0">
                <a:effectLst/>
                <a:latin typeface="Times New Roman" panose="02020603050405020304" pitchFamily="18" charset="0"/>
                <a:cs typeface="Times New Roman" panose="02020603050405020304" pitchFamily="18" charset="0"/>
              </a:rPr>
              <a:t>物质的量浓度：指溶液中含溶质的物质的量除以溶液的体积。</a:t>
            </a:r>
          </a:p>
          <a:p>
            <a:pPr marL="0" indent="0">
              <a:lnSpc>
                <a:spcPct val="125000"/>
              </a:lnSpc>
              <a:buNone/>
            </a:pPr>
            <a:r>
              <a:rPr lang="zh-CN" altLang="en-US" sz="3000" b="1" dirty="0">
                <a:effectLst/>
                <a:latin typeface="Times New Roman" panose="02020603050405020304" pitchFamily="18" charset="0"/>
                <a:cs typeface="Times New Roman" panose="02020603050405020304" pitchFamily="18" charset="0"/>
              </a:rPr>
              <a:t>            </a:t>
            </a:r>
            <a:r>
              <a:rPr lang="zh-CN" altLang="en-US" sz="3000" b="1" i="1" dirty="0">
                <a:effectLst/>
                <a:latin typeface="Times New Roman" panose="02020603050405020304" pitchFamily="18" charset="0"/>
                <a:cs typeface="Times New Roman" panose="02020603050405020304" pitchFamily="18" charset="0"/>
              </a:rPr>
              <a:t>Ｃ</a:t>
            </a:r>
            <a:r>
              <a:rPr lang="en-US" altLang="zh-CN" sz="3000" b="1" i="1" baseline="-25000" dirty="0">
                <a:effectLst/>
                <a:latin typeface="Times New Roman" panose="02020603050405020304" pitchFamily="18" charset="0"/>
                <a:cs typeface="Times New Roman" panose="02020603050405020304" pitchFamily="18" charset="0"/>
              </a:rPr>
              <a:t>B</a:t>
            </a:r>
            <a:r>
              <a:rPr lang="en-US" altLang="zh-CN" sz="3000" b="1" i="1" dirty="0">
                <a:effectLst/>
                <a:latin typeface="Times New Roman" panose="02020603050405020304" pitchFamily="18" charset="0"/>
                <a:cs typeface="Times New Roman" panose="02020603050405020304" pitchFamily="18" charset="0"/>
              </a:rPr>
              <a:t>  =  </a:t>
            </a:r>
            <a:r>
              <a:rPr lang="zh-CN" altLang="en-US" sz="3000" b="1" i="1" dirty="0">
                <a:effectLst/>
                <a:latin typeface="Times New Roman" panose="02020603050405020304" pitchFamily="18" charset="0"/>
                <a:cs typeface="Times New Roman" panose="02020603050405020304" pitchFamily="18" charset="0"/>
              </a:rPr>
              <a:t>ｎ</a:t>
            </a:r>
            <a:r>
              <a:rPr lang="en-US" altLang="zh-CN" sz="3000" b="1" i="1" baseline="-25000" dirty="0">
                <a:effectLst/>
                <a:latin typeface="Times New Roman" panose="02020603050405020304" pitchFamily="18" charset="0"/>
                <a:cs typeface="Times New Roman" panose="02020603050405020304" pitchFamily="18" charset="0"/>
              </a:rPr>
              <a:t>B </a:t>
            </a:r>
            <a:r>
              <a:rPr lang="en-US" altLang="zh-CN" sz="3000" b="1" i="1" dirty="0">
                <a:effectLst/>
                <a:latin typeface="Times New Roman" panose="02020603050405020304" pitchFamily="18" charset="0"/>
                <a:cs typeface="Times New Roman" panose="02020603050405020304" pitchFamily="18" charset="0"/>
              </a:rPr>
              <a:t>/ V                </a:t>
            </a:r>
            <a:r>
              <a:rPr lang="en-US" altLang="zh-CN" sz="3000" b="1" dirty="0">
                <a:effectLst/>
                <a:latin typeface="Times New Roman" panose="02020603050405020304" pitchFamily="18" charset="0"/>
                <a:cs typeface="Times New Roman" panose="02020603050405020304" pitchFamily="18" charset="0"/>
              </a:rPr>
              <a:t>mol·L</a:t>
            </a:r>
            <a:r>
              <a:rPr lang="en-US" altLang="zh-CN" sz="3000" b="1" baseline="30000" dirty="0">
                <a:effectLst/>
                <a:latin typeface="Times New Roman" panose="02020603050405020304" pitchFamily="18" charset="0"/>
                <a:cs typeface="Times New Roman" panose="02020603050405020304" pitchFamily="18" charset="0"/>
              </a:rPr>
              <a:t>-1</a:t>
            </a:r>
          </a:p>
          <a:p>
            <a:pPr marL="0" indent="0">
              <a:lnSpc>
                <a:spcPct val="125000"/>
              </a:lnSpc>
              <a:buNone/>
            </a:pPr>
            <a:r>
              <a:rPr lang="en-US" altLang="zh-CN" sz="3000" b="1" dirty="0">
                <a:effectLst/>
                <a:latin typeface="Times New Roman" panose="02020603050405020304" pitchFamily="18" charset="0"/>
                <a:cs typeface="Times New Roman" panose="02020603050405020304" pitchFamily="18" charset="0"/>
              </a:rPr>
              <a:t>  </a:t>
            </a:r>
            <a:r>
              <a:rPr lang="zh-CN" altLang="en-US" sz="3000" b="1" dirty="0">
                <a:effectLst/>
                <a:latin typeface="Times New Roman" panose="02020603050405020304" pitchFamily="18" charset="0"/>
                <a:cs typeface="Times New Roman" panose="02020603050405020304" pitchFamily="18" charset="0"/>
              </a:rPr>
              <a:t>表示物质的量浓度时必须指明</a:t>
            </a:r>
            <a:r>
              <a:rPr lang="zh-CN" altLang="en-US" sz="3000" b="1" dirty="0">
                <a:solidFill>
                  <a:srgbClr val="FF0000"/>
                </a:solidFill>
                <a:effectLst/>
                <a:latin typeface="Times New Roman" panose="02020603050405020304" pitchFamily="18" charset="0"/>
                <a:cs typeface="Times New Roman" panose="02020603050405020304" pitchFamily="18" charset="0"/>
              </a:rPr>
              <a:t>基本单元</a:t>
            </a:r>
            <a:r>
              <a:rPr lang="zh-CN" altLang="en-US" sz="3000" b="1" dirty="0">
                <a:effectLst/>
                <a:latin typeface="Times New Roman" panose="02020603050405020304" pitchFamily="18" charset="0"/>
                <a:cs typeface="Times New Roman" panose="02020603050405020304" pitchFamily="18" charset="0"/>
              </a:rPr>
              <a:t>。基本单元的选择以化学反应为依据。</a:t>
            </a:r>
          </a:p>
          <a:p>
            <a:pPr marL="0" indent="0">
              <a:lnSpc>
                <a:spcPct val="125000"/>
              </a:lnSpc>
              <a:buNone/>
            </a:pPr>
            <a:r>
              <a:rPr lang="zh-CN" altLang="en-US" sz="3000" b="1" dirty="0">
                <a:effectLst/>
                <a:latin typeface="Times New Roman" panose="02020603050405020304" pitchFamily="18" charset="0"/>
                <a:cs typeface="Times New Roman" panose="02020603050405020304" pitchFamily="18" charset="0"/>
              </a:rPr>
              <a:t>   例如：</a:t>
            </a:r>
            <a:r>
              <a:rPr lang="en-US" altLang="zh-CN" sz="3000" b="1" i="1" dirty="0">
                <a:effectLst/>
                <a:latin typeface="Times New Roman" panose="02020603050405020304" pitchFamily="18" charset="0"/>
                <a:cs typeface="Times New Roman" panose="02020603050405020304" pitchFamily="18" charset="0"/>
              </a:rPr>
              <a:t>C</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baseline="-25000" dirty="0">
                <a:effectLst/>
                <a:latin typeface="Times New Roman" panose="02020603050405020304" pitchFamily="18" charset="0"/>
                <a:cs typeface="Times New Roman" panose="02020603050405020304" pitchFamily="18" charset="0"/>
              </a:rPr>
              <a:t>H</a:t>
            </a:r>
            <a:r>
              <a:rPr lang="en-US" altLang="zh-CN" sz="3000" b="1" baseline="-50000" dirty="0">
                <a:effectLst/>
                <a:latin typeface="Times New Roman" panose="02020603050405020304" pitchFamily="18" charset="0"/>
                <a:cs typeface="Times New Roman" panose="02020603050405020304" pitchFamily="18" charset="0"/>
              </a:rPr>
              <a:t>2</a:t>
            </a:r>
            <a:r>
              <a:rPr lang="en-US" altLang="zh-CN" sz="3000" b="1" baseline="-25000" dirty="0">
                <a:effectLst/>
                <a:latin typeface="Times New Roman" panose="02020603050405020304" pitchFamily="18" charset="0"/>
                <a:cs typeface="Times New Roman" panose="02020603050405020304" pitchFamily="18" charset="0"/>
              </a:rPr>
              <a:t>SO</a:t>
            </a:r>
            <a:r>
              <a:rPr lang="en-US" altLang="zh-CN" sz="3000" b="1" baseline="-50000" dirty="0">
                <a:effectLst/>
                <a:latin typeface="Times New Roman" panose="02020603050405020304" pitchFamily="18" charset="0"/>
                <a:cs typeface="Times New Roman" panose="02020603050405020304" pitchFamily="18" charset="0"/>
              </a:rPr>
              <a:t>4</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dirty="0">
                <a:effectLst/>
                <a:latin typeface="Times New Roman" panose="02020603050405020304" pitchFamily="18" charset="0"/>
                <a:cs typeface="Times New Roman" panose="02020603050405020304" pitchFamily="18" charset="0"/>
              </a:rPr>
              <a:t>=0.1 mol·L</a:t>
            </a:r>
            <a:r>
              <a:rPr lang="en-US" altLang="zh-CN" sz="3000" b="1" baseline="30000" dirty="0">
                <a:effectLst/>
                <a:latin typeface="Times New Roman" panose="02020603050405020304" pitchFamily="18" charset="0"/>
                <a:cs typeface="Times New Roman" panose="02020603050405020304" pitchFamily="18" charset="0"/>
              </a:rPr>
              <a:t>-1</a:t>
            </a:r>
          </a:p>
          <a:p>
            <a:pPr marL="0" indent="0">
              <a:lnSpc>
                <a:spcPct val="125000"/>
              </a:lnSpc>
              <a:buNone/>
            </a:pPr>
            <a:r>
              <a:rPr lang="en-US" altLang="zh-CN" sz="3000" b="1" i="1" dirty="0">
                <a:effectLst/>
                <a:latin typeface="Times New Roman" panose="02020603050405020304" pitchFamily="18" charset="0"/>
                <a:cs typeface="Times New Roman" panose="02020603050405020304" pitchFamily="18" charset="0"/>
              </a:rPr>
              <a:t>               C</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baseline="-25000" dirty="0">
                <a:effectLst/>
                <a:latin typeface="Times New Roman" panose="02020603050405020304" pitchFamily="18" charset="0"/>
                <a:cs typeface="Times New Roman" panose="02020603050405020304" pitchFamily="18" charset="0"/>
              </a:rPr>
              <a:t>2H</a:t>
            </a:r>
            <a:r>
              <a:rPr lang="en-US" altLang="zh-CN" sz="3000" b="1" baseline="-50000" dirty="0">
                <a:effectLst/>
                <a:latin typeface="Times New Roman" panose="02020603050405020304" pitchFamily="18" charset="0"/>
                <a:cs typeface="Times New Roman" panose="02020603050405020304" pitchFamily="18" charset="0"/>
              </a:rPr>
              <a:t>2</a:t>
            </a:r>
            <a:r>
              <a:rPr lang="en-US" altLang="zh-CN" sz="3000" b="1" baseline="-25000" dirty="0">
                <a:effectLst/>
                <a:latin typeface="Times New Roman" panose="02020603050405020304" pitchFamily="18" charset="0"/>
                <a:cs typeface="Times New Roman" panose="02020603050405020304" pitchFamily="18" charset="0"/>
              </a:rPr>
              <a:t>SO</a:t>
            </a:r>
            <a:r>
              <a:rPr lang="en-US" altLang="zh-CN" sz="3000" b="1" baseline="-50000" dirty="0">
                <a:effectLst/>
                <a:latin typeface="Times New Roman" panose="02020603050405020304" pitchFamily="18" charset="0"/>
                <a:cs typeface="Times New Roman" panose="02020603050405020304" pitchFamily="18" charset="0"/>
              </a:rPr>
              <a:t>4</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dirty="0">
                <a:effectLst/>
                <a:latin typeface="Times New Roman" panose="02020603050405020304" pitchFamily="18" charset="0"/>
                <a:cs typeface="Times New Roman" panose="02020603050405020304" pitchFamily="18" charset="0"/>
              </a:rPr>
              <a:t>=0.05 mol·L</a:t>
            </a:r>
            <a:r>
              <a:rPr lang="en-US" altLang="zh-CN" sz="3000" b="1" baseline="30000" dirty="0">
                <a:effectLst/>
                <a:latin typeface="Times New Roman" panose="02020603050405020304" pitchFamily="18" charset="0"/>
                <a:cs typeface="Times New Roman" panose="02020603050405020304" pitchFamily="18" charset="0"/>
              </a:rPr>
              <a:t>-1</a:t>
            </a:r>
          </a:p>
          <a:p>
            <a:pPr marL="0" indent="0">
              <a:lnSpc>
                <a:spcPct val="125000"/>
              </a:lnSpc>
              <a:buNone/>
            </a:pPr>
            <a:r>
              <a:rPr lang="en-US" altLang="zh-CN" sz="3000" b="1" dirty="0">
                <a:effectLst/>
                <a:latin typeface="Times New Roman" panose="02020603050405020304" pitchFamily="18" charset="0"/>
                <a:cs typeface="Times New Roman" panose="02020603050405020304" pitchFamily="18" charset="0"/>
              </a:rPr>
              <a:t>              </a:t>
            </a:r>
            <a:r>
              <a:rPr lang="en-US" altLang="zh-CN" sz="3000" b="1" i="1" dirty="0">
                <a:effectLst/>
                <a:latin typeface="Times New Roman" panose="02020603050405020304" pitchFamily="18" charset="0"/>
                <a:cs typeface="Times New Roman" panose="02020603050405020304" pitchFamily="18" charset="0"/>
              </a:rPr>
              <a:t>C</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baseline="-25000" dirty="0">
                <a:effectLst/>
                <a:latin typeface="Times New Roman" panose="02020603050405020304" pitchFamily="18" charset="0"/>
                <a:cs typeface="Times New Roman" panose="02020603050405020304" pitchFamily="18" charset="0"/>
              </a:rPr>
              <a:t>1/2H</a:t>
            </a:r>
            <a:r>
              <a:rPr lang="en-US" altLang="zh-CN" sz="3000" b="1" baseline="-50000" dirty="0">
                <a:effectLst/>
                <a:latin typeface="Times New Roman" panose="02020603050405020304" pitchFamily="18" charset="0"/>
                <a:cs typeface="Times New Roman" panose="02020603050405020304" pitchFamily="18" charset="0"/>
              </a:rPr>
              <a:t>2</a:t>
            </a:r>
            <a:r>
              <a:rPr lang="en-US" altLang="zh-CN" sz="3000" b="1" baseline="-25000" dirty="0">
                <a:effectLst/>
                <a:latin typeface="Times New Roman" panose="02020603050405020304" pitchFamily="18" charset="0"/>
                <a:cs typeface="Times New Roman" panose="02020603050405020304" pitchFamily="18" charset="0"/>
              </a:rPr>
              <a:t>SO</a:t>
            </a:r>
            <a:r>
              <a:rPr lang="en-US" altLang="zh-CN" sz="3000" b="1" baseline="-50000" dirty="0">
                <a:effectLst/>
                <a:latin typeface="Times New Roman" panose="02020603050405020304" pitchFamily="18" charset="0"/>
                <a:cs typeface="Times New Roman" panose="02020603050405020304" pitchFamily="18" charset="0"/>
              </a:rPr>
              <a:t>4</a:t>
            </a:r>
            <a:r>
              <a:rPr lang="zh-CN" altLang="en-US" sz="3000" b="1" baseline="-25000" dirty="0">
                <a:effectLst/>
                <a:latin typeface="Times New Roman" panose="02020603050405020304" pitchFamily="18" charset="0"/>
                <a:cs typeface="Times New Roman" panose="02020603050405020304" pitchFamily="18" charset="0"/>
              </a:rPr>
              <a:t>）</a:t>
            </a:r>
            <a:r>
              <a:rPr lang="en-US" altLang="zh-CN" sz="3000" b="1" dirty="0">
                <a:effectLst/>
                <a:latin typeface="Times New Roman" panose="02020603050405020304" pitchFamily="18" charset="0"/>
                <a:cs typeface="Times New Roman" panose="02020603050405020304" pitchFamily="18" charset="0"/>
              </a:rPr>
              <a:t>=0.2 mol·L</a:t>
            </a:r>
            <a:r>
              <a:rPr lang="en-US" altLang="zh-CN" sz="3000" b="1" baseline="30000" dirty="0">
                <a:effectLst/>
                <a:latin typeface="Times New Roman" panose="02020603050405020304" pitchFamily="18" charset="0"/>
                <a:cs typeface="Times New Roman" panose="02020603050405020304" pitchFamily="18" charset="0"/>
              </a:rPr>
              <a:t>-1</a:t>
            </a:r>
            <a:r>
              <a:rPr lang="en-US" altLang="zh-CN" sz="3000" b="1" dirty="0">
                <a:effectLst/>
                <a:latin typeface="Times New Roman" panose="02020603050405020304" pitchFamily="18" charset="0"/>
                <a:cs typeface="Times New Roman" panose="02020603050405020304" pitchFamily="18" charset="0"/>
              </a:rPr>
              <a:t>            </a:t>
            </a:r>
            <a:r>
              <a:rPr lang="en-US" altLang="zh-CN" sz="3000" b="1" dirty="0">
                <a:solidFill>
                  <a:schemeClr val="bg2"/>
                </a:solidFill>
                <a:effectLst/>
                <a:latin typeface="Times New Roman" panose="02020603050405020304" pitchFamily="18" charset="0"/>
                <a:cs typeface="Times New Roman" panose="02020603050405020304" pitchFamily="18" charset="0"/>
              </a:rPr>
              <a:t> </a:t>
            </a:r>
          </a:p>
        </p:txBody>
      </p:sp>
      <p:sp>
        <p:nvSpPr>
          <p:cNvPr id="136198" name="Line 6"/>
          <p:cNvSpPr>
            <a:spLocks noChangeShapeType="1"/>
          </p:cNvSpPr>
          <p:nvPr/>
        </p:nvSpPr>
        <p:spPr bwMode="auto">
          <a:xfrm>
            <a:off x="1259632" y="1196752"/>
            <a:ext cx="7667625" cy="0"/>
          </a:xfrm>
          <a:prstGeom prst="line">
            <a:avLst/>
          </a:prstGeom>
          <a:noFill/>
          <a:ln w="28575">
            <a:solidFill>
              <a:srgbClr val="FF0000"/>
            </a:solidFill>
            <a:round/>
          </a:ln>
          <a:effectLst/>
        </p:spPr>
        <p:txBody>
          <a:bodyPr/>
          <a:lstStyle/>
          <a:p>
            <a:endParaRPr lang="zh-CN" altLang="en-US"/>
          </a:p>
        </p:txBody>
      </p:sp>
      <p:sp>
        <p:nvSpPr>
          <p:cNvPr id="136200" name="Rectangle 8"/>
          <p:cNvSpPr>
            <a:spLocks noChangeArrowheads="1"/>
          </p:cNvSpPr>
          <p:nvPr/>
        </p:nvSpPr>
        <p:spPr bwMode="auto">
          <a:xfrm>
            <a:off x="756344" y="404664"/>
            <a:ext cx="6263928" cy="646331"/>
          </a:xfrm>
          <a:prstGeom prst="rect">
            <a:avLst/>
          </a:prstGeom>
          <a:noFill/>
          <a:ln w="9525">
            <a:noFill/>
            <a:miter lim="800000"/>
          </a:ln>
          <a:effectLst/>
        </p:spPr>
        <p:txBody>
          <a:bodyPr wrap="square">
            <a:spAutoFit/>
          </a:bodyPr>
          <a:lstStyle/>
          <a:p>
            <a:pPr>
              <a:spcBef>
                <a:spcPct val="20000"/>
              </a:spcBef>
            </a:pPr>
            <a:r>
              <a:rPr lang="zh-CN" altLang="en-US" sz="3600" b="1" i="0" kern="0" dirty="0">
                <a:solidFill>
                  <a:srgbClr val="FF0000"/>
                </a:solidFill>
                <a:effectLst/>
                <a:latin typeface="黑体" panose="02010609060101010101" pitchFamily="49" charset="-122"/>
                <a:ea typeface="黑体" panose="02010609060101010101" pitchFamily="49" charset="-122"/>
                <a:cs typeface="+mj-cs"/>
              </a:rPr>
              <a:t>如何“定”</a:t>
            </a:r>
            <a:r>
              <a:rPr lang="zh-CN" altLang="en-US" sz="3600" b="1" i="0" kern="0" dirty="0">
                <a:solidFill>
                  <a:srgbClr val="0000FF"/>
                </a:solidFill>
                <a:effectLst/>
                <a:latin typeface="黑体" panose="02010609060101010101" pitchFamily="49" charset="-122"/>
                <a:ea typeface="黑体" panose="02010609060101010101" pitchFamily="49" charset="-122"/>
                <a:cs typeface="+mj-cs"/>
              </a:rPr>
              <a:t>之</a:t>
            </a:r>
            <a:r>
              <a:rPr lang="en-US" altLang="zh-CN" sz="3600" b="1" i="0" kern="0" dirty="0">
                <a:solidFill>
                  <a:srgbClr val="0000FF"/>
                </a:solidFill>
                <a:effectLst/>
                <a:latin typeface="黑体" panose="02010609060101010101" pitchFamily="49" charset="-122"/>
                <a:ea typeface="黑体" panose="02010609060101010101" pitchFamily="49" charset="-122"/>
                <a:cs typeface="+mj-cs"/>
              </a:rPr>
              <a:t>--</a:t>
            </a:r>
            <a:r>
              <a:rPr kumimoji="0" lang="zh-CN" altLang="en-US" sz="3600" b="1" i="0" dirty="0">
                <a:solidFill>
                  <a:srgbClr val="0000FF"/>
                </a:solidFill>
                <a:effectLst/>
                <a:latin typeface="黑体" panose="02010609060101010101" pitchFamily="49" charset="-122"/>
                <a:ea typeface="黑体" panose="02010609060101010101" pitchFamily="49" charset="-122"/>
              </a:rPr>
              <a:t>标准溶液浓度</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2" name="Rectangle 6"/>
          <p:cNvSpPr>
            <a:spLocks noChangeArrowheads="1"/>
          </p:cNvSpPr>
          <p:nvPr/>
        </p:nvSpPr>
        <p:spPr bwMode="auto">
          <a:xfrm>
            <a:off x="611560" y="406405"/>
            <a:ext cx="2232248" cy="646331"/>
          </a:xfrm>
          <a:prstGeom prst="rect">
            <a:avLst/>
          </a:prstGeom>
          <a:noFill/>
          <a:ln w="9525">
            <a:noFill/>
            <a:miter lim="800000"/>
          </a:ln>
          <a:effectLst/>
        </p:spPr>
        <p:txBody>
          <a:bodyPr wrap="square" lIns="0" rIns="0">
            <a:spAutoFit/>
          </a:bodyPr>
          <a:lstStyle/>
          <a:p>
            <a:pPr>
              <a:spcBef>
                <a:spcPct val="20000"/>
              </a:spcBef>
            </a:pPr>
            <a:r>
              <a:rPr kumimoji="0" lang="en-US" altLang="zh-CN" sz="3600" b="1" i="0" dirty="0">
                <a:solidFill>
                  <a:srgbClr val="FF0000"/>
                </a:solidFill>
                <a:effectLst/>
                <a:latin typeface="+mj-ea"/>
                <a:ea typeface="+mj-ea"/>
              </a:rPr>
              <a:t> </a:t>
            </a:r>
            <a:r>
              <a:rPr kumimoji="0" lang="zh-CN" altLang="en-US" sz="3600" b="1" i="0" dirty="0">
                <a:solidFill>
                  <a:srgbClr val="FF0000"/>
                </a:solidFill>
                <a:effectLst/>
                <a:latin typeface="+mj-ea"/>
                <a:ea typeface="+mj-ea"/>
              </a:rPr>
              <a:t>滴定度</a:t>
            </a:r>
          </a:p>
        </p:txBody>
      </p:sp>
      <p:sp>
        <p:nvSpPr>
          <p:cNvPr id="137224" name="Rectangle 8"/>
          <p:cNvSpPr>
            <a:spLocks noGrp="1" noChangeArrowheads="1"/>
          </p:cNvSpPr>
          <p:nvPr>
            <p:ph type="body" sz="half" idx="1"/>
          </p:nvPr>
        </p:nvSpPr>
        <p:spPr bwMode="auto">
          <a:xfrm>
            <a:off x="611560" y="1122305"/>
            <a:ext cx="7391400" cy="533400"/>
          </a:xfrm>
          <a:noFill/>
          <a:ln>
            <a:miter lim="800000"/>
          </a:ln>
        </p:spPr>
        <p:txBody>
          <a:bodyPr vert="horz" wrap="square" lIns="91440" tIns="45720" rIns="91440" bIns="45720" numCol="1" anchor="t" anchorCtr="0" compatLnSpc="1"/>
          <a:lstStyle/>
          <a:p>
            <a:pPr>
              <a:buFont typeface="Wingdings" panose="05000000000000000000" pitchFamily="2" charset="2"/>
              <a:buChar char="Ø"/>
            </a:pPr>
            <a:r>
              <a:rPr lang="en-US" altLang="zh-CN" sz="2800" b="1" dirty="0">
                <a:effectLst/>
                <a:latin typeface="Times New Roman" panose="02020603050405020304" pitchFamily="18" charset="0"/>
                <a:cs typeface="Times New Roman" panose="02020603050405020304" pitchFamily="18" charset="0"/>
              </a:rPr>
              <a:t>T</a:t>
            </a:r>
            <a:r>
              <a:rPr lang="en-US" altLang="zh-CN" sz="2800" b="1" baseline="-25000" dirty="0">
                <a:effectLst/>
                <a:latin typeface="Times New Roman" panose="02020603050405020304" pitchFamily="18" charset="0"/>
                <a:cs typeface="Times New Roman" panose="02020603050405020304" pitchFamily="18" charset="0"/>
              </a:rPr>
              <a:t>A</a:t>
            </a:r>
            <a:r>
              <a:rPr lang="en-US" altLang="zh-CN" sz="2800" b="1" dirty="0">
                <a:effectLst/>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dirty="0">
                <a:effectLst/>
                <a:latin typeface="Times New Roman" panose="02020603050405020304" pitchFamily="18" charset="0"/>
                <a:cs typeface="Times New Roman" panose="02020603050405020304" pitchFamily="18" charset="0"/>
              </a:rPr>
              <a:t>  </a:t>
            </a:r>
            <a:r>
              <a:rPr lang="zh-CN" altLang="en-US" sz="2800" b="1" dirty="0">
                <a:effectLst/>
                <a:latin typeface="Times New Roman" panose="02020603050405020304" pitchFamily="18" charset="0"/>
                <a:cs typeface="Times New Roman" panose="02020603050405020304" pitchFamily="18" charset="0"/>
              </a:rPr>
              <a:t>指每毫升标准溶液含有溶质的质量</a:t>
            </a:r>
          </a:p>
        </p:txBody>
      </p:sp>
      <p:graphicFrame>
        <p:nvGraphicFramePr>
          <p:cNvPr id="137225" name="Object 9"/>
          <p:cNvGraphicFramePr>
            <a:graphicFrameLocks noChangeAspect="1"/>
          </p:cNvGraphicFramePr>
          <p:nvPr/>
        </p:nvGraphicFramePr>
        <p:xfrm>
          <a:off x="994621" y="1829809"/>
          <a:ext cx="7200799" cy="1256005"/>
        </p:xfrm>
        <a:graphic>
          <a:graphicData uri="http://schemas.openxmlformats.org/presentationml/2006/ole">
            <mc:AlternateContent xmlns:mc="http://schemas.openxmlformats.org/markup-compatibility/2006">
              <mc:Choice xmlns:v="urn:schemas-microsoft-com:vml" Requires="v">
                <p:oleObj spid="_x0000_s10377" name="公式" r:id="rId3" imgW="43146980" imgH="7604760" progId="">
                  <p:embed/>
                </p:oleObj>
              </mc:Choice>
              <mc:Fallback>
                <p:oleObj name="公式" r:id="rId3" imgW="43146980" imgH="760476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621" y="1829809"/>
                        <a:ext cx="7200799" cy="125600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137226" name="Rectangle 10"/>
          <p:cNvSpPr>
            <a:spLocks noChangeArrowheads="1"/>
          </p:cNvSpPr>
          <p:nvPr/>
        </p:nvSpPr>
        <p:spPr bwMode="auto">
          <a:xfrm>
            <a:off x="755576" y="3284984"/>
            <a:ext cx="7884617" cy="990600"/>
          </a:xfrm>
          <a:prstGeom prst="rect">
            <a:avLst/>
          </a:prstGeom>
          <a:noFill/>
          <a:ln w="9525">
            <a:noFill/>
            <a:miter lim="800000"/>
          </a:ln>
          <a:effectLst/>
        </p:spPr>
        <p:txBody>
          <a:bodyPr lIns="0" tIns="0" rIns="0" bIns="0"/>
          <a:lstStyle/>
          <a:p>
            <a:pPr marL="342900" indent="-342900">
              <a:lnSpc>
                <a:spcPct val="150000"/>
              </a:lnSpc>
              <a:spcBef>
                <a:spcPct val="20000"/>
              </a:spcBef>
              <a:buClr>
                <a:srgbClr val="0000FF"/>
              </a:buClr>
              <a:buFont typeface="Wingdings" panose="05000000000000000000" pitchFamily="2" charset="2"/>
              <a:buChar char="Ø"/>
            </a:pPr>
            <a:r>
              <a:rPr lang="en-US" altLang="zh-CN"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1" i="0" baseline="-25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B/A</a:t>
            </a:r>
            <a:r>
              <a:rPr lang="en-US" altLang="zh-CN"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指每毫升滴定剂（</a:t>
            </a:r>
            <a:r>
              <a:rPr lang="en-US" altLang="zh-CN"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en-US"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）溶液相当于待测物（</a:t>
            </a:r>
            <a:r>
              <a:rPr lang="en-US" altLang="zh-CN"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en-US" sz="2800" b="1"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）的质量</a:t>
            </a:r>
            <a:r>
              <a:rPr lang="zh-CN" altLang="en-US" sz="2800" i="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137227" name="Object 11"/>
          <p:cNvGraphicFramePr>
            <a:graphicFrameLocks noChangeAspect="1"/>
          </p:cNvGraphicFramePr>
          <p:nvPr/>
        </p:nvGraphicFramePr>
        <p:xfrm>
          <a:off x="3779912" y="4166592"/>
          <a:ext cx="4415508" cy="2434086"/>
        </p:xfrm>
        <a:graphic>
          <a:graphicData uri="http://schemas.openxmlformats.org/presentationml/2006/ole">
            <mc:AlternateContent xmlns:mc="http://schemas.openxmlformats.org/markup-compatibility/2006">
              <mc:Choice xmlns:v="urn:schemas-microsoft-com:vml" Requires="v">
                <p:oleObj spid="_x0000_s10378" name="公式" r:id="rId5" imgW="29095700" imgH="16200755" progId="">
                  <p:embed/>
                </p:oleObj>
              </mc:Choice>
              <mc:Fallback>
                <p:oleObj name="公式" r:id="rId5" imgW="29095700" imgH="16200755"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166592"/>
                        <a:ext cx="4415508" cy="2434086"/>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Rectangle 7"/>
          <p:cNvSpPr>
            <a:spLocks noGrp="1" noChangeArrowheads="1"/>
          </p:cNvSpPr>
          <p:nvPr>
            <p:ph type="title"/>
          </p:nvPr>
        </p:nvSpPr>
        <p:spPr bwMode="auto">
          <a:xfrm>
            <a:off x="755650" y="620688"/>
            <a:ext cx="6840686" cy="600075"/>
          </a:xfrm>
          <a:noFill/>
          <a:ln>
            <a:miter lim="800000"/>
          </a:ln>
        </p:spPr>
        <p:txBody>
          <a:bodyPr vert="horz" wrap="square" lIns="91440" tIns="45720" rIns="91440" bIns="45720" numCol="1" anchor="ctr" anchorCtr="0" compatLnSpc="1"/>
          <a:lstStyle/>
          <a:p>
            <a:r>
              <a:rPr lang="zh-CN" altLang="en-US" sz="3200" b="1" dirty="0">
                <a:solidFill>
                  <a:srgbClr val="0000FF"/>
                </a:solidFill>
                <a:effectLst/>
                <a:latin typeface="楷体_GB2312" pitchFamily="49" charset="-122"/>
              </a:rPr>
              <a:t>滴定剂的量浓度与</a:t>
            </a:r>
            <a:r>
              <a:rPr lang="zh-CN" altLang="en-US" sz="3200" b="1" dirty="0">
                <a:solidFill>
                  <a:srgbClr val="0000FF"/>
                </a:solidFill>
                <a:effectLst/>
              </a:rPr>
              <a:t>滴定度的换算</a:t>
            </a:r>
          </a:p>
        </p:txBody>
      </p:sp>
      <p:sp>
        <p:nvSpPr>
          <p:cNvPr id="138248" name="Rectangle 8"/>
          <p:cNvSpPr>
            <a:spLocks noGrp="1" noChangeArrowheads="1"/>
          </p:cNvSpPr>
          <p:nvPr>
            <p:ph type="body" idx="1"/>
          </p:nvPr>
        </p:nvSpPr>
        <p:spPr bwMode="auto">
          <a:xfrm>
            <a:off x="571472" y="3171849"/>
            <a:ext cx="8101012" cy="3065463"/>
          </a:xfrm>
          <a:noFill/>
          <a:ln>
            <a:miter lim="800000"/>
          </a:ln>
        </p:spPr>
        <p:txBody>
          <a:bodyPr vert="horz" wrap="square" lIns="91440" tIns="45720" rIns="91440" bIns="45720" numCol="1" anchor="t" anchorCtr="0" compatLnSpc="1"/>
          <a:lstStyle/>
          <a:p>
            <a:pPr>
              <a:lnSpc>
                <a:spcPct val="130000"/>
              </a:lnSpc>
              <a:buClr>
                <a:srgbClr val="0000FF"/>
              </a:buClr>
              <a:buFont typeface="Wingdings" panose="05000000000000000000" pitchFamily="2" charset="2"/>
              <a:buNone/>
            </a:pPr>
            <a:r>
              <a:rPr lang="zh-CN" altLang="en-US" sz="30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例：</a:t>
            </a:r>
            <a:r>
              <a:rPr lang="en-US" altLang="zh-CN" sz="30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1" baseline="-30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HCl</a:t>
            </a:r>
            <a:r>
              <a:rPr lang="en-US" altLang="zh-CN" sz="3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0.003001 g/</a:t>
            </a:r>
            <a:r>
              <a:rPr lang="en-US" altLang="zh-CN" sz="30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mL</a:t>
            </a:r>
            <a:endParaRPr lang="en-US" altLang="zh-CN" sz="3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88925">
              <a:lnSpc>
                <a:spcPct val="130000"/>
              </a:lnSpc>
              <a:buClr>
                <a:srgbClr val="0000FF"/>
              </a:buClr>
              <a:buFont typeface="Wingdings" panose="05000000000000000000" pitchFamily="2" charset="2"/>
              <a:buNone/>
            </a:pPr>
            <a:r>
              <a:rPr lang="zh-CN" altLang="en-US"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 </a:t>
            </a:r>
            <a:r>
              <a:rPr lang="en-US" altLang="zh-CN" sz="28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mL</a:t>
            </a:r>
            <a:r>
              <a:rPr lang="en-US" altLang="zh-CN"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HCl</a:t>
            </a:r>
            <a:r>
              <a:rPr lang="zh-CN" altLang="en-US"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标液中含有</a:t>
            </a:r>
            <a:r>
              <a:rPr lang="en-US" altLang="zh-CN"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0.003001 g </a:t>
            </a:r>
            <a:r>
              <a:rPr lang="en-US" altLang="zh-CN" sz="28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HCl</a:t>
            </a:r>
            <a:endParaRPr lang="en-US" altLang="zh-CN"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Clr>
                <a:srgbClr val="0000FF"/>
              </a:buClr>
              <a:buFont typeface="Wingdings" panose="05000000000000000000" pitchFamily="2" charset="2"/>
              <a:buChar char="Ø"/>
            </a:pPr>
            <a:r>
              <a:rPr lang="en-US" altLang="zh-CN" sz="30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3000" b="1" baseline="-30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HCl</a:t>
            </a:r>
            <a:r>
              <a:rPr lang="en-US" altLang="zh-CN" sz="3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 </a:t>
            </a:r>
            <a:r>
              <a:rPr lang="en-US" altLang="zh-CN" sz="3000" b="1" baseline="-30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NaOH</a:t>
            </a:r>
            <a:r>
              <a:rPr lang="en-US" altLang="zh-CN" sz="3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3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0.003001 g/</a:t>
            </a:r>
            <a:r>
              <a:rPr lang="en-US" altLang="zh-CN" sz="3000" b="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mL</a:t>
            </a:r>
            <a:endParaRPr lang="en-US" altLang="zh-CN" sz="3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195580">
              <a:lnSpc>
                <a:spcPct val="130000"/>
              </a:lnSpc>
              <a:buClr>
                <a:srgbClr val="0000FF"/>
              </a:buClr>
              <a:buFont typeface="Wingdings" panose="05000000000000000000" pitchFamily="2" charset="2"/>
              <a:buNone/>
            </a:pPr>
            <a:r>
              <a:rPr lang="zh-CN" altLang="en-US"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表示每 </a:t>
            </a:r>
            <a:r>
              <a:rPr lang="en-US" altLang="zh-CN" sz="28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 </a:t>
            </a:r>
            <a:r>
              <a:rPr lang="en-US" altLang="zh-CN" sz="2800" b="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mL</a:t>
            </a:r>
            <a:r>
              <a:rPr lang="en-US" altLang="zh-CN" sz="28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NaOH</a:t>
            </a:r>
            <a:r>
              <a:rPr lang="en-US" altLang="zh-CN" sz="28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标液可与 </a:t>
            </a:r>
            <a:r>
              <a:rPr lang="en-US" altLang="zh-CN" sz="28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0.003001 g </a:t>
            </a:r>
            <a:r>
              <a:rPr lang="en-US" altLang="zh-CN" sz="2800" b="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HCl</a:t>
            </a:r>
            <a:r>
              <a:rPr lang="zh-CN" altLang="en-US" sz="28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完全反应</a:t>
            </a:r>
          </a:p>
        </p:txBody>
      </p:sp>
      <p:graphicFrame>
        <p:nvGraphicFramePr>
          <p:cNvPr id="138249" name="Object 9"/>
          <p:cNvGraphicFramePr>
            <a:graphicFrameLocks noChangeAspect="1"/>
          </p:cNvGraphicFramePr>
          <p:nvPr/>
        </p:nvGraphicFramePr>
        <p:xfrm>
          <a:off x="2195736" y="1412776"/>
          <a:ext cx="4254500" cy="1501775"/>
        </p:xfrm>
        <a:graphic>
          <a:graphicData uri="http://schemas.openxmlformats.org/presentationml/2006/ole">
            <mc:AlternateContent xmlns:mc="http://schemas.openxmlformats.org/markup-compatibility/2006">
              <mc:Choice xmlns:v="urn:schemas-microsoft-com:vml" Requires="v">
                <p:oleObj spid="_x0000_s11335" name="Equation" r:id="rId3" imgW="16862425" imgH="5951220" progId="">
                  <p:embed/>
                </p:oleObj>
              </mc:Choice>
              <mc:Fallback>
                <p:oleObj name="Equation" r:id="rId3" imgW="16862425" imgH="595122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412776"/>
                        <a:ext cx="4254500" cy="1501775"/>
                      </a:xfrm>
                      <a:prstGeom prst="rect">
                        <a:avLst/>
                      </a:prstGeom>
                      <a:solidFill>
                        <a:srgbClr val="666699"/>
                      </a:solidFill>
                      <a:ln w="25400">
                        <a:solidFill>
                          <a:srgbClr val="0000FF"/>
                        </a:solidFill>
                        <a:miter lim="800000"/>
                        <a:headEnd/>
                        <a:tailEnd/>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Rectangle 6"/>
          <p:cNvSpPr>
            <a:spLocks noGrp="1" noChangeArrowheads="1"/>
          </p:cNvSpPr>
          <p:nvPr>
            <p:ph type="title"/>
          </p:nvPr>
        </p:nvSpPr>
        <p:spPr bwMode="auto">
          <a:xfrm>
            <a:off x="611659" y="476672"/>
            <a:ext cx="2016125" cy="527050"/>
          </a:xfrm>
          <a:noFill/>
          <a:ln>
            <a:miter lim="800000"/>
          </a:ln>
        </p:spPr>
        <p:txBody>
          <a:bodyPr vert="horz" wrap="square" lIns="91440" tIns="45720" rIns="91440" bIns="45720" numCol="1" anchor="ctr" anchorCtr="0" compatLnSpc="1"/>
          <a:lstStyle/>
          <a:p>
            <a:r>
              <a:rPr lang="zh-CN" altLang="en-US" sz="3200" dirty="0">
                <a:solidFill>
                  <a:srgbClr val="0000FF"/>
                </a:solidFill>
                <a:effectLst/>
              </a:rPr>
              <a:t>例：</a:t>
            </a:r>
          </a:p>
        </p:txBody>
      </p:sp>
      <p:sp>
        <p:nvSpPr>
          <p:cNvPr id="139271" name="Rectangle 7"/>
          <p:cNvSpPr>
            <a:spLocks noGrp="1" noChangeArrowheads="1"/>
          </p:cNvSpPr>
          <p:nvPr>
            <p:ph type="body" idx="1"/>
          </p:nvPr>
        </p:nvSpPr>
        <p:spPr bwMode="auto">
          <a:xfrm>
            <a:off x="683568" y="1124744"/>
            <a:ext cx="8064251" cy="5318497"/>
          </a:xfrm>
          <a:noFill/>
          <a:ln>
            <a:miter lim="800000"/>
          </a:ln>
        </p:spPr>
        <p:txBody>
          <a:bodyPr vert="horz" wrap="square" lIns="91440" tIns="45720" rIns="91440" bIns="45720" numCol="1" anchor="t" anchorCtr="0" compatLnSpc="1"/>
          <a:lstStyle/>
          <a:p>
            <a:pPr>
              <a:lnSpc>
                <a:spcPct val="150000"/>
              </a:lnSpc>
              <a:buClr>
                <a:srgbClr val="0000FF"/>
              </a:buClr>
              <a:buFont typeface="Wingdings" panose="05000000000000000000" pitchFamily="2" charset="2"/>
              <a:buNone/>
            </a:pPr>
            <a:r>
              <a:rPr lang="zh-CN" altLang="en-US" sz="2800" b="1" dirty="0">
                <a:solidFill>
                  <a:srgbClr val="000000"/>
                </a:solidFill>
                <a:effectLst/>
                <a:latin typeface="Times New Roman" panose="02020603050405020304" pitchFamily="18" charset="0"/>
                <a:cs typeface="Times New Roman" panose="02020603050405020304" pitchFamily="18" charset="0"/>
              </a:rPr>
              <a:t>用</a:t>
            </a:r>
            <a:r>
              <a:rPr lang="en-US" altLang="zh-CN" sz="2800" b="1" dirty="0">
                <a:solidFill>
                  <a:srgbClr val="000000"/>
                </a:solidFill>
                <a:effectLst/>
                <a:latin typeface="Times New Roman" panose="02020603050405020304" pitchFamily="18" charset="0"/>
                <a:cs typeface="Times New Roman" panose="02020603050405020304" pitchFamily="18" charset="0"/>
              </a:rPr>
              <a:t>0.0271 </a:t>
            </a:r>
            <a:r>
              <a:rPr lang="en-US" altLang="en-US" sz="2800" b="1" dirty="0">
                <a:solidFill>
                  <a:srgbClr val="000000"/>
                </a:solidFill>
                <a:effectLst/>
                <a:latin typeface="Times New Roman" panose="02020603050405020304" pitchFamily="18" charset="0"/>
                <a:cs typeface="Times New Roman" panose="02020603050405020304" pitchFamily="18" charset="0"/>
              </a:rPr>
              <a:t>mol/L</a:t>
            </a:r>
            <a:r>
              <a:rPr lang="zh-CN" altLang="en-US" sz="2800" b="1" dirty="0">
                <a:solidFill>
                  <a:srgbClr val="000000"/>
                </a:solidFill>
                <a:effectLst/>
                <a:latin typeface="Times New Roman" panose="02020603050405020304" pitchFamily="18" charset="0"/>
                <a:cs typeface="Times New Roman" panose="02020603050405020304" pitchFamily="18" charset="0"/>
              </a:rPr>
              <a:t>的高锰酸钾标准溶液测定铁含量，其浓度用滴定度表示为：</a:t>
            </a:r>
          </a:p>
          <a:p>
            <a:pPr>
              <a:lnSpc>
                <a:spcPct val="150000"/>
              </a:lnSpc>
              <a:buClr>
                <a:srgbClr val="0000FF"/>
              </a:buClr>
              <a:buFont typeface="Wingdings" panose="05000000000000000000" pitchFamily="2" charset="2"/>
              <a:buNone/>
            </a:pPr>
            <a:r>
              <a:rPr lang="zh-CN" altLang="en-US" sz="2800" b="1" dirty="0">
                <a:solidFill>
                  <a:srgbClr val="000000"/>
                </a:solidFill>
                <a:effectLst/>
                <a:latin typeface="Times New Roman" panose="02020603050405020304" pitchFamily="18" charset="0"/>
                <a:cs typeface="Times New Roman" panose="02020603050405020304" pitchFamily="18" charset="0"/>
              </a:rPr>
              <a:t>               </a:t>
            </a:r>
            <a:r>
              <a:rPr lang="en-US" altLang="zh-CN" sz="2800" b="1" i="1" dirty="0">
                <a:solidFill>
                  <a:srgbClr val="000000"/>
                </a:solidFill>
                <a:effectLst/>
                <a:latin typeface="Times New Roman" panose="02020603050405020304" pitchFamily="18" charset="0"/>
                <a:cs typeface="Times New Roman" panose="02020603050405020304" pitchFamily="18" charset="0"/>
              </a:rPr>
              <a:t>T</a:t>
            </a:r>
            <a:r>
              <a:rPr lang="en-US" altLang="zh-CN" sz="2800" b="1" dirty="0">
                <a:solidFill>
                  <a:srgbClr val="000000"/>
                </a:solidFill>
                <a:effectLst/>
                <a:latin typeface="Times New Roman" panose="02020603050405020304" pitchFamily="18" charset="0"/>
                <a:cs typeface="Times New Roman" panose="02020603050405020304" pitchFamily="18" charset="0"/>
              </a:rPr>
              <a:t> </a:t>
            </a:r>
            <a:r>
              <a:rPr lang="en-US" altLang="zh-CN" sz="2800" b="1" baseline="-25000" dirty="0">
                <a:solidFill>
                  <a:srgbClr val="000000"/>
                </a:solidFill>
                <a:effectLst/>
                <a:latin typeface="Times New Roman" panose="02020603050405020304" pitchFamily="18" charset="0"/>
                <a:cs typeface="Times New Roman" panose="02020603050405020304" pitchFamily="18" charset="0"/>
              </a:rPr>
              <a:t>Fe/KMnO4</a:t>
            </a:r>
            <a:r>
              <a:rPr lang="en-US" altLang="zh-CN" sz="2800" b="1" dirty="0">
                <a:solidFill>
                  <a:srgbClr val="000000"/>
                </a:solidFill>
                <a:effectLst/>
                <a:latin typeface="Times New Roman" panose="02020603050405020304" pitchFamily="18" charset="0"/>
                <a:cs typeface="Times New Roman" panose="02020603050405020304" pitchFamily="18" charset="0"/>
              </a:rPr>
              <a:t> = 0.007590  g/</a:t>
            </a:r>
            <a:r>
              <a:rPr lang="en-US" altLang="zh-CN" sz="2800" b="1" dirty="0" err="1">
                <a:solidFill>
                  <a:srgbClr val="000000"/>
                </a:solidFill>
                <a:effectLst/>
                <a:latin typeface="Times New Roman" panose="02020603050405020304" pitchFamily="18" charset="0"/>
                <a:cs typeface="Times New Roman" panose="02020603050405020304" pitchFamily="18" charset="0"/>
              </a:rPr>
              <a:t>mL</a:t>
            </a:r>
            <a:endParaRPr lang="en-US" altLang="zh-CN" sz="2800" b="1" dirty="0">
              <a:solidFill>
                <a:srgbClr val="000000"/>
              </a:solidFill>
              <a:effectLst/>
              <a:latin typeface="Times New Roman" panose="02020603050405020304" pitchFamily="18" charset="0"/>
              <a:cs typeface="Times New Roman" panose="02020603050405020304" pitchFamily="18" charset="0"/>
            </a:endParaRPr>
          </a:p>
          <a:p>
            <a:pPr>
              <a:lnSpc>
                <a:spcPct val="150000"/>
              </a:lnSpc>
              <a:buClr>
                <a:srgbClr val="0000FF"/>
              </a:buClr>
              <a:buFont typeface="Wingdings" panose="05000000000000000000" pitchFamily="2" charset="2"/>
              <a:buNone/>
            </a:pPr>
            <a:r>
              <a:rPr lang="zh-CN" altLang="en-US" sz="2800" b="1" dirty="0">
                <a:solidFill>
                  <a:srgbClr val="000000"/>
                </a:solidFill>
                <a:effectLst/>
                <a:latin typeface="Times New Roman" panose="02020603050405020304" pitchFamily="18" charset="0"/>
                <a:cs typeface="Times New Roman" panose="02020603050405020304" pitchFamily="18" charset="0"/>
              </a:rPr>
              <a:t>即：</a:t>
            </a:r>
            <a:r>
              <a:rPr lang="zh-CN" altLang="en-US" sz="2800" b="1" dirty="0">
                <a:solidFill>
                  <a:srgbClr val="FF0000"/>
                </a:solidFill>
                <a:effectLst/>
                <a:latin typeface="Times New Roman" panose="02020603050405020304" pitchFamily="18" charset="0"/>
                <a:cs typeface="Times New Roman" panose="02020603050405020304" pitchFamily="18" charset="0"/>
              </a:rPr>
              <a:t>表示</a:t>
            </a:r>
            <a:r>
              <a:rPr lang="en-US" altLang="zh-CN" sz="2800" b="1" dirty="0">
                <a:solidFill>
                  <a:srgbClr val="FF0000"/>
                </a:solidFill>
                <a:effectLst/>
                <a:latin typeface="Times New Roman" panose="02020603050405020304" pitchFamily="18" charset="0"/>
                <a:cs typeface="Times New Roman" panose="02020603050405020304" pitchFamily="18" charset="0"/>
              </a:rPr>
              <a:t>1 </a:t>
            </a:r>
            <a:r>
              <a:rPr lang="en-US" altLang="zh-CN" sz="2800" b="1" dirty="0" err="1">
                <a:solidFill>
                  <a:srgbClr val="FF0000"/>
                </a:solidFill>
                <a:effectLst/>
                <a:latin typeface="Times New Roman" panose="02020603050405020304" pitchFamily="18" charset="0"/>
                <a:cs typeface="Times New Roman" panose="02020603050405020304" pitchFamily="18" charset="0"/>
              </a:rPr>
              <a:t>mL</a:t>
            </a:r>
            <a:r>
              <a:rPr lang="en-US" altLang="zh-CN" sz="2800" b="1" dirty="0">
                <a:solidFill>
                  <a:srgbClr val="FF0000"/>
                </a:solidFill>
                <a:effectLst/>
                <a:latin typeface="Times New Roman" panose="02020603050405020304" pitchFamily="18" charset="0"/>
                <a:cs typeface="Times New Roman" panose="02020603050405020304" pitchFamily="18" charset="0"/>
              </a:rPr>
              <a:t> KMnO</a:t>
            </a:r>
            <a:r>
              <a:rPr lang="en-US" altLang="zh-CN" sz="2800" b="1" baseline="-25000" dirty="0">
                <a:solidFill>
                  <a:srgbClr val="FF0000"/>
                </a:solidFill>
                <a:effectLst/>
                <a:latin typeface="Times New Roman" panose="02020603050405020304" pitchFamily="18" charset="0"/>
                <a:cs typeface="Times New Roman" panose="02020603050405020304" pitchFamily="18" charset="0"/>
              </a:rPr>
              <a:t>4</a:t>
            </a:r>
            <a:r>
              <a:rPr lang="zh-CN" altLang="en-US" sz="2800" b="1" dirty="0">
                <a:solidFill>
                  <a:srgbClr val="FF0000"/>
                </a:solidFill>
                <a:effectLst/>
                <a:latin typeface="Times New Roman" panose="02020603050405020304" pitchFamily="18" charset="0"/>
                <a:cs typeface="Times New Roman" panose="02020603050405020304" pitchFamily="18" charset="0"/>
              </a:rPr>
              <a:t>标准溶液相当于</a:t>
            </a:r>
            <a:r>
              <a:rPr lang="en-US" altLang="zh-CN" sz="2800" b="1" dirty="0">
                <a:solidFill>
                  <a:srgbClr val="FF0000"/>
                </a:solidFill>
                <a:effectLst/>
                <a:latin typeface="Times New Roman" panose="02020603050405020304" pitchFamily="18" charset="0"/>
                <a:cs typeface="Times New Roman" panose="02020603050405020304" pitchFamily="18" charset="0"/>
              </a:rPr>
              <a:t>0.007590 g </a:t>
            </a:r>
            <a:r>
              <a:rPr lang="zh-CN" altLang="en-US" sz="2800" b="1" dirty="0">
                <a:solidFill>
                  <a:srgbClr val="FF0000"/>
                </a:solidFill>
                <a:effectLst/>
                <a:latin typeface="Times New Roman" panose="02020603050405020304" pitchFamily="18" charset="0"/>
                <a:cs typeface="Times New Roman" panose="02020603050405020304" pitchFamily="18" charset="0"/>
              </a:rPr>
              <a:t>铁</a:t>
            </a:r>
            <a:r>
              <a:rPr lang="zh-CN" altLang="en-US" sz="2800" b="1" dirty="0">
                <a:solidFill>
                  <a:srgbClr val="000000"/>
                </a:solidFill>
                <a:effectLst/>
                <a:latin typeface="Times New Roman" panose="02020603050405020304" pitchFamily="18" charset="0"/>
                <a:cs typeface="Times New Roman" panose="02020603050405020304" pitchFamily="18" charset="0"/>
              </a:rPr>
              <a:t>。测定时，根据滴定所消耗的标准溶液体积可方便快速确定试样中铁的含量： </a:t>
            </a:r>
            <a:endParaRPr lang="en-US" altLang="zh-CN" sz="2800" b="1" dirty="0">
              <a:solidFill>
                <a:srgbClr val="000000"/>
              </a:solidFill>
              <a:effectLst/>
              <a:latin typeface="Times New Roman" panose="02020603050405020304" pitchFamily="18" charset="0"/>
              <a:cs typeface="Times New Roman" panose="02020603050405020304" pitchFamily="18" charset="0"/>
            </a:endParaRPr>
          </a:p>
          <a:p>
            <a:pPr>
              <a:lnSpc>
                <a:spcPct val="150000"/>
              </a:lnSpc>
              <a:buClr>
                <a:srgbClr val="0000FF"/>
              </a:buClr>
              <a:buFont typeface="Wingdings" panose="05000000000000000000" pitchFamily="2" charset="2"/>
              <a:buNone/>
            </a:pPr>
            <a:r>
              <a:rPr lang="en-US" altLang="zh-CN" sz="2800" b="1" dirty="0">
                <a:solidFill>
                  <a:srgbClr val="FF0000"/>
                </a:solidFill>
                <a:effectLst/>
                <a:latin typeface="Times New Roman" panose="02020603050405020304" pitchFamily="18" charset="0"/>
                <a:cs typeface="Times New Roman" panose="02020603050405020304" pitchFamily="18" charset="0"/>
              </a:rPr>
              <a:t>             </a:t>
            </a:r>
            <a:r>
              <a:rPr lang="zh-CN" altLang="en-US" sz="2800" b="1" dirty="0">
                <a:solidFill>
                  <a:srgbClr val="FF0000"/>
                </a:solidFill>
                <a:effectLst/>
                <a:latin typeface="Times New Roman" panose="02020603050405020304" pitchFamily="18" charset="0"/>
                <a:cs typeface="Times New Roman" panose="02020603050405020304" pitchFamily="18" charset="0"/>
              </a:rPr>
              <a:t>   </a:t>
            </a:r>
            <a:r>
              <a:rPr lang="en-US" altLang="zh-CN" sz="2800" b="1" i="1" dirty="0">
                <a:solidFill>
                  <a:srgbClr val="FF0000"/>
                </a:solidFill>
                <a:effectLst/>
                <a:latin typeface="Times New Roman" panose="02020603050405020304" pitchFamily="18" charset="0"/>
                <a:cs typeface="Times New Roman" panose="02020603050405020304" pitchFamily="18" charset="0"/>
              </a:rPr>
              <a:t>m</a:t>
            </a:r>
            <a:r>
              <a:rPr lang="en-US" altLang="zh-CN" sz="2800" b="1" dirty="0">
                <a:solidFill>
                  <a:srgbClr val="FF0000"/>
                </a:solidFill>
                <a:effectLst/>
                <a:latin typeface="Times New Roman" panose="02020603050405020304" pitchFamily="18" charset="0"/>
                <a:cs typeface="Times New Roman" panose="02020603050405020304" pitchFamily="18" charset="0"/>
              </a:rPr>
              <a:t> </a:t>
            </a:r>
            <a:r>
              <a:rPr lang="en-US" altLang="zh-CN" sz="2800" b="1" baseline="-25000" dirty="0">
                <a:solidFill>
                  <a:srgbClr val="FF0000"/>
                </a:solidFill>
                <a:effectLst/>
                <a:latin typeface="Times New Roman" panose="02020603050405020304" pitchFamily="18" charset="0"/>
                <a:cs typeface="Times New Roman" panose="02020603050405020304" pitchFamily="18" charset="0"/>
              </a:rPr>
              <a:t>Fe</a:t>
            </a:r>
            <a:r>
              <a:rPr lang="en-US" altLang="zh-CN" sz="2800" b="1" dirty="0">
                <a:solidFill>
                  <a:srgbClr val="FF0000"/>
                </a:solidFill>
                <a:effectLst/>
                <a:latin typeface="Times New Roman" panose="02020603050405020304" pitchFamily="18" charset="0"/>
                <a:cs typeface="Times New Roman" panose="02020603050405020304" pitchFamily="18" charset="0"/>
              </a:rPr>
              <a:t> = </a:t>
            </a:r>
            <a:r>
              <a:rPr lang="en-US" altLang="zh-CN" sz="2800" b="1" i="1" dirty="0">
                <a:solidFill>
                  <a:srgbClr val="FF0000"/>
                </a:solidFill>
                <a:effectLst/>
                <a:latin typeface="Times New Roman" panose="02020603050405020304" pitchFamily="18" charset="0"/>
                <a:cs typeface="Times New Roman" panose="02020603050405020304" pitchFamily="18" charset="0"/>
              </a:rPr>
              <a:t>T</a:t>
            </a:r>
            <a:r>
              <a:rPr lang="en-US" altLang="zh-CN" sz="2800" b="1" dirty="0">
                <a:solidFill>
                  <a:srgbClr val="FF0000"/>
                </a:solidFill>
                <a:effectLst/>
                <a:latin typeface="Times New Roman" panose="02020603050405020304" pitchFamily="18" charset="0"/>
                <a:cs typeface="Times New Roman" panose="02020603050405020304" pitchFamily="18" charset="0"/>
              </a:rPr>
              <a:t> </a:t>
            </a:r>
            <a:r>
              <a:rPr lang="en-US" altLang="zh-CN" sz="2800" b="1" baseline="-25000" dirty="0">
                <a:solidFill>
                  <a:srgbClr val="FF0000"/>
                </a:solidFill>
                <a:effectLst/>
                <a:latin typeface="Times New Roman" panose="02020603050405020304" pitchFamily="18" charset="0"/>
                <a:cs typeface="Times New Roman" panose="02020603050405020304" pitchFamily="18" charset="0"/>
              </a:rPr>
              <a:t>Fe / KMnO4</a:t>
            </a:r>
            <a:r>
              <a:rPr lang="en-US" altLang="zh-CN" sz="2800" b="1" dirty="0">
                <a:solidFill>
                  <a:srgbClr val="FF0000"/>
                </a:solidFill>
                <a:effectLst/>
                <a:latin typeface="Times New Roman" panose="02020603050405020304" pitchFamily="18" charset="0"/>
                <a:cs typeface="Times New Roman" panose="02020603050405020304" pitchFamily="18" charset="0"/>
                <a:sym typeface="CommonBullets" pitchFamily="34" charset="2"/>
              </a:rPr>
              <a:t> </a:t>
            </a:r>
            <a:r>
              <a:rPr lang="en-US" altLang="zh-CN" sz="2800" b="1" dirty="0">
                <a:solidFill>
                  <a:srgbClr val="FF0000"/>
                </a:solidFill>
                <a:effectLst/>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dirty="0">
                <a:solidFill>
                  <a:srgbClr val="FF0000"/>
                </a:solidFill>
                <a:effectLst/>
                <a:latin typeface="Times New Roman" panose="02020603050405020304" pitchFamily="18" charset="0"/>
                <a:cs typeface="Times New Roman" panose="02020603050405020304" pitchFamily="18" charset="0"/>
                <a:sym typeface="MS LineDraw" pitchFamily="49" charset="2"/>
              </a:rPr>
              <a:t> </a:t>
            </a:r>
            <a:r>
              <a:rPr lang="en-US" altLang="zh-CN" sz="2800" b="1" i="1" dirty="0">
                <a:solidFill>
                  <a:srgbClr val="FF0000"/>
                </a:solidFill>
                <a:effectLst/>
                <a:latin typeface="Times New Roman" panose="02020603050405020304" pitchFamily="18" charset="0"/>
                <a:cs typeface="Times New Roman" panose="02020603050405020304" pitchFamily="18" charset="0"/>
              </a:rPr>
              <a:t>V </a:t>
            </a:r>
            <a:r>
              <a:rPr lang="en-US" altLang="zh-CN" sz="2800" b="1" baseline="-25000" dirty="0">
                <a:solidFill>
                  <a:srgbClr val="FF0000"/>
                </a:solidFill>
                <a:effectLst/>
                <a:latin typeface="Times New Roman" panose="02020603050405020304" pitchFamily="18" charset="0"/>
                <a:cs typeface="Times New Roman" panose="02020603050405020304" pitchFamily="18" charset="0"/>
              </a:rPr>
              <a:t>KMnO4</a:t>
            </a: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4"/>
          <p:cNvSpPr>
            <a:spLocks noChangeArrowheads="1"/>
          </p:cNvSpPr>
          <p:nvPr/>
        </p:nvSpPr>
        <p:spPr bwMode="auto">
          <a:xfrm>
            <a:off x="2916238" y="764704"/>
            <a:ext cx="3444875" cy="650875"/>
          </a:xfrm>
          <a:prstGeom prst="rect">
            <a:avLst/>
          </a:prstGeom>
          <a:noFill/>
          <a:ln w="9525">
            <a:noFill/>
            <a:miter lim="800000"/>
          </a:ln>
        </p:spPr>
        <p:txBody>
          <a:bodyPr/>
          <a:lstStyle/>
          <a:p>
            <a:r>
              <a:rPr lang="zh-CN" altLang="en-US" sz="3600" b="1" i="0" dirty="0">
                <a:solidFill>
                  <a:srgbClr val="0000FF"/>
                </a:solidFill>
                <a:effectLst/>
                <a:latin typeface="+mj-ea"/>
                <a:ea typeface="+mj-ea"/>
              </a:rPr>
              <a:t>参 考 期 刊</a:t>
            </a:r>
          </a:p>
        </p:txBody>
      </p:sp>
      <p:sp>
        <p:nvSpPr>
          <p:cNvPr id="216069" name="Rectangle 5"/>
          <p:cNvSpPr>
            <a:spLocks noChangeArrowheads="1"/>
          </p:cNvSpPr>
          <p:nvPr/>
        </p:nvSpPr>
        <p:spPr bwMode="auto">
          <a:xfrm>
            <a:off x="395536" y="1700808"/>
            <a:ext cx="8496944" cy="4392613"/>
          </a:xfrm>
          <a:prstGeom prst="rect">
            <a:avLst/>
          </a:prstGeom>
          <a:noFill/>
          <a:ln w="9525">
            <a:noFill/>
            <a:miter lim="800000"/>
          </a:ln>
          <a:effectLst/>
        </p:spPr>
        <p:txBody>
          <a:bodyPr lIns="36000" rIns="0"/>
          <a:lstStyle/>
          <a:p>
            <a:pPr marL="342900" indent="-342900">
              <a:lnSpc>
                <a:spcPct val="145000"/>
              </a:lnSpc>
              <a:spcBef>
                <a:spcPct val="20000"/>
              </a:spcBef>
            </a:pPr>
            <a:r>
              <a:rPr lang="zh-CN" altLang="en-US" sz="2600" b="1" dirty="0">
                <a:solidFill>
                  <a:srgbClr val="FF0000"/>
                </a:solidFill>
                <a:effectLst/>
                <a:latin typeface="Times New Roman" panose="02020603050405020304" pitchFamily="18" charset="0"/>
                <a:ea typeface="华文新魏" panose="02010800040101010101" pitchFamily="2" charset="-122"/>
              </a:rPr>
              <a:t>国外</a:t>
            </a:r>
            <a:r>
              <a:rPr lang="zh-CN" altLang="en-US" sz="2600" b="1" dirty="0">
                <a:solidFill>
                  <a:srgbClr val="000000"/>
                </a:solidFill>
                <a:effectLst/>
                <a:latin typeface="Times New Roman" panose="02020603050405020304" pitchFamily="18" charset="0"/>
                <a:ea typeface="华文新魏" panose="02010800040101010101" pitchFamily="2" charset="-122"/>
              </a:rPr>
              <a:t>：</a:t>
            </a:r>
            <a:r>
              <a:rPr lang="en-US" altLang="zh-CN" sz="2600" b="1" dirty="0">
                <a:solidFill>
                  <a:srgbClr val="000000"/>
                </a:solidFill>
                <a:effectLst/>
                <a:latin typeface="Times New Roman" panose="02020603050405020304" pitchFamily="18" charset="0"/>
                <a:ea typeface="华文新魏" panose="02010800040101010101" pitchFamily="2" charset="-122"/>
              </a:rPr>
              <a:t>《J. Am. Chem. Soc》 </a:t>
            </a:r>
            <a:r>
              <a:rPr lang="en-US" altLang="zh-CN" sz="2600" b="1" dirty="0">
                <a:solidFill>
                  <a:srgbClr val="0000CC"/>
                </a:solidFill>
                <a:effectLst/>
                <a:latin typeface="Times New Roman" panose="02020603050405020304" pitchFamily="18" charset="0"/>
                <a:ea typeface="华文新魏" panose="02010800040101010101" pitchFamily="2" charset="-122"/>
              </a:rPr>
              <a:t>《Anal. Chem.》</a:t>
            </a:r>
            <a:r>
              <a:rPr lang="zh-CN" altLang="en-US" sz="2600" b="1" dirty="0">
                <a:solidFill>
                  <a:srgbClr val="000000"/>
                </a:solidFill>
                <a:effectLst/>
                <a:latin typeface="Times New Roman" panose="02020603050405020304" pitchFamily="18" charset="0"/>
                <a:ea typeface="华文新魏" panose="02010800040101010101" pitchFamily="2" charset="-122"/>
              </a:rPr>
              <a:t>、</a:t>
            </a:r>
            <a:r>
              <a:rPr lang="en-US" altLang="zh-CN" sz="2600" b="1" dirty="0">
                <a:solidFill>
                  <a:srgbClr val="000000"/>
                </a:solidFill>
                <a:effectLst/>
                <a:latin typeface="Times New Roman" panose="02020603050405020304" pitchFamily="18" charset="0"/>
                <a:ea typeface="华文新魏" panose="02010800040101010101" pitchFamily="2" charset="-122"/>
              </a:rPr>
              <a:t>《Anal. </a:t>
            </a:r>
            <a:r>
              <a:rPr lang="en-US" altLang="zh-CN" sz="2600" b="1" dirty="0" err="1">
                <a:solidFill>
                  <a:srgbClr val="000000"/>
                </a:solidFill>
                <a:effectLst/>
                <a:latin typeface="Times New Roman" panose="02020603050405020304" pitchFamily="18" charset="0"/>
                <a:ea typeface="华文新魏" panose="02010800040101010101" pitchFamily="2" charset="-122"/>
              </a:rPr>
              <a:t>BioChem</a:t>
            </a:r>
            <a:r>
              <a:rPr lang="en-US" altLang="zh-CN"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a:solidFill>
                  <a:srgbClr val="FF0000"/>
                </a:solidFill>
                <a:effectLst/>
                <a:latin typeface="Times New Roman" panose="02020603050405020304" pitchFamily="18" charset="0"/>
                <a:ea typeface="华文新魏" panose="02010800040101010101" pitchFamily="2" charset="-122"/>
              </a:rPr>
              <a:t>ACS press</a:t>
            </a:r>
            <a:r>
              <a:rPr lang="en-US" altLang="zh-CN" sz="2600" b="1" dirty="0">
                <a:solidFill>
                  <a:srgbClr val="000000"/>
                </a:solidFill>
                <a:effectLst/>
                <a:latin typeface="Times New Roman" panose="02020603050405020304" pitchFamily="18" charset="0"/>
                <a:ea typeface="华文新魏" panose="02010800040101010101" pitchFamily="2" charset="-122"/>
              </a:rPr>
              <a:t>)</a:t>
            </a:r>
          </a:p>
          <a:p>
            <a:pPr marL="342900" indent="-342900">
              <a:lnSpc>
                <a:spcPct val="145000"/>
              </a:lnSpc>
              <a:spcBef>
                <a:spcPct val="20000"/>
              </a:spcBef>
            </a:pPr>
            <a:r>
              <a:rPr lang="en-US" altLang="zh-CN" sz="2600" b="1" dirty="0">
                <a:solidFill>
                  <a:srgbClr val="000000"/>
                </a:solidFill>
                <a:effectLst/>
                <a:latin typeface="Times New Roman" panose="02020603050405020304" pitchFamily="18" charset="0"/>
                <a:ea typeface="华文新魏" panose="02010800040101010101" pitchFamily="2" charset="-122"/>
              </a:rPr>
              <a:t>《J. </a:t>
            </a:r>
            <a:r>
              <a:rPr lang="en-US" altLang="zh-CN" sz="2600" b="1" dirty="0" err="1">
                <a:solidFill>
                  <a:srgbClr val="000000"/>
                </a:solidFill>
                <a:effectLst/>
                <a:latin typeface="Times New Roman" panose="02020603050405020304" pitchFamily="18" charset="0"/>
                <a:ea typeface="华文新魏" panose="02010800040101010101" pitchFamily="2" charset="-122"/>
              </a:rPr>
              <a:t>Chromatogr</a:t>
            </a:r>
            <a:r>
              <a:rPr lang="en-US" altLang="zh-CN" sz="2600" b="1" dirty="0">
                <a:solidFill>
                  <a:srgbClr val="000000"/>
                </a:solidFill>
                <a:effectLst/>
                <a:latin typeface="Times New Roman" panose="02020603050405020304" pitchFamily="18" charset="0"/>
                <a:ea typeface="华文新魏" panose="02010800040101010101" pitchFamily="2" charset="-122"/>
              </a:rPr>
              <a:t>. A》</a:t>
            </a:r>
            <a:r>
              <a:rPr lang="zh-CN" altLang="en-US" sz="2600" b="1" dirty="0">
                <a:solidFill>
                  <a:srgbClr val="000000"/>
                </a:solidFill>
                <a:effectLst/>
                <a:latin typeface="Times New Roman" panose="02020603050405020304" pitchFamily="18" charset="0"/>
                <a:ea typeface="华文新魏" panose="02010800040101010101" pitchFamily="2" charset="-122"/>
              </a:rPr>
              <a:t>、</a:t>
            </a:r>
            <a:r>
              <a:rPr lang="en-US" altLang="zh-CN" sz="2600" b="1" dirty="0">
                <a:solidFill>
                  <a:srgbClr val="000000"/>
                </a:solidFill>
                <a:effectLst/>
                <a:latin typeface="Times New Roman" panose="02020603050405020304" pitchFamily="18" charset="0"/>
                <a:ea typeface="华文新魏" panose="02010800040101010101" pitchFamily="2" charset="-122"/>
              </a:rPr>
              <a:t>《Anal. </a:t>
            </a:r>
            <a:r>
              <a:rPr lang="en-US" altLang="zh-CN" sz="2600" b="1" dirty="0" err="1">
                <a:solidFill>
                  <a:srgbClr val="000000"/>
                </a:solidFill>
                <a:effectLst/>
                <a:latin typeface="Times New Roman" panose="02020603050405020304" pitchFamily="18" charset="0"/>
                <a:ea typeface="华文新魏" panose="02010800040101010101" pitchFamily="2" charset="-122"/>
              </a:rPr>
              <a:t>Chim</a:t>
            </a:r>
            <a:r>
              <a:rPr lang="en-US" altLang="zh-CN"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err="1">
                <a:solidFill>
                  <a:srgbClr val="000000"/>
                </a:solidFill>
                <a:effectLst/>
                <a:latin typeface="Times New Roman" panose="02020603050405020304" pitchFamily="18" charset="0"/>
                <a:ea typeface="华文新魏" panose="02010800040101010101" pitchFamily="2" charset="-122"/>
              </a:rPr>
              <a:t>Acta</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a:t>
            </a:r>
            <a:r>
              <a:rPr lang="en-US" altLang="zh-CN" sz="2600" b="1" dirty="0">
                <a:solidFill>
                  <a:srgbClr val="000000"/>
                </a:solidFill>
                <a:effectLst/>
                <a:latin typeface="Times New Roman" panose="02020603050405020304" pitchFamily="18" charset="0"/>
                <a:ea typeface="华文新魏" panose="02010800040101010101" pitchFamily="2" charset="-122"/>
              </a:rPr>
              <a:t>《Talanta》</a:t>
            </a:r>
            <a:r>
              <a:rPr lang="zh-CN" altLang="en-US" sz="2600" b="1" dirty="0">
                <a:solidFill>
                  <a:srgbClr val="000000"/>
                </a:solidFill>
                <a:effectLst/>
                <a:latin typeface="Times New Roman" panose="02020603050405020304" pitchFamily="18" charset="0"/>
                <a:ea typeface="华文新魏" panose="02010800040101010101" pitchFamily="2" charset="-122"/>
              </a:rPr>
              <a:t>、</a:t>
            </a:r>
            <a:r>
              <a:rPr lang="en-US" altLang="zh-CN" sz="2600" b="1" dirty="0">
                <a:solidFill>
                  <a:srgbClr val="000000"/>
                </a:solidFill>
                <a:effectLst/>
                <a:latin typeface="Times New Roman" panose="02020603050405020304" pitchFamily="18" charset="0"/>
                <a:ea typeface="华文新魏" panose="02010800040101010101" pitchFamily="2" charset="-122"/>
              </a:rPr>
              <a:t>《J. </a:t>
            </a:r>
            <a:r>
              <a:rPr lang="en-US" altLang="zh-CN" sz="2600" b="1" dirty="0" err="1">
                <a:solidFill>
                  <a:srgbClr val="000000"/>
                </a:solidFill>
                <a:effectLst/>
                <a:latin typeface="Times New Roman" panose="02020603050405020304" pitchFamily="18" charset="0"/>
                <a:ea typeface="华文新魏" panose="02010800040101010101" pitchFamily="2" charset="-122"/>
              </a:rPr>
              <a:t>Chromatogr</a:t>
            </a:r>
            <a:r>
              <a:rPr lang="en-US" altLang="zh-CN" sz="2600" b="1" dirty="0">
                <a:solidFill>
                  <a:srgbClr val="000000"/>
                </a:solidFill>
                <a:effectLst/>
                <a:latin typeface="Times New Roman" panose="02020603050405020304" pitchFamily="18" charset="0"/>
                <a:ea typeface="华文新魏" panose="02010800040101010101" pitchFamily="2" charset="-122"/>
              </a:rPr>
              <a:t>. B》 (</a:t>
            </a:r>
            <a:r>
              <a:rPr lang="en-US" altLang="zh-CN" sz="2600" b="1" dirty="0">
                <a:solidFill>
                  <a:srgbClr val="FF0000"/>
                </a:solidFill>
                <a:effectLst/>
                <a:latin typeface="Times New Roman" panose="02020603050405020304" pitchFamily="18" charset="0"/>
                <a:ea typeface="华文新魏" panose="02010800040101010101" pitchFamily="2" charset="-122"/>
              </a:rPr>
              <a:t>Elsevier press</a:t>
            </a:r>
            <a:r>
              <a:rPr lang="en-US" altLang="zh-CN" sz="2600" b="1" dirty="0">
                <a:solidFill>
                  <a:srgbClr val="000000"/>
                </a:solidFill>
                <a:effectLst/>
                <a:latin typeface="Times New Roman" panose="02020603050405020304" pitchFamily="18" charset="0"/>
                <a:ea typeface="华文新魏" panose="02010800040101010101" pitchFamily="2" charset="-122"/>
              </a:rPr>
              <a:t>)</a:t>
            </a:r>
          </a:p>
          <a:p>
            <a:pPr marL="342900" indent="-342900">
              <a:lnSpc>
                <a:spcPct val="145000"/>
              </a:lnSpc>
              <a:spcBef>
                <a:spcPct val="20000"/>
              </a:spcBef>
            </a:pPr>
            <a:r>
              <a:rPr lang="zh-CN" altLang="en-US" sz="2600" b="1" dirty="0">
                <a:solidFill>
                  <a:srgbClr val="000000"/>
                </a:solidFill>
                <a:effectLst/>
                <a:latin typeface="Times New Roman" panose="02020603050405020304" pitchFamily="18" charset="0"/>
                <a:ea typeface="华文新魏" panose="02010800040101010101" pitchFamily="2" charset="-122"/>
              </a:rPr>
              <a:t>其他数据库如：</a:t>
            </a:r>
            <a:r>
              <a:rPr lang="en-US" altLang="zh-CN" sz="2600" b="1" dirty="0">
                <a:solidFill>
                  <a:srgbClr val="000000"/>
                </a:solidFill>
                <a:effectLst/>
                <a:latin typeface="Times New Roman" panose="02020603050405020304" pitchFamily="18" charset="0"/>
                <a:ea typeface="华文新魏" panose="02010800040101010101" pitchFamily="2" charset="-122"/>
              </a:rPr>
              <a:t>Springer-Link, RSC, John Wiley</a:t>
            </a:r>
            <a:r>
              <a:rPr lang="zh-CN" altLang="en-US" sz="2600" b="1" dirty="0">
                <a:solidFill>
                  <a:srgbClr val="000000"/>
                </a:solidFill>
                <a:effectLst/>
                <a:latin typeface="Times New Roman" panose="02020603050405020304" pitchFamily="18" charset="0"/>
                <a:ea typeface="华文新魏" panose="02010800040101010101" pitchFamily="2" charset="-122"/>
              </a:rPr>
              <a:t>等</a:t>
            </a:r>
          </a:p>
          <a:p>
            <a:pPr marL="342900" indent="-342900">
              <a:lnSpc>
                <a:spcPct val="145000"/>
              </a:lnSpc>
              <a:spcBef>
                <a:spcPct val="20000"/>
              </a:spcBef>
            </a:pPr>
            <a:r>
              <a:rPr lang="zh-CN" altLang="en-US" sz="2600" b="1" dirty="0">
                <a:solidFill>
                  <a:srgbClr val="FF0000"/>
                </a:solidFill>
                <a:effectLst/>
                <a:latin typeface="Times New Roman" panose="02020603050405020304" pitchFamily="18" charset="0"/>
                <a:ea typeface="华文新魏" panose="02010800040101010101" pitchFamily="2" charset="-122"/>
              </a:rPr>
              <a:t>国内</a:t>
            </a:r>
            <a:r>
              <a:rPr lang="zh-CN" altLang="en-US"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a:solidFill>
                  <a:srgbClr val="0000CC"/>
                </a:solidFill>
                <a:effectLst/>
                <a:latin typeface="Times New Roman" panose="02020603050405020304" pitchFamily="18" charset="0"/>
                <a:ea typeface="华文新魏" panose="02010800040101010101" pitchFamily="2" charset="-122"/>
              </a:rPr>
              <a:t>《</a:t>
            </a:r>
            <a:r>
              <a:rPr lang="zh-CN" altLang="en-US" sz="2600" b="1" dirty="0">
                <a:solidFill>
                  <a:srgbClr val="0000CC"/>
                </a:solidFill>
                <a:effectLst/>
                <a:latin typeface="Times New Roman" panose="02020603050405020304" pitchFamily="18" charset="0"/>
                <a:ea typeface="华文新魏" panose="02010800040101010101" pitchFamily="2" charset="-122"/>
              </a:rPr>
              <a:t>分析化学</a:t>
            </a:r>
            <a:r>
              <a:rPr lang="en-US" altLang="zh-CN" sz="2600" b="1" dirty="0">
                <a:solidFill>
                  <a:srgbClr val="0000CC"/>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化学学报</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高等学校化学学报</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 </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色谱</a:t>
            </a:r>
            <a:r>
              <a:rPr lang="en-US" altLang="zh-CN" sz="2600" b="1" dirty="0">
                <a:solidFill>
                  <a:srgbClr val="000000"/>
                </a:solidFill>
                <a:effectLst/>
                <a:latin typeface="Times New Roman" panose="02020603050405020304" pitchFamily="18" charset="0"/>
                <a:ea typeface="华文新魏" panose="02010800040101010101" pitchFamily="2" charset="-122"/>
              </a:rPr>
              <a:t>》</a:t>
            </a:r>
            <a:r>
              <a:rPr lang="zh-CN" altLang="en-US" sz="2600" b="1" dirty="0">
                <a:solidFill>
                  <a:srgbClr val="000000"/>
                </a:solidFill>
                <a:effectLst/>
                <a:latin typeface="Times New Roman" panose="02020603050405020304" pitchFamily="18" charset="0"/>
                <a:ea typeface="华文新魏" panose="02010800040101010101" pitchFamily="2" charset="-122"/>
              </a:rPr>
              <a:t>等</a:t>
            </a:r>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611188" y="404664"/>
            <a:ext cx="5746762" cy="576262"/>
          </a:xfrm>
          <a:noFill/>
          <a:ln>
            <a:miter lim="800000"/>
          </a:ln>
        </p:spPr>
        <p:txBody>
          <a:bodyPr vert="horz" wrap="square" lIns="91440" tIns="45720" rIns="91440" bIns="45720" numCol="1" anchor="t" anchorCtr="0" compatLnSpc="1"/>
          <a:lstStyle/>
          <a:p>
            <a:r>
              <a:rPr lang="zh-CN" altLang="en-US" sz="3600" b="1" dirty="0">
                <a:solidFill>
                  <a:srgbClr val="FF0000"/>
                </a:solidFill>
                <a:effectLst/>
                <a:latin typeface="黑体" panose="02010609060101010101" pitchFamily="49" charset="-122"/>
                <a:ea typeface="黑体" panose="02010609060101010101" pitchFamily="49" charset="-122"/>
              </a:rPr>
              <a:t>如何“定”</a:t>
            </a:r>
            <a:r>
              <a:rPr lang="zh-CN" altLang="en-US" sz="3600" b="1" dirty="0">
                <a:solidFill>
                  <a:srgbClr val="0000FF"/>
                </a:solidFill>
                <a:effectLst/>
                <a:latin typeface="黑体" panose="02010609060101010101" pitchFamily="49" charset="-122"/>
                <a:ea typeface="黑体" panose="02010609060101010101" pitchFamily="49" charset="-122"/>
              </a:rPr>
              <a:t>之</a:t>
            </a:r>
            <a:r>
              <a:rPr lang="en-US" altLang="zh-CN" sz="3600" b="1" dirty="0">
                <a:solidFill>
                  <a:srgbClr val="0000FF"/>
                </a:solidFill>
                <a:effectLst/>
                <a:latin typeface="黑体" panose="02010609060101010101" pitchFamily="49" charset="-122"/>
                <a:ea typeface="黑体" panose="02010609060101010101" pitchFamily="49" charset="-122"/>
              </a:rPr>
              <a:t>—</a:t>
            </a:r>
            <a:r>
              <a:rPr lang="zh-CN" altLang="en-US" sz="3600" b="1" dirty="0">
                <a:solidFill>
                  <a:srgbClr val="0000FF"/>
                </a:solidFill>
                <a:effectLst/>
                <a:latin typeface="黑体" panose="02010609060101010101" pitchFamily="49" charset="-122"/>
                <a:ea typeface="黑体" panose="02010609060101010101" pitchFamily="49" charset="-122"/>
              </a:rPr>
              <a:t>结果计算</a:t>
            </a:r>
          </a:p>
        </p:txBody>
      </p:sp>
      <p:sp>
        <p:nvSpPr>
          <p:cNvPr id="48131" name="Rectangle 3"/>
          <p:cNvSpPr>
            <a:spLocks noGrp="1" noChangeArrowheads="1"/>
          </p:cNvSpPr>
          <p:nvPr>
            <p:ph type="body" idx="1"/>
          </p:nvPr>
        </p:nvSpPr>
        <p:spPr bwMode="auto">
          <a:xfrm>
            <a:off x="611188" y="1232338"/>
            <a:ext cx="7705725" cy="725488"/>
          </a:xfrm>
          <a:noFill/>
          <a:ln>
            <a:miter lim="800000"/>
          </a:ln>
        </p:spPr>
        <p:txBody>
          <a:bodyPr vert="horz" wrap="square" lIns="91440" tIns="45720" rIns="91440" bIns="45720" numCol="1" anchor="t" anchorCtr="0" compatLnSpc="1"/>
          <a:lstStyle/>
          <a:p>
            <a:pPr>
              <a:lnSpc>
                <a:spcPct val="150000"/>
              </a:lnSpc>
              <a:buFontTx/>
              <a:buNone/>
            </a:pPr>
            <a:r>
              <a:rPr lang="zh-CN" altLang="en-US" sz="2800" b="1" dirty="0">
                <a:effectLst/>
                <a:ea typeface="黑体" panose="02010609060101010101" pitchFamily="49" charset="-122"/>
              </a:rPr>
              <a:t>国际单位制（</a:t>
            </a:r>
            <a:r>
              <a:rPr lang="en-US" altLang="zh-CN" sz="2800" b="1" dirty="0">
                <a:effectLst/>
                <a:ea typeface="黑体" panose="02010609060101010101" pitchFamily="49" charset="-122"/>
              </a:rPr>
              <a:t>SI</a:t>
            </a:r>
            <a:r>
              <a:rPr lang="zh-CN" altLang="en-US" sz="2800" b="1" dirty="0">
                <a:effectLst/>
                <a:ea typeface="黑体" panose="02010609060101010101" pitchFamily="49" charset="-122"/>
              </a:rPr>
              <a:t>）的</a:t>
            </a:r>
            <a:r>
              <a:rPr lang="zh-CN" altLang="en-US" sz="2800" b="1" dirty="0">
                <a:solidFill>
                  <a:srgbClr val="C00000"/>
                </a:solidFill>
                <a:effectLst/>
                <a:latin typeface="Times New Roman" panose="02020603050405020304" pitchFamily="18" charset="0"/>
                <a:ea typeface="+mj-ea"/>
                <a:cs typeface="Times New Roman" panose="02020603050405020304" pitchFamily="18" charset="0"/>
              </a:rPr>
              <a:t>基本单位</a:t>
            </a:r>
            <a:r>
              <a:rPr lang="zh-CN" altLang="en-US" sz="2800" b="1" dirty="0">
                <a:solidFill>
                  <a:srgbClr val="C00000"/>
                </a:solidFill>
                <a:effectLst/>
                <a:ea typeface="黑体" panose="02010609060101010101" pitchFamily="49" charset="-122"/>
              </a:rPr>
              <a:t>（</a:t>
            </a:r>
            <a:r>
              <a:rPr lang="en-US" altLang="zh-CN" sz="2800" b="1" dirty="0">
                <a:solidFill>
                  <a:srgbClr val="C00000"/>
                </a:solidFill>
                <a:effectLst/>
                <a:ea typeface="黑体" panose="02010609060101010101" pitchFamily="49" charset="-122"/>
              </a:rPr>
              <a:t>7</a:t>
            </a:r>
            <a:r>
              <a:rPr lang="zh-CN" altLang="en-US" sz="2800" b="1" dirty="0">
                <a:solidFill>
                  <a:srgbClr val="C00000"/>
                </a:solidFill>
                <a:effectLst/>
                <a:ea typeface="黑体" panose="02010609060101010101" pitchFamily="49" charset="-122"/>
              </a:rPr>
              <a:t>个）</a:t>
            </a:r>
            <a:r>
              <a:rPr lang="zh-CN" altLang="en-US" sz="2800" b="1" dirty="0">
                <a:effectLst/>
                <a:ea typeface="黑体" panose="02010609060101010101" pitchFamily="49" charset="-122"/>
              </a:rPr>
              <a:t>：</a:t>
            </a:r>
          </a:p>
        </p:txBody>
      </p:sp>
      <p:sp>
        <p:nvSpPr>
          <p:cNvPr id="48132" name="Text Box 4"/>
          <p:cNvSpPr txBox="1">
            <a:spLocks noChangeArrowheads="1"/>
          </p:cNvSpPr>
          <p:nvPr/>
        </p:nvSpPr>
        <p:spPr bwMode="auto">
          <a:xfrm>
            <a:off x="1187624" y="2066256"/>
            <a:ext cx="6913140" cy="3668697"/>
          </a:xfrm>
          <a:prstGeom prst="rect">
            <a:avLst/>
          </a:prstGeom>
          <a:noFill/>
          <a:ln w="9525">
            <a:noFill/>
            <a:miter lim="800000"/>
          </a:ln>
          <a:effectLst/>
        </p:spPr>
        <p:txBody>
          <a:bodyPr wrap="square">
            <a:spAutoFit/>
          </a:bodyPr>
          <a:lstStyle/>
          <a:p>
            <a:pPr>
              <a:lnSpc>
                <a:spcPct val="150000"/>
              </a:lnSpc>
              <a:spcBef>
                <a:spcPct val="20000"/>
              </a:spcBef>
              <a:buClr>
                <a:schemeClr val="folHlink"/>
              </a:buClr>
              <a:buSzPct val="60000"/>
              <a:buFont typeface="Wingdings" panose="05000000000000000000" pitchFamily="2" charset="2"/>
              <a:buNone/>
            </a:pPr>
            <a:r>
              <a:rPr lang="zh-CN" altLang="en-US" sz="2800" b="1" i="0" dirty="0">
                <a:solidFill>
                  <a:schemeClr val="tx1"/>
                </a:solidFill>
                <a:effectLst/>
                <a:latin typeface="Times New Roman" panose="02020603050405020304" pitchFamily="18" charset="0"/>
                <a:cs typeface="Times New Roman" panose="02020603050405020304" pitchFamily="18" charset="0"/>
              </a:rPr>
              <a:t>长度</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l</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a:t>
            </a:r>
            <a:r>
              <a:rPr lang="zh-CN" altLang="en-US" sz="2800" b="1" i="0" dirty="0">
                <a:solidFill>
                  <a:srgbClr val="0000CC"/>
                </a:solidFill>
                <a:effectLst/>
                <a:latin typeface="Times New Roman" panose="02020603050405020304" pitchFamily="18" charset="0"/>
                <a:cs typeface="Times New Roman" panose="02020603050405020304" pitchFamily="18" charset="0"/>
              </a:rPr>
              <a:t>米</a:t>
            </a:r>
            <a:r>
              <a:rPr lang="en-US" altLang="zh-CN" sz="2800" b="1" i="0" dirty="0">
                <a:solidFill>
                  <a:srgbClr val="0000CC"/>
                </a:solidFill>
                <a:effectLst/>
                <a:latin typeface="Times New Roman" panose="02020603050405020304" pitchFamily="18" charset="0"/>
                <a:cs typeface="Times New Roman" panose="02020603050405020304" pitchFamily="18" charset="0"/>
              </a:rPr>
              <a:t>( </a:t>
            </a:r>
            <a:r>
              <a:rPr lang="en-US" altLang="zh-CN" sz="2800" b="1" i="0" dirty="0">
                <a:solidFill>
                  <a:srgbClr val="0000CC"/>
                </a:solidFill>
                <a:effectLst/>
                <a:latin typeface="Times New Roman" panose="02020603050405020304" pitchFamily="18" charset="0"/>
                <a:ea typeface="Arial Unicode MS" pitchFamily="34" charset="-122"/>
                <a:cs typeface="Times New Roman" panose="02020603050405020304" pitchFamily="18" charset="0"/>
              </a:rPr>
              <a:t>m)</a:t>
            </a:r>
            <a:r>
              <a:rPr lang="en-US" altLang="zh-CN" sz="2800" b="1" i="0" dirty="0">
                <a:solidFill>
                  <a:srgbClr val="0000CC"/>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质量</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m</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a:t>
            </a:r>
            <a:r>
              <a:rPr lang="zh-CN" altLang="en-US" sz="2800" b="1" i="0" dirty="0">
                <a:solidFill>
                  <a:srgbClr val="0000CC"/>
                </a:solidFill>
                <a:effectLst/>
                <a:latin typeface="Times New Roman" panose="02020603050405020304" pitchFamily="18" charset="0"/>
                <a:cs typeface="Times New Roman" panose="02020603050405020304" pitchFamily="18" charset="0"/>
              </a:rPr>
              <a:t>千克（</a:t>
            </a:r>
            <a:r>
              <a:rPr lang="en-US" altLang="zh-CN" sz="2800" b="1" i="0" dirty="0">
                <a:solidFill>
                  <a:srgbClr val="0000CC"/>
                </a:solidFill>
                <a:effectLst/>
                <a:latin typeface="Times New Roman" panose="02020603050405020304" pitchFamily="18" charset="0"/>
                <a:cs typeface="Times New Roman" panose="02020603050405020304" pitchFamily="18" charset="0"/>
              </a:rPr>
              <a:t>kg</a:t>
            </a:r>
            <a:r>
              <a:rPr lang="zh-CN" altLang="en-US" sz="2800" b="1" i="0" dirty="0">
                <a:solidFill>
                  <a:srgbClr val="0000CC"/>
                </a:solidFill>
                <a:effectLst/>
                <a:latin typeface="Times New Roman" panose="02020603050405020304" pitchFamily="18" charset="0"/>
                <a:cs typeface="Times New Roman" panose="02020603050405020304" pitchFamily="18" charset="0"/>
              </a:rPr>
              <a:t>）</a:t>
            </a:r>
          </a:p>
          <a:p>
            <a:pPr>
              <a:lnSpc>
                <a:spcPct val="150000"/>
              </a:lnSpc>
              <a:spcBef>
                <a:spcPct val="20000"/>
              </a:spcBef>
              <a:buClr>
                <a:schemeClr val="folHlink"/>
              </a:buClr>
              <a:buSzPct val="60000"/>
              <a:buFont typeface="Wingdings" panose="05000000000000000000" pitchFamily="2" charset="2"/>
              <a:buNone/>
            </a:pPr>
            <a:r>
              <a:rPr lang="zh-CN" altLang="en-US" sz="2800" b="1" i="0" dirty="0">
                <a:solidFill>
                  <a:schemeClr val="tx1"/>
                </a:solidFill>
                <a:effectLst/>
                <a:latin typeface="Times New Roman" panose="02020603050405020304" pitchFamily="18" charset="0"/>
                <a:cs typeface="Times New Roman" panose="02020603050405020304" pitchFamily="18" charset="0"/>
              </a:rPr>
              <a:t>时间</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t</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rgbClr val="0000CC"/>
                </a:solidFill>
                <a:effectLst/>
                <a:latin typeface="Times New Roman" panose="02020603050405020304" pitchFamily="18" charset="0"/>
                <a:cs typeface="Times New Roman" panose="02020603050405020304" pitchFamily="18" charset="0"/>
              </a:rPr>
              <a:t>秒</a:t>
            </a:r>
            <a:r>
              <a:rPr lang="en-US" altLang="zh-CN" sz="2800" b="1" i="0" dirty="0">
                <a:solidFill>
                  <a:srgbClr val="0000CC"/>
                </a:solidFill>
                <a:effectLst/>
                <a:latin typeface="Times New Roman" panose="02020603050405020304" pitchFamily="18" charset="0"/>
                <a:cs typeface="Times New Roman" panose="02020603050405020304" pitchFamily="18" charset="0"/>
              </a:rPr>
              <a:t>(s)</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电流强度</a:t>
            </a:r>
            <a:r>
              <a:rPr lang="en-US" altLang="zh-CN" sz="2800" b="1" i="0" dirty="0" smtClean="0">
                <a:solidFill>
                  <a:schemeClr val="tx1"/>
                </a:solidFill>
                <a:effectLst/>
                <a:latin typeface="Times New Roman" panose="02020603050405020304" pitchFamily="18" charset="0"/>
                <a:cs typeface="Times New Roman" panose="02020603050405020304" pitchFamily="18" charset="0"/>
              </a:rPr>
              <a:t>(</a:t>
            </a:r>
            <a:r>
              <a:rPr lang="en-US" altLang="zh-CN" sz="2800" b="1" dirty="0" err="1" smtClean="0">
                <a:solidFill>
                  <a:schemeClr val="tx1"/>
                </a:solidFill>
                <a:effectLst/>
                <a:latin typeface="Times New Roman" panose="02020603050405020304" pitchFamily="18" charset="0"/>
                <a:cs typeface="Times New Roman" panose="02020603050405020304" pitchFamily="18" charset="0"/>
              </a:rPr>
              <a:t>i</a:t>
            </a:r>
            <a:r>
              <a:rPr lang="en-US" altLang="zh-CN" sz="2800" b="1" i="0" dirty="0" smtClean="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rgbClr val="0000CC"/>
                </a:solidFill>
                <a:effectLst/>
                <a:latin typeface="Times New Roman" panose="02020603050405020304" pitchFamily="18" charset="0"/>
                <a:cs typeface="Times New Roman" panose="02020603050405020304" pitchFamily="18" charset="0"/>
              </a:rPr>
              <a:t>安培</a:t>
            </a:r>
            <a:r>
              <a:rPr lang="en-US" altLang="zh-CN" sz="2800" b="1" i="0" dirty="0">
                <a:solidFill>
                  <a:srgbClr val="0000CC"/>
                </a:solidFill>
                <a:effectLst/>
                <a:latin typeface="Times New Roman" panose="02020603050405020304" pitchFamily="18" charset="0"/>
                <a:cs typeface="Times New Roman" panose="02020603050405020304" pitchFamily="18" charset="0"/>
              </a:rPr>
              <a:t>(A)</a:t>
            </a:r>
          </a:p>
          <a:p>
            <a:pPr>
              <a:lnSpc>
                <a:spcPct val="150000"/>
              </a:lnSpc>
              <a:spcBef>
                <a:spcPct val="20000"/>
              </a:spcBef>
              <a:buClr>
                <a:schemeClr val="folHlink"/>
              </a:buClr>
              <a:buSzPct val="60000"/>
              <a:buFont typeface="Wingdings" panose="05000000000000000000" pitchFamily="2" charset="2"/>
              <a:buNone/>
            </a:pPr>
            <a:r>
              <a:rPr lang="zh-CN" altLang="en-US" sz="2800" b="1" i="0" dirty="0">
                <a:solidFill>
                  <a:schemeClr val="tx1"/>
                </a:solidFill>
                <a:effectLst/>
                <a:latin typeface="Times New Roman" panose="02020603050405020304" pitchFamily="18" charset="0"/>
                <a:cs typeface="Times New Roman" panose="02020603050405020304" pitchFamily="18" charset="0"/>
              </a:rPr>
              <a:t>热力学温度单位</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T</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rgbClr val="0000CC"/>
                </a:solidFill>
                <a:effectLst/>
                <a:latin typeface="Times New Roman" panose="02020603050405020304" pitchFamily="18" charset="0"/>
                <a:cs typeface="Times New Roman" panose="02020603050405020304" pitchFamily="18" charset="0"/>
              </a:rPr>
              <a:t>开尔文</a:t>
            </a:r>
            <a:r>
              <a:rPr lang="en-US" altLang="zh-CN" sz="2800" b="1" i="0" dirty="0">
                <a:solidFill>
                  <a:srgbClr val="0000CC"/>
                </a:solidFill>
                <a:effectLst/>
                <a:latin typeface="Times New Roman" panose="02020603050405020304" pitchFamily="18" charset="0"/>
                <a:cs typeface="Times New Roman" panose="02020603050405020304" pitchFamily="18" charset="0"/>
              </a:rPr>
              <a:t>(K)</a:t>
            </a:r>
          </a:p>
          <a:p>
            <a:pPr>
              <a:lnSpc>
                <a:spcPct val="150000"/>
              </a:lnSpc>
              <a:spcBef>
                <a:spcPct val="20000"/>
              </a:spcBef>
              <a:buClr>
                <a:schemeClr val="folHlink"/>
              </a:buClr>
              <a:buSzPct val="60000"/>
              <a:buFont typeface="Wingdings" panose="05000000000000000000" pitchFamily="2" charset="2"/>
              <a:buNone/>
            </a:pPr>
            <a:r>
              <a:rPr lang="zh-CN" altLang="en-US" sz="2800" b="1" i="0" dirty="0">
                <a:solidFill>
                  <a:schemeClr val="tx1"/>
                </a:solidFill>
                <a:effectLst/>
                <a:latin typeface="Times New Roman" panose="02020603050405020304" pitchFamily="18" charset="0"/>
                <a:cs typeface="Times New Roman" panose="02020603050405020304" pitchFamily="18" charset="0"/>
              </a:rPr>
              <a:t>物质的量</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n</a:t>
            </a:r>
            <a:r>
              <a:rPr lang="en-US" altLang="zh-CN"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rgbClr val="0000CC"/>
                </a:solidFill>
                <a:effectLst/>
                <a:latin typeface="Times New Roman" panose="02020603050405020304" pitchFamily="18" charset="0"/>
                <a:cs typeface="Times New Roman" panose="02020603050405020304" pitchFamily="18" charset="0"/>
              </a:rPr>
              <a:t>摩尔</a:t>
            </a:r>
            <a:r>
              <a:rPr lang="en-US" altLang="zh-CN" sz="2800" b="1" i="0" dirty="0">
                <a:solidFill>
                  <a:srgbClr val="0000CC"/>
                </a:solidFill>
                <a:effectLst/>
                <a:latin typeface="Times New Roman" panose="02020603050405020304" pitchFamily="18" charset="0"/>
                <a:cs typeface="Times New Roman" panose="02020603050405020304" pitchFamily="18" charset="0"/>
              </a:rPr>
              <a:t>(mol)</a:t>
            </a:r>
          </a:p>
          <a:p>
            <a:pPr>
              <a:lnSpc>
                <a:spcPct val="150000"/>
              </a:lnSpc>
              <a:spcBef>
                <a:spcPct val="20000"/>
              </a:spcBef>
              <a:buClr>
                <a:schemeClr val="folHlink"/>
              </a:buClr>
              <a:buSzPct val="60000"/>
              <a:buFont typeface="Wingdings" panose="05000000000000000000" pitchFamily="2" charset="2"/>
              <a:buNone/>
            </a:pPr>
            <a:r>
              <a:rPr lang="zh-CN" altLang="en-US" sz="2800" b="1" i="0" dirty="0">
                <a:solidFill>
                  <a:schemeClr val="tx1"/>
                </a:solidFill>
                <a:effectLst/>
                <a:latin typeface="Times New Roman" panose="02020603050405020304" pitchFamily="18" charset="0"/>
                <a:cs typeface="Times New Roman" panose="02020603050405020304" pitchFamily="18" charset="0"/>
              </a:rPr>
              <a:t>光强度单位 </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en-US" altLang="zh-CN" sz="2800" b="1" dirty="0">
                <a:solidFill>
                  <a:schemeClr val="tx1"/>
                </a:solidFill>
                <a:effectLst/>
                <a:latin typeface="Times New Roman" panose="02020603050405020304" pitchFamily="18" charset="0"/>
                <a:cs typeface="Times New Roman" panose="02020603050405020304" pitchFamily="18" charset="0"/>
              </a:rPr>
              <a:t>I</a:t>
            </a:r>
            <a:r>
              <a:rPr lang="en-US" altLang="zh-CN" sz="2800" b="1" i="0" dirty="0">
                <a:solidFill>
                  <a:schemeClr val="tx1"/>
                </a:solidFill>
                <a:effectLst/>
                <a:latin typeface="Times New Roman" panose="02020603050405020304" pitchFamily="18" charset="0"/>
                <a:cs typeface="Times New Roman" panose="02020603050405020304" pitchFamily="18" charset="0"/>
              </a:rPr>
              <a:t>)</a:t>
            </a:r>
            <a:r>
              <a:rPr lang="zh-CN" altLang="en-US" sz="2800" b="1" i="0" dirty="0">
                <a:solidFill>
                  <a:schemeClr val="tx1"/>
                </a:solidFill>
                <a:effectLst/>
                <a:latin typeface="Times New Roman" panose="02020603050405020304" pitchFamily="18" charset="0"/>
                <a:cs typeface="Times New Roman" panose="02020603050405020304" pitchFamily="18" charset="0"/>
              </a:rPr>
              <a:t>－ </a:t>
            </a:r>
            <a:r>
              <a:rPr lang="zh-CN" altLang="en-US" sz="2800" b="1" i="0" dirty="0">
                <a:solidFill>
                  <a:srgbClr val="0000CC"/>
                </a:solidFill>
                <a:effectLst/>
                <a:latin typeface="Times New Roman" panose="02020603050405020304" pitchFamily="18" charset="0"/>
                <a:cs typeface="Times New Roman" panose="02020603050405020304" pitchFamily="18" charset="0"/>
              </a:rPr>
              <a:t>坎德拉</a:t>
            </a:r>
            <a:r>
              <a:rPr lang="en-US" altLang="zh-CN" sz="2800" b="1" i="0" dirty="0">
                <a:solidFill>
                  <a:srgbClr val="0000CC"/>
                </a:solidFill>
                <a:effectLst/>
                <a:latin typeface="Times New Roman" panose="02020603050405020304" pitchFamily="18" charset="0"/>
                <a:cs typeface="Times New Roman" panose="02020603050405020304" pitchFamily="18" charset="0"/>
              </a:rPr>
              <a:t>(</a:t>
            </a:r>
            <a:r>
              <a:rPr lang="en-US" altLang="zh-CN" sz="2800" b="1" i="0" dirty="0" err="1">
                <a:solidFill>
                  <a:srgbClr val="0000CC"/>
                </a:solidFill>
                <a:effectLst/>
                <a:latin typeface="Times New Roman" panose="02020603050405020304" pitchFamily="18" charset="0"/>
                <a:cs typeface="Times New Roman" panose="02020603050405020304" pitchFamily="18" charset="0"/>
              </a:rPr>
              <a:t>cd</a:t>
            </a:r>
            <a:r>
              <a:rPr lang="en-US" altLang="zh-CN" sz="2800" b="1" i="0" dirty="0">
                <a:solidFill>
                  <a:srgbClr val="0000CC"/>
                </a:solidFill>
                <a:effectLst/>
                <a:latin typeface="Times New Roman" panose="02020603050405020304" pitchFamily="18" charset="0"/>
                <a:cs typeface="Times New Roman" panose="02020603050405020304" pitchFamily="18" charset="0"/>
              </a:rPr>
              <a:t>)</a:t>
            </a:r>
          </a:p>
        </p:txBody>
      </p:sp>
      <p:sp>
        <p:nvSpPr>
          <p:cNvPr id="48133" name="Text Box 5"/>
          <p:cNvSpPr txBox="1">
            <a:spLocks noChangeArrowheads="1"/>
          </p:cNvSpPr>
          <p:nvPr/>
        </p:nvSpPr>
        <p:spPr bwMode="auto">
          <a:xfrm>
            <a:off x="1547664" y="5971477"/>
            <a:ext cx="6120680" cy="523220"/>
          </a:xfrm>
          <a:prstGeom prst="rect">
            <a:avLst/>
          </a:prstGeom>
          <a:solidFill>
            <a:srgbClr val="FFFF66"/>
          </a:solidFill>
          <a:ln w="9525">
            <a:noFill/>
            <a:miter lim="800000"/>
          </a:ln>
          <a:effectLst/>
        </p:spPr>
        <p:txBody>
          <a:bodyPr wrap="square">
            <a:spAutoFit/>
          </a:bodyPr>
          <a:lstStyle/>
          <a:p>
            <a:pPr>
              <a:spcBef>
                <a:spcPct val="50000"/>
              </a:spcBef>
            </a:pPr>
            <a:r>
              <a:rPr lang="zh-CN" altLang="en-US" sz="2800" b="1" dirty="0">
                <a:solidFill>
                  <a:srgbClr val="FF0000"/>
                </a:solidFill>
                <a:effectLst/>
                <a:latin typeface="+mj-ea"/>
                <a:ea typeface="+mj-ea"/>
              </a:rPr>
              <a:t>物理量符号为斜体</a:t>
            </a:r>
            <a:r>
              <a:rPr lang="en-US" altLang="zh-CN" sz="2800" b="1" dirty="0">
                <a:solidFill>
                  <a:srgbClr val="FF0000"/>
                </a:solidFill>
                <a:effectLst/>
                <a:latin typeface="+mj-ea"/>
                <a:ea typeface="+mj-ea"/>
              </a:rPr>
              <a:t>, </a:t>
            </a:r>
            <a:r>
              <a:rPr lang="zh-CN" altLang="en-US" sz="2800" b="1" dirty="0">
                <a:solidFill>
                  <a:srgbClr val="FF0000"/>
                </a:solidFill>
                <a:effectLst/>
                <a:latin typeface="+mj-ea"/>
                <a:ea typeface="+mj-ea"/>
              </a:rPr>
              <a:t>单位符号为正体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wipe(left)">
                                      <p:cBhvr>
                                        <p:cTn id="12" dur="500"/>
                                        <p:tgtEl>
                                          <p:spTgt spid="4813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8133"/>
                                        </p:tgtEl>
                                        <p:attrNameLst>
                                          <p:attrName>style.visibility</p:attrName>
                                        </p:attrNameLst>
                                      </p:cBhvr>
                                      <p:to>
                                        <p:strVal val="visible"/>
                                      </p:to>
                                    </p:set>
                                    <p:animEffect transition="in" filter="slide(fromBottom)">
                                      <p:cBhvr>
                                        <p:cTn id="17"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P spid="48132" grpId="0" autoUpdateAnimBg="0"/>
      <p:bldP spid="48133"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1840160" y="620688"/>
            <a:ext cx="5396136" cy="668338"/>
          </a:xfrm>
          <a:noFill/>
          <a:ln>
            <a:miter lim="800000"/>
          </a:ln>
        </p:spPr>
        <p:txBody>
          <a:bodyPr vert="horz" wrap="square" lIns="91440" tIns="45720" rIns="91440" bIns="45720" numCol="1" anchor="t" anchorCtr="0" compatLnSpc="1"/>
          <a:lstStyle/>
          <a:p>
            <a:r>
              <a:rPr lang="zh-CN" altLang="en-US" sz="3200" b="1" dirty="0">
                <a:solidFill>
                  <a:srgbClr val="0000FF"/>
                </a:solidFill>
                <a:effectLst/>
              </a:rPr>
              <a:t>分析化学中常用的量和单位</a:t>
            </a:r>
          </a:p>
        </p:txBody>
      </p:sp>
      <p:sp>
        <p:nvSpPr>
          <p:cNvPr id="49155" name="Rectangle 3"/>
          <p:cNvSpPr>
            <a:spLocks noGrp="1" noChangeArrowheads="1"/>
          </p:cNvSpPr>
          <p:nvPr>
            <p:ph type="body" idx="1"/>
          </p:nvPr>
        </p:nvSpPr>
        <p:spPr bwMode="auto">
          <a:xfrm>
            <a:off x="684213" y="1340768"/>
            <a:ext cx="7964487" cy="5184576"/>
          </a:xfrm>
          <a:solidFill>
            <a:srgbClr val="FFFFFF"/>
          </a:solidFill>
          <a:ln>
            <a:noFill/>
            <a:miter lim="800000"/>
          </a:ln>
        </p:spPr>
        <p:txBody>
          <a:bodyPr vert="horz" wrap="square" lIns="91440" tIns="45720" rIns="91440" bIns="45720" numCol="1" anchor="t" anchorCtr="0" compatLnSpc="1"/>
          <a:lstStyle/>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物质的量</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n </a:t>
            </a:r>
            <a:r>
              <a:rPr lang="en-US" altLang="zh-CN" b="1" dirty="0">
                <a:effectLst/>
                <a:latin typeface="Times New Roman" panose="02020603050405020304" pitchFamily="18" charset="0"/>
                <a:cs typeface="Times New Roman" panose="02020603050405020304" pitchFamily="18" charset="0"/>
              </a:rPr>
              <a:t>(mol</a:t>
            </a:r>
            <a:r>
              <a:rPr lang="zh-CN" altLang="en-US" b="1" dirty="0">
                <a:effectLst/>
                <a:latin typeface="Times New Roman" panose="02020603050405020304" pitchFamily="18" charset="0"/>
                <a:cs typeface="Times New Roman" panose="02020603050405020304" pitchFamily="18" charset="0"/>
              </a:rPr>
              <a:t>、 </a:t>
            </a:r>
            <a:r>
              <a:rPr lang="en-US" altLang="zh-CN" b="1" dirty="0" err="1">
                <a:effectLst/>
                <a:latin typeface="Times New Roman" panose="02020603050405020304" pitchFamily="18" charset="0"/>
                <a:cs typeface="Times New Roman" panose="02020603050405020304" pitchFamily="18" charset="0"/>
              </a:rPr>
              <a:t>mmol</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摩尔质量</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M </a:t>
            </a:r>
            <a:r>
              <a:rPr lang="en-US" altLang="zh-CN" b="1" dirty="0">
                <a:effectLst/>
                <a:latin typeface="Times New Roman" panose="02020603050405020304" pitchFamily="18" charset="0"/>
                <a:cs typeface="Times New Roman" panose="02020603050405020304" pitchFamily="18" charset="0"/>
              </a:rPr>
              <a:t>(g·mol</a:t>
            </a:r>
            <a:r>
              <a:rPr lang="en-US" altLang="zh-CN" b="1" baseline="30000" dirty="0">
                <a:effectLst/>
                <a:latin typeface="Times New Roman" panose="02020603050405020304" pitchFamily="18" charset="0"/>
                <a:cs typeface="Times New Roman" panose="02020603050405020304" pitchFamily="18" charset="0"/>
              </a:rPr>
              <a:t>-1</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物质的量浓度</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c </a:t>
            </a:r>
            <a:r>
              <a:rPr lang="en-US" altLang="zh-CN" b="1" dirty="0">
                <a:effectLst/>
                <a:latin typeface="Times New Roman" panose="02020603050405020304" pitchFamily="18" charset="0"/>
                <a:cs typeface="Times New Roman" panose="02020603050405020304" pitchFamily="18" charset="0"/>
              </a:rPr>
              <a:t>(mol·L</a:t>
            </a:r>
            <a:r>
              <a:rPr lang="en-US" altLang="zh-CN" b="1" baseline="30000" dirty="0">
                <a:effectLst/>
                <a:latin typeface="Times New Roman" panose="02020603050405020304" pitchFamily="18" charset="0"/>
                <a:cs typeface="Times New Roman" panose="02020603050405020304" pitchFamily="18" charset="0"/>
              </a:rPr>
              <a:t>-1</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质量</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m </a:t>
            </a:r>
            <a:r>
              <a:rPr lang="en-US" altLang="zh-CN" b="1" dirty="0">
                <a:effectLst/>
                <a:latin typeface="Times New Roman" panose="02020603050405020304" pitchFamily="18" charset="0"/>
                <a:cs typeface="Times New Roman" panose="02020603050405020304" pitchFamily="18" charset="0"/>
              </a:rPr>
              <a:t>(g</a:t>
            </a:r>
            <a:r>
              <a:rPr lang="zh-CN" altLang="en-US" b="1" dirty="0">
                <a:effectLst/>
                <a:latin typeface="Times New Roman" panose="02020603050405020304" pitchFamily="18" charset="0"/>
                <a:cs typeface="Times New Roman" panose="02020603050405020304" pitchFamily="18" charset="0"/>
              </a:rPr>
              <a:t>、</a:t>
            </a:r>
            <a:r>
              <a:rPr lang="en-US" altLang="zh-CN" b="1" dirty="0">
                <a:effectLst/>
                <a:latin typeface="Times New Roman" panose="02020603050405020304" pitchFamily="18" charset="0"/>
                <a:cs typeface="Times New Roman" panose="02020603050405020304" pitchFamily="18" charset="0"/>
              </a:rPr>
              <a:t>mg)</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体积</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V </a:t>
            </a:r>
            <a:r>
              <a:rPr lang="en-US" altLang="zh-CN" b="1" dirty="0">
                <a:effectLst/>
                <a:latin typeface="Times New Roman" panose="02020603050405020304" pitchFamily="18" charset="0"/>
                <a:cs typeface="Times New Roman" panose="02020603050405020304" pitchFamily="18" charset="0"/>
              </a:rPr>
              <a:t>(L</a:t>
            </a:r>
            <a:r>
              <a:rPr lang="zh-CN" altLang="en-US" b="1" dirty="0">
                <a:effectLst/>
                <a:latin typeface="Times New Roman" panose="02020603050405020304" pitchFamily="18" charset="0"/>
                <a:cs typeface="Times New Roman" panose="02020603050405020304" pitchFamily="18" charset="0"/>
              </a:rPr>
              <a:t>、</a:t>
            </a:r>
            <a:r>
              <a:rPr lang="en-US" altLang="zh-CN" b="1" dirty="0" err="1">
                <a:effectLst/>
                <a:latin typeface="Times New Roman" panose="02020603050405020304" pitchFamily="18" charset="0"/>
                <a:cs typeface="Times New Roman" panose="02020603050405020304" pitchFamily="18" charset="0"/>
              </a:rPr>
              <a:t>mL</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质量分数</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rPr>
              <a:t>w </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质量浓度</a:t>
            </a:r>
            <a:r>
              <a:rPr lang="en-US" altLang="zh-CN" b="1" dirty="0">
                <a:effectLst/>
                <a:latin typeface="Times New Roman" panose="02020603050405020304" pitchFamily="18" charset="0"/>
                <a:cs typeface="Times New Roman" panose="02020603050405020304" pitchFamily="18" charset="0"/>
              </a:rPr>
              <a:t>:         </a:t>
            </a:r>
            <a:r>
              <a:rPr lang="en-US" altLang="zh-CN" b="1" i="1" dirty="0">
                <a:effectLst/>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effectLst/>
                <a:latin typeface="Times New Roman" panose="02020603050405020304" pitchFamily="18" charset="0"/>
                <a:cs typeface="Times New Roman" panose="02020603050405020304" pitchFamily="18" charset="0"/>
              </a:rPr>
              <a:t>(g·mL</a:t>
            </a:r>
            <a:r>
              <a:rPr lang="en-US" altLang="zh-CN" b="1" baseline="30000" dirty="0">
                <a:effectLst/>
                <a:latin typeface="Times New Roman" panose="02020603050405020304" pitchFamily="18" charset="0"/>
                <a:cs typeface="Times New Roman" panose="02020603050405020304" pitchFamily="18" charset="0"/>
              </a:rPr>
              <a:t>-1</a:t>
            </a:r>
            <a:r>
              <a:rPr lang="en-US" altLang="zh-CN" b="1" dirty="0">
                <a:effectLst/>
                <a:latin typeface="Times New Roman" panose="02020603050405020304" pitchFamily="18" charset="0"/>
                <a:cs typeface="Times New Roman" panose="02020603050405020304" pitchFamily="18" charset="0"/>
              </a:rPr>
              <a:t> </a:t>
            </a:r>
            <a:r>
              <a:rPr lang="zh-CN" altLang="en-US" b="1" dirty="0">
                <a:effectLst/>
                <a:latin typeface="Times New Roman" panose="02020603050405020304" pitchFamily="18" charset="0"/>
                <a:cs typeface="Times New Roman" panose="02020603050405020304" pitchFamily="18" charset="0"/>
              </a:rPr>
              <a:t>、</a:t>
            </a:r>
            <a:r>
              <a:rPr lang="en-US" altLang="zh-CN" b="1" dirty="0">
                <a:effectLst/>
                <a:latin typeface="Times New Roman" panose="02020603050405020304" pitchFamily="18" charset="0"/>
                <a:cs typeface="Times New Roman" panose="02020603050405020304" pitchFamily="18" charset="0"/>
              </a:rPr>
              <a:t>mg·mL</a:t>
            </a:r>
            <a:r>
              <a:rPr lang="en-US" altLang="zh-CN" b="1" baseline="30000" dirty="0">
                <a:effectLst/>
                <a:latin typeface="Times New Roman" panose="02020603050405020304" pitchFamily="18" charset="0"/>
                <a:cs typeface="Times New Roman" panose="02020603050405020304" pitchFamily="18" charset="0"/>
              </a:rPr>
              <a:t>-1</a:t>
            </a:r>
            <a:r>
              <a:rPr lang="en-US" altLang="zh-CN" b="1" dirty="0">
                <a:effectLst/>
                <a:latin typeface="Times New Roman" panose="02020603050405020304" pitchFamily="18" charset="0"/>
                <a:cs typeface="Times New Roman" panose="02020603050405020304" pitchFamily="18" charset="0"/>
              </a:rPr>
              <a:t>)</a:t>
            </a:r>
          </a:p>
          <a:p>
            <a:pPr>
              <a:lnSpc>
                <a:spcPct val="150000"/>
              </a:lnSpc>
              <a:spcBef>
                <a:spcPts val="0"/>
              </a:spcBef>
              <a:buFontTx/>
              <a:buNone/>
            </a:pPr>
            <a:r>
              <a:rPr lang="zh-CN" altLang="en-US" b="1" dirty="0">
                <a:effectLst/>
                <a:latin typeface="Times New Roman" panose="02020603050405020304" pitchFamily="18" charset="0"/>
                <a:cs typeface="Times New Roman" panose="02020603050405020304" pitchFamily="18" charset="0"/>
              </a:rPr>
              <a:t>相对分子量</a:t>
            </a:r>
            <a:r>
              <a:rPr lang="en-US" altLang="zh-CN" b="1" dirty="0">
                <a:effectLst/>
                <a:latin typeface="Times New Roman" panose="02020603050405020304" pitchFamily="18" charset="0"/>
                <a:cs typeface="Times New Roman" panose="02020603050405020304" pitchFamily="18" charset="0"/>
              </a:rPr>
              <a:t>:  </a:t>
            </a:r>
            <a:r>
              <a:rPr lang="en-US" altLang="zh-CN" b="1" i="1" dirty="0" err="1">
                <a:effectLst/>
                <a:latin typeface="Times New Roman" panose="02020603050405020304" pitchFamily="18" charset="0"/>
                <a:cs typeface="Times New Roman" panose="02020603050405020304" pitchFamily="18" charset="0"/>
              </a:rPr>
              <a:t>M</a:t>
            </a:r>
            <a:r>
              <a:rPr lang="en-US" altLang="zh-CN" b="1" baseline="-25000" dirty="0" err="1">
                <a:effectLst/>
                <a:latin typeface="Times New Roman" panose="02020603050405020304" pitchFamily="18" charset="0"/>
                <a:cs typeface="Times New Roman" panose="02020603050405020304" pitchFamily="18" charset="0"/>
              </a:rPr>
              <a:t>r</a:t>
            </a:r>
            <a:r>
              <a:rPr lang="en-US" altLang="zh-CN" b="1" baseline="-25000" dirty="0">
                <a:effectLst/>
                <a:latin typeface="Times New Roman" panose="02020603050405020304" pitchFamily="18" charset="0"/>
                <a:cs typeface="Times New Roman" panose="02020603050405020304" pitchFamily="18" charset="0"/>
              </a:rPr>
              <a:t>         </a:t>
            </a:r>
            <a:r>
              <a:rPr lang="zh-CN" altLang="en-US" b="1" dirty="0">
                <a:effectLst/>
                <a:latin typeface="Times New Roman" panose="02020603050405020304" pitchFamily="18" charset="0"/>
                <a:cs typeface="Times New Roman" panose="02020603050405020304" pitchFamily="18" charset="0"/>
              </a:rPr>
              <a:t>相对原子量</a:t>
            </a:r>
            <a:r>
              <a:rPr lang="en-US" altLang="zh-CN" b="1" dirty="0">
                <a:effectLst/>
                <a:latin typeface="Times New Roman" panose="02020603050405020304" pitchFamily="18" charset="0"/>
                <a:cs typeface="Times New Roman" panose="02020603050405020304" pitchFamily="18" charset="0"/>
              </a:rPr>
              <a:t>:   </a:t>
            </a:r>
            <a:r>
              <a:rPr lang="en-US" altLang="zh-CN" b="1" i="1" dirty="0" err="1">
                <a:effectLst/>
                <a:latin typeface="Times New Roman" panose="02020603050405020304" pitchFamily="18" charset="0"/>
                <a:cs typeface="Times New Roman" panose="02020603050405020304" pitchFamily="18" charset="0"/>
              </a:rPr>
              <a:t>A</a:t>
            </a:r>
            <a:r>
              <a:rPr lang="en-US" altLang="zh-CN" b="1" baseline="-25000" dirty="0" err="1">
                <a:effectLst/>
                <a:latin typeface="Times New Roman" panose="02020603050405020304" pitchFamily="18" charset="0"/>
                <a:cs typeface="Times New Roman" panose="02020603050405020304" pitchFamily="18" charset="0"/>
              </a:rPr>
              <a:t>r</a:t>
            </a:r>
            <a:endParaRPr lang="en-US" altLang="zh-CN" b="1" baseline="-25000" dirty="0">
              <a:effectLst/>
              <a:latin typeface="Times New Roman" panose="02020603050405020304" pitchFamily="18" charset="0"/>
              <a:cs typeface="Times New Roman" panose="02020603050405020304" pitchFamily="18" charset="0"/>
            </a:endParaRPr>
          </a:p>
        </p:txBody>
      </p:sp>
      <p:sp>
        <p:nvSpPr>
          <p:cNvPr id="49156" name="AutoShape 4"/>
          <p:cNvSpPr/>
          <p:nvPr/>
        </p:nvSpPr>
        <p:spPr bwMode="auto">
          <a:xfrm>
            <a:off x="6300192" y="1777752"/>
            <a:ext cx="304800" cy="1219200"/>
          </a:xfrm>
          <a:prstGeom prst="rightBrace">
            <a:avLst>
              <a:gd name="adj1" fmla="val 33333"/>
              <a:gd name="adj2" fmla="val 50000"/>
            </a:avLst>
          </a:prstGeom>
          <a:noFill/>
          <a:ln w="38100">
            <a:solidFill>
              <a:srgbClr val="FF0000"/>
            </a:solidFill>
            <a:miter lim="800000"/>
          </a:ln>
          <a:effectLst/>
        </p:spPr>
        <p:txBody>
          <a:bodyPr wrap="none" anchor="ctr"/>
          <a:lstStyle/>
          <a:p>
            <a:endParaRPr lang="zh-CN" altLang="en-US"/>
          </a:p>
        </p:txBody>
      </p:sp>
      <p:sp>
        <p:nvSpPr>
          <p:cNvPr id="49157" name="Text Box 5"/>
          <p:cNvSpPr txBox="1">
            <a:spLocks noChangeArrowheads="1"/>
          </p:cNvSpPr>
          <p:nvPr/>
        </p:nvSpPr>
        <p:spPr bwMode="auto">
          <a:xfrm>
            <a:off x="6781800" y="1764481"/>
            <a:ext cx="1676400" cy="1160463"/>
          </a:xfrm>
          <a:prstGeom prst="rect">
            <a:avLst/>
          </a:prstGeom>
          <a:noFill/>
          <a:ln w="9525">
            <a:noFill/>
            <a:miter lim="800000"/>
          </a:ln>
          <a:effectLst/>
        </p:spPr>
        <p:txBody>
          <a:bodyPr>
            <a:spAutoFit/>
          </a:bodyPr>
          <a:lstStyle/>
          <a:p>
            <a:pPr algn="just">
              <a:spcBef>
                <a:spcPct val="50000"/>
              </a:spcBef>
            </a:pPr>
            <a:r>
              <a:rPr lang="zh-CN" altLang="en-US" sz="2800" b="1" i="0" dirty="0">
                <a:solidFill>
                  <a:srgbClr val="FF0000"/>
                </a:solidFill>
                <a:effectLst/>
              </a:rPr>
              <a:t>必须指明</a:t>
            </a:r>
            <a:endParaRPr lang="zh-CN" altLang="en-US" sz="2800" b="1" i="0" dirty="0">
              <a:solidFill>
                <a:srgbClr val="FF0000"/>
              </a:solidFill>
              <a:effectLst/>
              <a:latin typeface="Tahoma" panose="020B0604030504040204" pitchFamily="34" charset="0"/>
            </a:endParaRPr>
          </a:p>
          <a:p>
            <a:pPr algn="just">
              <a:spcBef>
                <a:spcPct val="50000"/>
              </a:spcBef>
            </a:pPr>
            <a:r>
              <a:rPr lang="zh-CN" altLang="en-US" sz="2800" b="1" i="0" dirty="0">
                <a:solidFill>
                  <a:srgbClr val="FF0000"/>
                </a:solidFill>
                <a:effectLst/>
              </a:rPr>
              <a:t>基本单元</a:t>
            </a:r>
            <a:endParaRPr lang="zh-CN" altLang="en-US" sz="2800" b="1" i="0" dirty="0">
              <a:solidFill>
                <a:srgbClr val="FF0000"/>
              </a:solidFill>
              <a:effectLst/>
              <a:latin typeface="Tahoma" panose="020B060403050404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dissolve">
                                      <p:cBhvr>
                                        <p:cTn id="7"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bwMode="auto">
          <a:xfrm>
            <a:off x="683021" y="404664"/>
            <a:ext cx="7345363" cy="630237"/>
          </a:xfrm>
          <a:noFill/>
          <a:ln>
            <a:miter lim="800000"/>
          </a:ln>
        </p:spPr>
        <p:txBody>
          <a:bodyPr vert="horz" wrap="square" lIns="92075" tIns="46038" rIns="92075" bIns="46038" numCol="1" anchor="b" anchorCtr="0" compatLnSpc="1"/>
          <a:lstStyle/>
          <a:p>
            <a:pPr>
              <a:lnSpc>
                <a:spcPct val="80000"/>
              </a:lnSpc>
            </a:pPr>
            <a:r>
              <a:rPr lang="zh-CN" altLang="en-US" sz="3200" b="1" dirty="0">
                <a:solidFill>
                  <a:srgbClr val="0000CC"/>
                </a:solidFill>
                <a:effectLst/>
                <a:latin typeface="宋体" panose="02010600030101010101" pitchFamily="2" charset="-122"/>
              </a:rPr>
              <a:t>被测物与滴定剂之间物质的量的关系：</a:t>
            </a:r>
          </a:p>
        </p:txBody>
      </p:sp>
      <p:sp>
        <p:nvSpPr>
          <p:cNvPr id="238595" name="Text Box 3"/>
          <p:cNvSpPr txBox="1">
            <a:spLocks noChangeArrowheads="1"/>
          </p:cNvSpPr>
          <p:nvPr/>
        </p:nvSpPr>
        <p:spPr bwMode="auto">
          <a:xfrm>
            <a:off x="395288" y="1194074"/>
            <a:ext cx="8458200" cy="5277535"/>
          </a:xfrm>
          <a:prstGeom prst="rect">
            <a:avLst/>
          </a:prstGeom>
          <a:noFill/>
          <a:ln w="9525">
            <a:noFill/>
            <a:miter lim="800000"/>
          </a:ln>
        </p:spPr>
        <p:txBody>
          <a:bodyPr>
            <a:spAutoFit/>
          </a:bodyPr>
          <a:lstStyle/>
          <a:p>
            <a:pPr algn="just" eaLnBrk="0" hangingPunct="0">
              <a:lnSpc>
                <a:spcPct val="125000"/>
              </a:lnSpc>
            </a:pPr>
            <a:r>
              <a:rPr lang="en-US" altLang="zh-CN" sz="3200" i="0" dirty="0">
                <a:solidFill>
                  <a:srgbClr val="FF0000"/>
                </a:solidFill>
                <a:effectLst/>
                <a:latin typeface="+mj-ea"/>
                <a:ea typeface="+mj-ea"/>
                <a:cs typeface="Times New Roman" panose="02020603050405020304" pitchFamily="18" charset="0"/>
              </a:rPr>
              <a:t>  1</a:t>
            </a:r>
            <a:r>
              <a:rPr lang="en-US" altLang="zh-CN" sz="3200" i="0" dirty="0" smtClean="0">
                <a:solidFill>
                  <a:srgbClr val="FF0000"/>
                </a:solidFill>
                <a:effectLst/>
                <a:latin typeface="+mj-ea"/>
                <a:ea typeface="+mj-ea"/>
                <a:cs typeface="Times New Roman" panose="02020603050405020304" pitchFamily="18" charset="0"/>
              </a:rPr>
              <a:t>. </a:t>
            </a:r>
            <a:r>
              <a:rPr lang="zh-CN" altLang="en-US" sz="3200" i="0" dirty="0" smtClean="0">
                <a:solidFill>
                  <a:srgbClr val="FF0000"/>
                </a:solidFill>
                <a:effectLst/>
                <a:latin typeface="+mj-ea"/>
                <a:ea typeface="+mj-ea"/>
                <a:cs typeface="Times New Roman" panose="02020603050405020304" pitchFamily="18" charset="0"/>
              </a:rPr>
              <a:t>直接</a:t>
            </a:r>
            <a:r>
              <a:rPr lang="zh-CN" altLang="en-US" sz="3200" i="0" dirty="0">
                <a:solidFill>
                  <a:srgbClr val="FF0000"/>
                </a:solidFill>
                <a:effectLst/>
                <a:latin typeface="+mj-ea"/>
                <a:ea typeface="+mj-ea"/>
                <a:cs typeface="Times New Roman" panose="02020603050405020304" pitchFamily="18" charset="0"/>
              </a:rPr>
              <a:t>滴定（涉及一个反应）</a:t>
            </a:r>
            <a:endParaRPr lang="zh-CN" altLang="en-US" sz="2800" i="0" dirty="0">
              <a:solidFill>
                <a:srgbClr val="FF0000"/>
              </a:solidFill>
              <a:effectLst/>
              <a:latin typeface="+mj-ea"/>
              <a:ea typeface="+mj-ea"/>
              <a:cs typeface="Times New Roman" panose="02020603050405020304" pitchFamily="18" charset="0"/>
            </a:endParaRPr>
          </a:p>
          <a:p>
            <a:pPr algn="just" eaLnBrk="0" hangingPunct="0">
              <a:lnSpc>
                <a:spcPct val="125000"/>
              </a:lnSpc>
            </a:pPr>
            <a:r>
              <a:rPr lang="zh-CN" altLang="en-US" sz="2400" i="0" dirty="0">
                <a:solidFill>
                  <a:srgbClr val="000000"/>
                </a:solidFill>
                <a:effectLst/>
                <a:latin typeface="Times New Roman" panose="02020603050405020304" pitchFamily="18" charset="0"/>
                <a:cs typeface="Times New Roman" panose="02020603050405020304" pitchFamily="18" charset="0"/>
              </a:rPr>
              <a:t>    </a:t>
            </a:r>
            <a:r>
              <a:rPr lang="zh-CN" altLang="en-US" sz="2400" i="0" dirty="0">
                <a:solidFill>
                  <a:schemeClr val="tx1"/>
                </a:solidFill>
                <a:effectLst/>
                <a:latin typeface="Times New Roman" panose="02020603050405020304" pitchFamily="18" charset="0"/>
                <a:cs typeface="Times New Roman" panose="02020603050405020304" pitchFamily="18" charset="0"/>
              </a:rPr>
              <a:t>滴定剂与被测物之间的反应式为：</a:t>
            </a:r>
          </a:p>
          <a:p>
            <a:pPr algn="just" eaLnBrk="0" hangingPunct="0">
              <a:lnSpc>
                <a:spcPct val="125000"/>
              </a:lnSpc>
            </a:pPr>
            <a:r>
              <a:rPr lang="zh-CN" altLang="en-US" sz="2400" i="0" dirty="0">
                <a:solidFill>
                  <a:schemeClr val="tx1"/>
                </a:solidFill>
                <a:effectLst/>
                <a:latin typeface="Times New Roman" panose="02020603050405020304" pitchFamily="18" charset="0"/>
                <a:cs typeface="Times New Roman" panose="02020603050405020304" pitchFamily="18" charset="0"/>
              </a:rPr>
              <a:t>         </a:t>
            </a:r>
            <a:r>
              <a:rPr lang="en-US" altLang="zh-CN" sz="2400" i="0" dirty="0">
                <a:solidFill>
                  <a:schemeClr val="tx1"/>
                </a:solidFill>
                <a:effectLst/>
                <a:latin typeface="Times New Roman" panose="02020603050405020304" pitchFamily="18" charset="0"/>
                <a:cs typeface="Times New Roman" panose="02020603050405020304" pitchFamily="18" charset="0"/>
              </a:rPr>
              <a:t>a </a:t>
            </a:r>
            <a:r>
              <a:rPr lang="en-US" altLang="zh-CN" sz="2400" i="0" dirty="0" err="1">
                <a:solidFill>
                  <a:schemeClr val="tx1"/>
                </a:solidFill>
                <a:effectLst/>
                <a:latin typeface="Times New Roman" panose="02020603050405020304" pitchFamily="18" charset="0"/>
                <a:cs typeface="Times New Roman" panose="02020603050405020304" pitchFamily="18" charset="0"/>
              </a:rPr>
              <a:t>A</a:t>
            </a:r>
            <a:r>
              <a:rPr lang="en-US" altLang="zh-CN" sz="2400" i="0" dirty="0">
                <a:solidFill>
                  <a:schemeClr val="tx1"/>
                </a:solidFill>
                <a:effectLst/>
                <a:latin typeface="Times New Roman" panose="02020603050405020304" pitchFamily="18" charset="0"/>
                <a:cs typeface="Times New Roman" panose="02020603050405020304" pitchFamily="18" charset="0"/>
              </a:rPr>
              <a:t> + b </a:t>
            </a:r>
            <a:r>
              <a:rPr lang="en-US" altLang="zh-CN" sz="2400" i="0" dirty="0" err="1">
                <a:solidFill>
                  <a:schemeClr val="tx1"/>
                </a:solidFill>
                <a:effectLst/>
                <a:latin typeface="Times New Roman" panose="02020603050405020304" pitchFamily="18" charset="0"/>
                <a:cs typeface="Times New Roman" panose="02020603050405020304" pitchFamily="18" charset="0"/>
              </a:rPr>
              <a:t>B</a:t>
            </a:r>
            <a:r>
              <a:rPr lang="en-US" altLang="zh-CN" sz="2400" i="0" dirty="0">
                <a:solidFill>
                  <a:schemeClr val="tx1"/>
                </a:solidFill>
                <a:effectLst/>
                <a:latin typeface="Times New Roman" panose="02020603050405020304" pitchFamily="18" charset="0"/>
                <a:cs typeface="Times New Roman" panose="02020603050405020304" pitchFamily="18" charset="0"/>
              </a:rPr>
              <a:t> = c </a:t>
            </a:r>
            <a:r>
              <a:rPr lang="en-US" altLang="zh-CN" sz="2400" i="0" dirty="0" err="1">
                <a:solidFill>
                  <a:schemeClr val="tx1"/>
                </a:solidFill>
                <a:effectLst/>
                <a:latin typeface="Times New Roman" panose="02020603050405020304" pitchFamily="18" charset="0"/>
                <a:cs typeface="Times New Roman" panose="02020603050405020304" pitchFamily="18" charset="0"/>
              </a:rPr>
              <a:t>C</a:t>
            </a:r>
            <a:r>
              <a:rPr lang="en-US" altLang="zh-CN" sz="2400" i="0" dirty="0">
                <a:solidFill>
                  <a:schemeClr val="tx1"/>
                </a:solidFill>
                <a:effectLst/>
                <a:latin typeface="Times New Roman" panose="02020603050405020304" pitchFamily="18" charset="0"/>
                <a:cs typeface="Times New Roman" panose="02020603050405020304" pitchFamily="18" charset="0"/>
              </a:rPr>
              <a:t> + d </a:t>
            </a:r>
            <a:r>
              <a:rPr lang="en-US" altLang="zh-CN" sz="2400" i="0" dirty="0" err="1">
                <a:solidFill>
                  <a:schemeClr val="tx1"/>
                </a:solidFill>
                <a:effectLst/>
                <a:latin typeface="Times New Roman" panose="02020603050405020304" pitchFamily="18" charset="0"/>
                <a:cs typeface="Times New Roman" panose="02020603050405020304" pitchFamily="18" charset="0"/>
              </a:rPr>
              <a:t>D</a:t>
            </a:r>
            <a:r>
              <a:rPr lang="en-US" altLang="zh-CN" sz="2400" i="0" dirty="0">
                <a:solidFill>
                  <a:schemeClr val="tx1"/>
                </a:solidFill>
                <a:effectLst/>
                <a:latin typeface="Times New Roman" panose="02020603050405020304" pitchFamily="18" charset="0"/>
                <a:cs typeface="Times New Roman" panose="02020603050405020304" pitchFamily="18" charset="0"/>
              </a:rPr>
              <a:t> </a:t>
            </a:r>
          </a:p>
          <a:p>
            <a:pPr algn="just" eaLnBrk="0" hangingPunct="0">
              <a:lnSpc>
                <a:spcPct val="125000"/>
              </a:lnSpc>
            </a:pPr>
            <a:r>
              <a:rPr lang="zh-CN" altLang="en-US" sz="2400" i="0" dirty="0">
                <a:solidFill>
                  <a:schemeClr val="tx1"/>
                </a:solidFill>
                <a:effectLst/>
                <a:latin typeface="Times New Roman" panose="02020603050405020304" pitchFamily="18" charset="0"/>
                <a:cs typeface="Times New Roman" panose="02020603050405020304" pitchFamily="18" charset="0"/>
              </a:rPr>
              <a:t>当滴定到化学计量点时，</a:t>
            </a:r>
            <a:r>
              <a:rPr lang="en-US" altLang="zh-CN" sz="2400" i="0" dirty="0">
                <a:solidFill>
                  <a:schemeClr val="tx1"/>
                </a:solidFill>
                <a:effectLst/>
                <a:latin typeface="Times New Roman" panose="02020603050405020304" pitchFamily="18" charset="0"/>
                <a:cs typeface="Times New Roman" panose="02020603050405020304" pitchFamily="18" charset="0"/>
              </a:rPr>
              <a:t>a </a:t>
            </a:r>
            <a:r>
              <a:rPr lang="zh-CN" altLang="en-US" sz="2400" i="0" dirty="0">
                <a:solidFill>
                  <a:schemeClr val="tx1"/>
                </a:solidFill>
                <a:effectLst/>
                <a:latin typeface="Times New Roman" panose="02020603050405020304" pitchFamily="18" charset="0"/>
                <a:cs typeface="Times New Roman" panose="02020603050405020304" pitchFamily="18" charset="0"/>
              </a:rPr>
              <a:t>摩尔 </a:t>
            </a:r>
            <a:r>
              <a:rPr lang="en-US" altLang="zh-CN" sz="2400" i="0" dirty="0">
                <a:solidFill>
                  <a:schemeClr val="tx1"/>
                </a:solidFill>
                <a:effectLst/>
                <a:latin typeface="Times New Roman" panose="02020603050405020304" pitchFamily="18" charset="0"/>
                <a:cs typeface="Times New Roman" panose="02020603050405020304" pitchFamily="18" charset="0"/>
              </a:rPr>
              <a:t>A </a:t>
            </a:r>
            <a:r>
              <a:rPr lang="zh-CN" altLang="en-US" sz="2400" i="0" dirty="0">
                <a:solidFill>
                  <a:schemeClr val="tx1"/>
                </a:solidFill>
                <a:effectLst/>
                <a:latin typeface="Times New Roman" panose="02020603050405020304" pitchFamily="18" charset="0"/>
                <a:cs typeface="Times New Roman" panose="02020603050405020304" pitchFamily="18" charset="0"/>
              </a:rPr>
              <a:t>与 </a:t>
            </a:r>
            <a:r>
              <a:rPr lang="en-US" altLang="zh-CN" sz="2400" i="0" dirty="0">
                <a:solidFill>
                  <a:schemeClr val="tx1"/>
                </a:solidFill>
                <a:effectLst/>
                <a:latin typeface="Times New Roman" panose="02020603050405020304" pitchFamily="18" charset="0"/>
                <a:cs typeface="Times New Roman" panose="02020603050405020304" pitchFamily="18" charset="0"/>
              </a:rPr>
              <a:t>b </a:t>
            </a:r>
            <a:r>
              <a:rPr lang="zh-CN" altLang="en-US" sz="2400" i="0" dirty="0">
                <a:solidFill>
                  <a:schemeClr val="tx1"/>
                </a:solidFill>
                <a:effectLst/>
                <a:latin typeface="Times New Roman" panose="02020603050405020304" pitchFamily="18" charset="0"/>
                <a:cs typeface="Times New Roman" panose="02020603050405020304" pitchFamily="18" charset="0"/>
              </a:rPr>
              <a:t>摩尔 </a:t>
            </a:r>
            <a:r>
              <a:rPr lang="en-US" altLang="zh-CN" sz="2400" i="0" dirty="0">
                <a:solidFill>
                  <a:schemeClr val="tx1"/>
                </a:solidFill>
                <a:effectLst/>
                <a:latin typeface="Times New Roman" panose="02020603050405020304" pitchFamily="18" charset="0"/>
                <a:cs typeface="Times New Roman" panose="02020603050405020304" pitchFamily="18" charset="0"/>
              </a:rPr>
              <a:t>B </a:t>
            </a:r>
            <a:r>
              <a:rPr lang="zh-CN" altLang="en-US" sz="2400" i="0" dirty="0">
                <a:solidFill>
                  <a:schemeClr val="tx1"/>
                </a:solidFill>
                <a:effectLst/>
                <a:latin typeface="Times New Roman" panose="02020603050405020304" pitchFamily="18" charset="0"/>
                <a:cs typeface="Times New Roman" panose="02020603050405020304" pitchFamily="18" charset="0"/>
              </a:rPr>
              <a:t>作用完全：</a:t>
            </a:r>
          </a:p>
          <a:p>
            <a:pPr algn="just" eaLnBrk="0" hangingPunct="0">
              <a:lnSpc>
                <a:spcPct val="125000"/>
              </a:lnSpc>
            </a:pPr>
            <a:r>
              <a:rPr lang="zh-CN" altLang="en-US" sz="2400" i="0" dirty="0">
                <a:solidFill>
                  <a:schemeClr val="tx1"/>
                </a:solidFill>
                <a:effectLst/>
                <a:latin typeface="Times New Roman" panose="02020603050405020304" pitchFamily="18" charset="0"/>
                <a:cs typeface="Times New Roman" panose="02020603050405020304" pitchFamily="18" charset="0"/>
              </a:rPr>
              <a:t>       则： </a:t>
            </a:r>
            <a:r>
              <a:rPr lang="en-US" altLang="zh-CN" sz="2400" i="0" dirty="0" err="1">
                <a:solidFill>
                  <a:schemeClr val="tx1"/>
                </a:solidFill>
                <a:effectLst/>
                <a:latin typeface="Times New Roman" panose="02020603050405020304" pitchFamily="18" charset="0"/>
                <a:cs typeface="Times New Roman" panose="02020603050405020304" pitchFamily="18" charset="0"/>
              </a:rPr>
              <a:t>n</a:t>
            </a:r>
            <a:r>
              <a:rPr lang="en-US" altLang="zh-CN" sz="2400" i="0" baseline="-25000" dirty="0" err="1">
                <a:solidFill>
                  <a:schemeClr val="tx1"/>
                </a:solidFill>
                <a:effectLst/>
                <a:latin typeface="Times New Roman" panose="02020603050405020304" pitchFamily="18" charset="0"/>
                <a:cs typeface="Times New Roman" panose="02020603050405020304" pitchFamily="18" charset="0"/>
              </a:rPr>
              <a:t>A</a:t>
            </a:r>
            <a:r>
              <a:rPr lang="en-US" altLang="zh-CN" sz="2400" i="0" dirty="0">
                <a:solidFill>
                  <a:schemeClr val="tx1"/>
                </a:solidFill>
                <a:effectLst/>
                <a:latin typeface="Times New Roman" panose="02020603050405020304" pitchFamily="18" charset="0"/>
                <a:cs typeface="Times New Roman" panose="02020603050405020304" pitchFamily="18" charset="0"/>
              </a:rPr>
              <a:t> / </a:t>
            </a:r>
            <a:r>
              <a:rPr lang="en-US" altLang="zh-CN" sz="2400" i="0" dirty="0" err="1">
                <a:solidFill>
                  <a:schemeClr val="tx1"/>
                </a:solidFill>
                <a:effectLst/>
                <a:latin typeface="Times New Roman" panose="02020603050405020304" pitchFamily="18" charset="0"/>
                <a:cs typeface="Times New Roman" panose="02020603050405020304" pitchFamily="18" charset="0"/>
              </a:rPr>
              <a:t>n</a:t>
            </a:r>
            <a:r>
              <a:rPr lang="en-US" altLang="zh-CN" sz="2400" i="0" baseline="-25000" dirty="0" err="1">
                <a:solidFill>
                  <a:schemeClr val="tx1"/>
                </a:solidFill>
                <a:effectLst/>
                <a:latin typeface="Times New Roman" panose="02020603050405020304" pitchFamily="18" charset="0"/>
                <a:cs typeface="Times New Roman" panose="02020603050405020304" pitchFamily="18" charset="0"/>
              </a:rPr>
              <a:t>B</a:t>
            </a:r>
            <a:r>
              <a:rPr lang="en-US" altLang="zh-CN" sz="2400" i="0" dirty="0">
                <a:solidFill>
                  <a:schemeClr val="tx1"/>
                </a:solidFill>
                <a:effectLst/>
                <a:latin typeface="Times New Roman" panose="02020603050405020304" pitchFamily="18" charset="0"/>
                <a:cs typeface="Times New Roman" panose="02020603050405020304" pitchFamily="18" charset="0"/>
              </a:rPr>
              <a:t>  = a / b  </a:t>
            </a:r>
            <a:r>
              <a:rPr lang="zh-CN" altLang="en-US" sz="2400" i="0" dirty="0">
                <a:solidFill>
                  <a:schemeClr val="tx1"/>
                </a:solidFill>
                <a:effectLst/>
                <a:latin typeface="Times New Roman" panose="02020603050405020304" pitchFamily="18" charset="0"/>
                <a:cs typeface="Times New Roman" panose="02020603050405020304" pitchFamily="18" charset="0"/>
              </a:rPr>
              <a:t>，   </a:t>
            </a:r>
          </a:p>
          <a:p>
            <a:pPr algn="just" eaLnBrk="0" hangingPunct="0">
              <a:lnSpc>
                <a:spcPct val="125000"/>
              </a:lnSpc>
            </a:pPr>
            <a:r>
              <a:rPr lang="zh-CN" altLang="en-US" sz="2400" i="0" dirty="0">
                <a:solidFill>
                  <a:schemeClr val="tx1"/>
                </a:solidFill>
                <a:effectLst/>
                <a:latin typeface="Times New Roman" panose="02020603050405020304" pitchFamily="18" charset="0"/>
                <a:cs typeface="Times New Roman" panose="02020603050405020304" pitchFamily="18" charset="0"/>
              </a:rPr>
              <a:t>            </a:t>
            </a:r>
            <a:r>
              <a:rPr lang="en-US" altLang="zh-CN" sz="2400" i="0" dirty="0" err="1">
                <a:solidFill>
                  <a:schemeClr val="tx1"/>
                </a:solidFill>
                <a:effectLst/>
                <a:latin typeface="Times New Roman" panose="02020603050405020304" pitchFamily="18" charset="0"/>
                <a:cs typeface="Times New Roman" panose="02020603050405020304" pitchFamily="18" charset="0"/>
              </a:rPr>
              <a:t>n</a:t>
            </a:r>
            <a:r>
              <a:rPr lang="en-US" altLang="zh-CN" sz="2400" i="0" baseline="-25000" dirty="0" err="1">
                <a:solidFill>
                  <a:schemeClr val="tx1"/>
                </a:solidFill>
                <a:effectLst/>
                <a:latin typeface="Times New Roman" panose="02020603050405020304" pitchFamily="18" charset="0"/>
                <a:cs typeface="Times New Roman" panose="02020603050405020304" pitchFamily="18" charset="0"/>
              </a:rPr>
              <a:t>A</a:t>
            </a:r>
            <a:r>
              <a:rPr lang="en-US" altLang="zh-CN" sz="2400" i="0" dirty="0">
                <a:solidFill>
                  <a:schemeClr val="tx1"/>
                </a:solidFill>
                <a:effectLst/>
                <a:latin typeface="Times New Roman" panose="02020603050405020304" pitchFamily="18" charset="0"/>
                <a:cs typeface="Times New Roman" panose="02020603050405020304" pitchFamily="18" charset="0"/>
              </a:rPr>
              <a:t> = (a / b) · </a:t>
            </a:r>
            <a:r>
              <a:rPr lang="en-US" altLang="zh-CN" sz="2400" i="0" dirty="0" err="1">
                <a:solidFill>
                  <a:schemeClr val="tx1"/>
                </a:solidFill>
                <a:effectLst/>
                <a:latin typeface="Times New Roman" panose="02020603050405020304" pitchFamily="18" charset="0"/>
                <a:cs typeface="Times New Roman" panose="02020603050405020304" pitchFamily="18" charset="0"/>
              </a:rPr>
              <a:t>n</a:t>
            </a:r>
            <a:r>
              <a:rPr lang="en-US" altLang="zh-CN" sz="2400" i="0" baseline="-25000" dirty="0" err="1">
                <a:solidFill>
                  <a:schemeClr val="tx1"/>
                </a:solidFill>
                <a:effectLst/>
                <a:latin typeface="Times New Roman" panose="02020603050405020304" pitchFamily="18" charset="0"/>
                <a:cs typeface="Times New Roman" panose="02020603050405020304" pitchFamily="18" charset="0"/>
              </a:rPr>
              <a:t>B</a:t>
            </a:r>
            <a:r>
              <a:rPr lang="en-US" altLang="zh-CN" sz="2400" i="0" dirty="0">
                <a:solidFill>
                  <a:schemeClr val="tx1"/>
                </a:solidFill>
                <a:effectLst/>
                <a:latin typeface="Times New Roman" panose="02020603050405020304" pitchFamily="18" charset="0"/>
                <a:cs typeface="Times New Roman" panose="02020603050405020304" pitchFamily="18" charset="0"/>
              </a:rPr>
              <a:t> </a:t>
            </a:r>
          </a:p>
          <a:p>
            <a:pPr algn="just" eaLnBrk="0" hangingPunct="0">
              <a:lnSpc>
                <a:spcPct val="125000"/>
              </a:lnSpc>
            </a:pPr>
            <a:r>
              <a:rPr lang="en-US" altLang="zh-CN" sz="2400" i="0" dirty="0">
                <a:solidFill>
                  <a:schemeClr val="tx1"/>
                </a:solidFill>
                <a:effectLst/>
                <a:latin typeface="Times New Roman" panose="02020603050405020304" pitchFamily="18" charset="0"/>
                <a:cs typeface="Times New Roman" panose="02020603050405020304" pitchFamily="18" charset="0"/>
              </a:rPr>
              <a:t>           (c · V )</a:t>
            </a:r>
            <a:r>
              <a:rPr lang="en-US" altLang="zh-CN" sz="2400" i="0" baseline="-25000" dirty="0">
                <a:solidFill>
                  <a:schemeClr val="tx1"/>
                </a:solidFill>
                <a:effectLst/>
                <a:latin typeface="Times New Roman" panose="02020603050405020304" pitchFamily="18" charset="0"/>
                <a:cs typeface="Times New Roman" panose="02020603050405020304" pitchFamily="18" charset="0"/>
              </a:rPr>
              <a:t>A</a:t>
            </a:r>
            <a:r>
              <a:rPr lang="en-US" altLang="zh-CN" sz="2400" i="0" dirty="0">
                <a:solidFill>
                  <a:schemeClr val="tx1"/>
                </a:solidFill>
                <a:effectLst/>
                <a:latin typeface="Times New Roman" panose="02020603050405020304" pitchFamily="18" charset="0"/>
                <a:cs typeface="Times New Roman" panose="02020603050405020304" pitchFamily="18" charset="0"/>
              </a:rPr>
              <a:t> = (a / b )·</a:t>
            </a:r>
            <a:r>
              <a:rPr lang="zh-CN" altLang="en-US" sz="2400" i="0" dirty="0">
                <a:solidFill>
                  <a:schemeClr val="tx1"/>
                </a:solidFill>
                <a:effectLst/>
                <a:latin typeface="Times New Roman" panose="02020603050405020304" pitchFamily="18" charset="0"/>
                <a:cs typeface="Times New Roman" panose="02020603050405020304" pitchFamily="18" charset="0"/>
              </a:rPr>
              <a:t>（</a:t>
            </a:r>
            <a:r>
              <a:rPr lang="en-US" altLang="zh-CN" sz="2400" i="0" dirty="0">
                <a:solidFill>
                  <a:schemeClr val="tx1"/>
                </a:solidFill>
                <a:effectLst/>
                <a:latin typeface="Times New Roman" panose="02020603050405020304" pitchFamily="18" charset="0"/>
                <a:cs typeface="Times New Roman" panose="02020603050405020304" pitchFamily="18" charset="0"/>
              </a:rPr>
              <a:t>c · V )</a:t>
            </a:r>
            <a:r>
              <a:rPr lang="en-US" altLang="zh-CN" sz="2400" i="0" baseline="-25000" dirty="0">
                <a:solidFill>
                  <a:schemeClr val="tx1"/>
                </a:solidFill>
                <a:effectLst/>
                <a:latin typeface="Times New Roman" panose="02020603050405020304" pitchFamily="18" charset="0"/>
                <a:cs typeface="Times New Roman" panose="02020603050405020304" pitchFamily="18" charset="0"/>
              </a:rPr>
              <a:t>B</a:t>
            </a:r>
            <a:endParaRPr lang="en-US" altLang="zh-CN" sz="2400" i="0" dirty="0">
              <a:solidFill>
                <a:schemeClr val="tx1"/>
              </a:solidFill>
              <a:effectLst/>
              <a:latin typeface="Times New Roman" panose="02020603050405020304" pitchFamily="18" charset="0"/>
              <a:cs typeface="Times New Roman" panose="02020603050405020304" pitchFamily="18" charset="0"/>
            </a:endParaRPr>
          </a:p>
          <a:p>
            <a:pPr algn="just" eaLnBrk="0" hangingPunct="0">
              <a:lnSpc>
                <a:spcPct val="125000"/>
              </a:lnSpc>
            </a:pPr>
            <a:r>
              <a:rPr lang="en-US" altLang="zh-CN" sz="2400" i="0" dirty="0">
                <a:solidFill>
                  <a:schemeClr val="tx1"/>
                </a:solidFill>
                <a:effectLst/>
                <a:latin typeface="Times New Roman" panose="02020603050405020304" pitchFamily="18" charset="0"/>
                <a:cs typeface="Times New Roman" panose="02020603050405020304" pitchFamily="18" charset="0"/>
              </a:rPr>
              <a:t>       </a:t>
            </a:r>
            <a:r>
              <a:rPr lang="zh-CN" altLang="en-US" sz="2400" i="0" dirty="0">
                <a:solidFill>
                  <a:schemeClr val="tx1"/>
                </a:solidFill>
                <a:effectLst/>
                <a:latin typeface="Times New Roman" panose="02020603050405020304" pitchFamily="18" charset="0"/>
                <a:cs typeface="Times New Roman" panose="02020603050405020304" pitchFamily="18" charset="0"/>
              </a:rPr>
              <a:t>或：</a:t>
            </a:r>
            <a:r>
              <a:rPr lang="en-US" altLang="zh-CN" sz="2400" i="0" dirty="0">
                <a:solidFill>
                  <a:schemeClr val="tx1"/>
                </a:solidFill>
                <a:effectLst/>
                <a:latin typeface="Times New Roman" panose="02020603050405020304" pitchFamily="18" charset="0"/>
                <a:cs typeface="Times New Roman" panose="02020603050405020304" pitchFamily="18" charset="0"/>
              </a:rPr>
              <a:t>(c · V )</a:t>
            </a:r>
            <a:r>
              <a:rPr lang="en-US" altLang="zh-CN" sz="2400" i="0" baseline="-25000" dirty="0">
                <a:solidFill>
                  <a:schemeClr val="tx1"/>
                </a:solidFill>
                <a:effectLst/>
                <a:latin typeface="Times New Roman" panose="02020603050405020304" pitchFamily="18" charset="0"/>
                <a:cs typeface="Times New Roman" panose="02020603050405020304" pitchFamily="18" charset="0"/>
              </a:rPr>
              <a:t>A</a:t>
            </a:r>
            <a:r>
              <a:rPr lang="en-US" altLang="zh-CN" sz="2400" i="0" dirty="0">
                <a:solidFill>
                  <a:schemeClr val="tx1"/>
                </a:solidFill>
                <a:effectLst/>
                <a:latin typeface="Times New Roman" panose="02020603050405020304" pitchFamily="18" charset="0"/>
                <a:cs typeface="Times New Roman" panose="02020603050405020304" pitchFamily="18" charset="0"/>
              </a:rPr>
              <a:t> = (a / b)·(W / M)</a:t>
            </a:r>
            <a:r>
              <a:rPr lang="en-US" altLang="zh-CN" sz="2400" i="0" baseline="-25000" dirty="0">
                <a:solidFill>
                  <a:schemeClr val="tx1"/>
                </a:solidFill>
                <a:effectLst/>
                <a:latin typeface="Times New Roman" panose="02020603050405020304" pitchFamily="18" charset="0"/>
                <a:cs typeface="Times New Roman" panose="02020603050405020304" pitchFamily="18" charset="0"/>
              </a:rPr>
              <a:t>B</a:t>
            </a:r>
            <a:endParaRPr lang="en-US" altLang="zh-CN" sz="2400" i="0" dirty="0">
              <a:solidFill>
                <a:schemeClr val="tx1"/>
              </a:solidFill>
              <a:effectLst/>
              <a:latin typeface="Times New Roman" panose="02020603050405020304" pitchFamily="18" charset="0"/>
              <a:cs typeface="Times New Roman" panose="02020603050405020304" pitchFamily="18" charset="0"/>
            </a:endParaRPr>
          </a:p>
          <a:p>
            <a:pPr algn="just" eaLnBrk="0" hangingPunct="0">
              <a:lnSpc>
                <a:spcPct val="125000"/>
              </a:lnSpc>
            </a:pPr>
            <a:r>
              <a:rPr lang="en-US" altLang="zh-CN" sz="2400" i="0" dirty="0">
                <a:solidFill>
                  <a:schemeClr val="bg2"/>
                </a:solidFill>
                <a:effectLst/>
                <a:latin typeface="Times New Roman" panose="02020603050405020304" pitchFamily="18" charset="0"/>
                <a:cs typeface="Times New Roman" panose="02020603050405020304" pitchFamily="18" charset="0"/>
              </a:rPr>
              <a:t>   </a:t>
            </a:r>
            <a:r>
              <a:rPr lang="zh-CN" altLang="en-US" sz="2400" i="0" dirty="0">
                <a:solidFill>
                  <a:srgbClr val="0000CC"/>
                </a:solidFill>
                <a:effectLst/>
                <a:latin typeface="Times New Roman" panose="02020603050405020304" pitchFamily="18" charset="0"/>
                <a:cs typeface="Times New Roman" panose="02020603050405020304" pitchFamily="18" charset="0"/>
              </a:rPr>
              <a:t>酸碱滴定中，标准溶液浓度通常为：</a:t>
            </a:r>
            <a:r>
              <a:rPr lang="en-US" altLang="zh-CN" sz="2400" i="0" dirty="0">
                <a:solidFill>
                  <a:srgbClr val="0000CC"/>
                </a:solidFill>
                <a:effectLst/>
                <a:latin typeface="Times New Roman" panose="02020603050405020304" pitchFamily="18" charset="0"/>
                <a:cs typeface="Times New Roman" panose="02020603050405020304" pitchFamily="18" charset="0"/>
              </a:rPr>
              <a:t>0.1 mol/L </a:t>
            </a:r>
            <a:r>
              <a:rPr lang="zh-CN" altLang="en-US" sz="2400" i="0" dirty="0">
                <a:solidFill>
                  <a:srgbClr val="0000CC"/>
                </a:solidFill>
                <a:effectLst/>
                <a:latin typeface="Times New Roman" panose="02020603050405020304" pitchFamily="18" charset="0"/>
                <a:cs typeface="Times New Roman" panose="02020603050405020304" pitchFamily="18" charset="0"/>
              </a:rPr>
              <a:t>左右</a:t>
            </a:r>
            <a:r>
              <a:rPr lang="zh-CN" altLang="en-US" sz="2400" i="0" dirty="0">
                <a:solidFill>
                  <a:schemeClr val="tx1"/>
                </a:solidFill>
                <a:effectLst/>
                <a:latin typeface="Times New Roman" panose="02020603050405020304" pitchFamily="18" charset="0"/>
                <a:cs typeface="Times New Roman" panose="02020603050405020304" pitchFamily="18" charset="0"/>
              </a:rPr>
              <a:t>，滴定剂消耗体积在 </a:t>
            </a:r>
            <a:r>
              <a:rPr lang="en-US" altLang="zh-CN" sz="2400" i="0" dirty="0">
                <a:solidFill>
                  <a:schemeClr val="tx1"/>
                </a:solidFill>
                <a:effectLst/>
                <a:latin typeface="Times New Roman" panose="02020603050405020304" pitchFamily="18" charset="0"/>
                <a:cs typeface="Times New Roman" panose="02020603050405020304" pitchFamily="18" charset="0"/>
              </a:rPr>
              <a:t>20</a:t>
            </a:r>
            <a:r>
              <a:rPr lang="zh-CN" altLang="en-US" sz="2400" i="0" dirty="0">
                <a:solidFill>
                  <a:schemeClr val="tx1"/>
                </a:solidFill>
                <a:effectLst/>
                <a:latin typeface="Times New Roman" panose="02020603050405020304" pitchFamily="18" charset="0"/>
                <a:cs typeface="Times New Roman" panose="02020603050405020304" pitchFamily="18" charset="0"/>
              </a:rPr>
              <a:t>～</a:t>
            </a:r>
            <a:r>
              <a:rPr lang="en-US" altLang="zh-CN" sz="2400" i="0" dirty="0" smtClean="0">
                <a:solidFill>
                  <a:schemeClr val="tx1"/>
                </a:solidFill>
                <a:effectLst/>
                <a:latin typeface="Times New Roman" panose="02020603050405020304" pitchFamily="18" charset="0"/>
                <a:cs typeface="Times New Roman" panose="02020603050405020304" pitchFamily="18" charset="0"/>
              </a:rPr>
              <a:t>30 mL </a:t>
            </a:r>
            <a:r>
              <a:rPr lang="zh-CN" altLang="en-US" sz="2400" i="0" dirty="0">
                <a:solidFill>
                  <a:schemeClr val="tx1"/>
                </a:solidFill>
                <a:effectLst/>
                <a:latin typeface="Times New Roman" panose="02020603050405020304" pitchFamily="18" charset="0"/>
                <a:cs typeface="Times New Roman" panose="02020603050405020304" pitchFamily="18" charset="0"/>
              </a:rPr>
              <a:t>之间，由此数据可计算称取试样量的上限和下限。</a:t>
            </a: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611560" y="1412776"/>
            <a:ext cx="8136904" cy="5011949"/>
          </a:xfrm>
          <a:prstGeom prst="rect">
            <a:avLst/>
          </a:prstGeom>
          <a:noFill/>
          <a:ln w="9525">
            <a:noFill/>
            <a:miter lim="800000"/>
          </a:ln>
        </p:spPr>
        <p:txBody>
          <a:bodyPr wrap="square">
            <a:spAutoFit/>
          </a:bodyPr>
          <a:lstStyle/>
          <a:p>
            <a:pPr algn="just" eaLnBrk="0" hangingPunct="0">
              <a:lnSpc>
                <a:spcPct val="150000"/>
              </a:lnSpc>
            </a:pPr>
            <a:r>
              <a:rPr lang="en-US" altLang="zh-CN" sz="2400"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例：配位滴定法测定铝。</a:t>
            </a:r>
            <a:endParaRPr lang="zh-CN" altLang="en-US" sz="2400" i="0" dirty="0">
              <a:solidFill>
                <a:schemeClr val="tx1"/>
              </a:solidFill>
              <a:effectLst/>
              <a:latin typeface="Times New Roman" panose="02020603050405020304" pitchFamily="18" charset="0"/>
              <a:ea typeface="+mj-ea"/>
              <a:cs typeface="Times New Roman" panose="02020603050405020304" pitchFamily="18" charset="0"/>
            </a:endParaRPr>
          </a:p>
          <a:p>
            <a:pPr algn="just" eaLnBrk="0" hangingPunct="0">
              <a:lnSpc>
                <a:spcPct val="150000"/>
              </a:lnSpc>
            </a:pP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先加入准确体积的、过量的标准溶液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EDTA</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，加热反应完全后，再用另一种标准溶液（</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Zn</a:t>
            </a:r>
            <a:r>
              <a:rPr lang="en-US" altLang="zh-CN" sz="2400" b="1" i="0" baseline="30000" dirty="0">
                <a:solidFill>
                  <a:schemeClr val="tx1"/>
                </a:solidFill>
                <a:effectLst/>
                <a:latin typeface="Times New Roman" panose="02020603050405020304" pitchFamily="18" charset="0"/>
                <a:ea typeface="+mj-ea"/>
                <a:cs typeface="Times New Roman" panose="02020603050405020304" pitchFamily="18" charset="0"/>
              </a:rPr>
              <a:t>2+ </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），滴定过量的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EDTA </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标准溶液。 </a:t>
            </a:r>
          </a:p>
          <a:p>
            <a:pPr algn="just" eaLnBrk="0" hangingPunct="0">
              <a:lnSpc>
                <a:spcPct val="150000"/>
              </a:lnSpc>
            </a:pP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反应</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1</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Al</a:t>
            </a:r>
            <a:r>
              <a:rPr lang="en-US" altLang="zh-CN" sz="2400" b="1" i="0" baseline="30000" dirty="0">
                <a:solidFill>
                  <a:schemeClr val="tx1"/>
                </a:solidFill>
                <a:effectLst/>
                <a:latin typeface="Times New Roman" panose="02020603050405020304" pitchFamily="18" charset="0"/>
                <a:ea typeface="+mj-ea"/>
                <a:cs typeface="Times New Roman" panose="02020603050405020304" pitchFamily="18" charset="0"/>
              </a:rPr>
              <a:t>3+</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  Y</a:t>
            </a:r>
            <a:r>
              <a:rPr lang="en-US" altLang="zh-CN" sz="2400" b="1" i="0" baseline="30000" dirty="0">
                <a:solidFill>
                  <a:schemeClr val="tx1"/>
                </a:solidFill>
                <a:effectLst/>
                <a:latin typeface="Times New Roman" panose="02020603050405020304" pitchFamily="18" charset="0"/>
                <a:ea typeface="+mj-ea"/>
                <a:cs typeface="Times New Roman" panose="02020603050405020304" pitchFamily="18" charset="0"/>
              </a:rPr>
              <a:t>4-</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（准确、过量）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AlY</a:t>
            </a:r>
            <a:endParaRPr lang="en-US" altLang="zh-CN" sz="2400" b="1" i="0" dirty="0">
              <a:solidFill>
                <a:schemeClr val="tx1"/>
              </a:solidFill>
              <a:effectLst/>
              <a:latin typeface="Times New Roman" panose="02020603050405020304" pitchFamily="18" charset="0"/>
              <a:ea typeface="+mj-ea"/>
              <a:cs typeface="Times New Roman" panose="02020603050405020304" pitchFamily="18" charset="0"/>
            </a:endParaRPr>
          </a:p>
          <a:p>
            <a:pPr algn="just" eaLnBrk="0" hangingPunct="0">
              <a:lnSpc>
                <a:spcPct val="150000"/>
              </a:lnSpc>
            </a:pP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反应</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2</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Zn</a:t>
            </a:r>
            <a:r>
              <a:rPr lang="en-US" altLang="zh-CN" sz="2400" b="1" i="0" baseline="30000" dirty="0">
                <a:solidFill>
                  <a:schemeClr val="tx1"/>
                </a:solidFill>
                <a:effectLst/>
                <a:latin typeface="Times New Roman" panose="02020603050405020304" pitchFamily="18" charset="0"/>
                <a:ea typeface="+mj-ea"/>
                <a:cs typeface="Times New Roman" panose="02020603050405020304" pitchFamily="18" charset="0"/>
              </a:rPr>
              <a:t>2+</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  Y</a:t>
            </a:r>
            <a:r>
              <a:rPr lang="en-US" altLang="zh-CN" sz="2400" b="1" i="0" baseline="30000" dirty="0">
                <a:solidFill>
                  <a:schemeClr val="tx1"/>
                </a:solidFill>
                <a:effectLst/>
                <a:latin typeface="Times New Roman" panose="02020603050405020304" pitchFamily="18" charset="0"/>
                <a:ea typeface="+mj-ea"/>
                <a:cs typeface="Times New Roman" panose="02020603050405020304" pitchFamily="18" charset="0"/>
              </a:rPr>
              <a:t>4-</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ZnY</a:t>
            </a:r>
            <a:endParaRPr lang="en-US" altLang="zh-CN" sz="2400" b="1" i="0" dirty="0">
              <a:solidFill>
                <a:schemeClr val="tx1"/>
              </a:solidFill>
              <a:effectLst/>
              <a:latin typeface="Times New Roman" panose="02020603050405020304" pitchFamily="18" charset="0"/>
              <a:ea typeface="+mj-ea"/>
              <a:cs typeface="Times New Roman" panose="02020603050405020304" pitchFamily="18" charset="0"/>
            </a:endParaRPr>
          </a:p>
          <a:p>
            <a:pPr algn="ctr" eaLnBrk="0" hangingPunct="0">
              <a:lnSpc>
                <a:spcPct val="150000"/>
              </a:lnSpc>
            </a:pP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n</a:t>
            </a:r>
            <a:r>
              <a:rPr lang="en-US" altLang="zh-CN" sz="2400" b="1" i="0" baseline="-25000" dirty="0" err="1">
                <a:solidFill>
                  <a:schemeClr val="tx1"/>
                </a:solidFill>
                <a:effectLst/>
                <a:latin typeface="Times New Roman" panose="02020603050405020304" pitchFamily="18" charset="0"/>
                <a:ea typeface="+mj-ea"/>
                <a:cs typeface="Times New Roman" panose="02020603050405020304" pitchFamily="18" charset="0"/>
              </a:rPr>
              <a:t>EDTA</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a:t>
            </a:r>
            <a:r>
              <a:rPr lang="zh-CN" altLang="en-US" sz="2400" b="1" i="0" baseline="-25000" dirty="0">
                <a:solidFill>
                  <a:schemeClr val="tx1"/>
                </a:solidFill>
                <a:effectLst/>
                <a:latin typeface="Times New Roman" panose="02020603050405020304" pitchFamily="18" charset="0"/>
                <a:ea typeface="+mj-ea"/>
                <a:cs typeface="Times New Roman" panose="02020603050405020304" pitchFamily="18" charset="0"/>
              </a:rPr>
              <a:t>总</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n</a:t>
            </a:r>
            <a:r>
              <a:rPr lang="en-US" altLang="zh-CN" sz="2400" b="1" i="0" baseline="-25000" dirty="0" err="1">
                <a:solidFill>
                  <a:schemeClr val="tx1"/>
                </a:solidFill>
                <a:effectLst/>
                <a:latin typeface="Times New Roman" panose="02020603050405020304" pitchFamily="18" charset="0"/>
                <a:ea typeface="+mj-ea"/>
                <a:cs typeface="Times New Roman" panose="02020603050405020304" pitchFamily="18" charset="0"/>
              </a:rPr>
              <a:t>EDTA</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b="1" i="0" baseline="-25000" dirty="0">
                <a:solidFill>
                  <a:schemeClr val="tx1"/>
                </a:solidFill>
                <a:effectLst/>
                <a:latin typeface="Times New Roman" panose="02020603050405020304" pitchFamily="18" charset="0"/>
                <a:ea typeface="+mj-ea"/>
                <a:cs typeface="Times New Roman" panose="02020603050405020304" pitchFamily="18" charset="0"/>
              </a:rPr>
              <a:t>过量</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n</a:t>
            </a:r>
            <a:r>
              <a:rPr lang="en-US" altLang="zh-CN" sz="2400" b="1" i="0" baseline="-25000" dirty="0" err="1">
                <a:solidFill>
                  <a:schemeClr val="tx1"/>
                </a:solidFill>
                <a:effectLst/>
                <a:latin typeface="Times New Roman" panose="02020603050405020304" pitchFamily="18" charset="0"/>
                <a:ea typeface="+mj-ea"/>
                <a:cs typeface="Times New Roman" panose="02020603050405020304" pitchFamily="18" charset="0"/>
              </a:rPr>
              <a:t>Al</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a:t>
            </a:r>
          </a:p>
          <a:p>
            <a:pPr algn="ctr" eaLnBrk="0" hangingPunct="0">
              <a:lnSpc>
                <a:spcPct val="150000"/>
              </a:lnSpc>
            </a:pP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n</a:t>
            </a:r>
            <a:r>
              <a:rPr lang="en-US" altLang="zh-CN" sz="2400" b="1" i="0" baseline="-25000" dirty="0" err="1">
                <a:solidFill>
                  <a:schemeClr val="tx1"/>
                </a:solidFill>
                <a:effectLst/>
                <a:latin typeface="Times New Roman" panose="02020603050405020304" pitchFamily="18" charset="0"/>
                <a:ea typeface="+mj-ea"/>
                <a:cs typeface="Times New Roman" panose="02020603050405020304" pitchFamily="18" charset="0"/>
              </a:rPr>
              <a:t>EDTA</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a:t>
            </a:r>
            <a:r>
              <a:rPr lang="zh-CN" altLang="en-US" sz="2400" b="1" i="0" baseline="-25000" dirty="0">
                <a:solidFill>
                  <a:schemeClr val="tx1"/>
                </a:solidFill>
                <a:effectLst/>
                <a:latin typeface="Times New Roman" panose="02020603050405020304" pitchFamily="18" charset="0"/>
                <a:ea typeface="+mj-ea"/>
                <a:cs typeface="Times New Roman" panose="02020603050405020304" pitchFamily="18" charset="0"/>
              </a:rPr>
              <a:t>过量</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 / b)</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n</a:t>
            </a:r>
            <a:r>
              <a:rPr lang="en-US" altLang="zh-CN" sz="2400" b="1" i="0" baseline="-25000" dirty="0" err="1">
                <a:solidFill>
                  <a:schemeClr val="tx1"/>
                </a:solidFill>
                <a:effectLst/>
                <a:latin typeface="Times New Roman" panose="02020603050405020304" pitchFamily="18" charset="0"/>
                <a:ea typeface="+mj-ea"/>
                <a:cs typeface="Times New Roman" panose="02020603050405020304" pitchFamily="18" charset="0"/>
              </a:rPr>
              <a:t>Zn</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a / b =1 </a:t>
            </a:r>
          </a:p>
          <a:p>
            <a:pPr algn="ctr" eaLnBrk="0" hangingPunct="0">
              <a:lnSpc>
                <a:spcPct val="150000"/>
              </a:lnSpc>
            </a:pP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cV</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baseline="-25000" dirty="0">
                <a:solidFill>
                  <a:schemeClr val="tx1"/>
                </a:solidFill>
                <a:effectLst/>
                <a:latin typeface="Times New Roman" panose="02020603050405020304" pitchFamily="18" charset="0"/>
                <a:ea typeface="+mj-ea"/>
                <a:cs typeface="Times New Roman" panose="02020603050405020304" pitchFamily="18" charset="0"/>
              </a:rPr>
              <a:t>EDTA</a:t>
            </a:r>
            <a:r>
              <a:rPr lang="zh-CN" altLang="en-US" sz="2400" b="1" i="0" baseline="-25000" dirty="0">
                <a:solidFill>
                  <a:schemeClr val="tx1"/>
                </a:solidFill>
                <a:effectLst/>
                <a:latin typeface="Times New Roman" panose="02020603050405020304" pitchFamily="18" charset="0"/>
                <a:ea typeface="+mj-ea"/>
                <a:cs typeface="Times New Roman" panose="02020603050405020304" pitchFamily="18" charset="0"/>
              </a:rPr>
              <a:t>总</a:t>
            </a:r>
            <a:r>
              <a:rPr lang="zh-CN" altLang="en-US"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cV</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baseline="-25000" dirty="0">
                <a:solidFill>
                  <a:schemeClr val="tx1"/>
                </a:solidFill>
                <a:effectLst/>
                <a:latin typeface="Times New Roman" panose="02020603050405020304" pitchFamily="18" charset="0"/>
                <a:ea typeface="+mj-ea"/>
                <a:cs typeface="Times New Roman" panose="02020603050405020304" pitchFamily="18" charset="0"/>
              </a:rPr>
              <a:t>Zn</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 (</a:t>
            </a:r>
            <a:r>
              <a:rPr lang="en-US" altLang="zh-CN" sz="2400" b="1" i="0" dirty="0" err="1">
                <a:solidFill>
                  <a:schemeClr val="tx1"/>
                </a:solidFill>
                <a:effectLst/>
                <a:latin typeface="Times New Roman" panose="02020603050405020304" pitchFamily="18" charset="0"/>
                <a:ea typeface="+mj-ea"/>
                <a:cs typeface="Times New Roman" panose="02020603050405020304" pitchFamily="18" charset="0"/>
              </a:rPr>
              <a:t>cV</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r>
              <a:rPr lang="en-US" altLang="zh-CN" sz="2400" b="1" i="0" baseline="-25000" dirty="0">
                <a:solidFill>
                  <a:schemeClr val="tx1"/>
                </a:solidFill>
                <a:effectLst/>
                <a:latin typeface="Times New Roman" panose="02020603050405020304" pitchFamily="18" charset="0"/>
                <a:ea typeface="+mj-ea"/>
                <a:cs typeface="Times New Roman" panose="02020603050405020304" pitchFamily="18" charset="0"/>
              </a:rPr>
              <a:t>Al</a:t>
            </a:r>
            <a:r>
              <a:rPr lang="en-US" altLang="zh-CN" sz="2400" b="1" i="0" dirty="0">
                <a:solidFill>
                  <a:schemeClr val="tx1"/>
                </a:solidFill>
                <a:effectLst/>
                <a:latin typeface="Times New Roman" panose="02020603050405020304" pitchFamily="18" charset="0"/>
                <a:ea typeface="+mj-ea"/>
                <a:cs typeface="Times New Roman" panose="02020603050405020304" pitchFamily="18" charset="0"/>
              </a:rPr>
              <a:t> </a:t>
            </a:r>
          </a:p>
        </p:txBody>
      </p:sp>
      <p:sp>
        <p:nvSpPr>
          <p:cNvPr id="240643" name="Text Box 3"/>
          <p:cNvSpPr txBox="1">
            <a:spLocks noChangeArrowheads="1"/>
          </p:cNvSpPr>
          <p:nvPr/>
        </p:nvSpPr>
        <p:spPr bwMode="auto">
          <a:xfrm>
            <a:off x="755576" y="476672"/>
            <a:ext cx="6264696" cy="646331"/>
          </a:xfrm>
          <a:prstGeom prst="rect">
            <a:avLst/>
          </a:prstGeom>
          <a:noFill/>
          <a:ln w="9525">
            <a:noFill/>
            <a:miter lim="800000"/>
          </a:ln>
        </p:spPr>
        <p:txBody>
          <a:bodyPr wrap="square">
            <a:spAutoFit/>
          </a:bodyPr>
          <a:lstStyle/>
          <a:p>
            <a:pPr>
              <a:spcBef>
                <a:spcPct val="50000"/>
              </a:spcBef>
            </a:pPr>
            <a:r>
              <a:rPr lang="en-US" altLang="zh-CN" sz="3600" b="1" i="0" dirty="0">
                <a:solidFill>
                  <a:srgbClr val="FF0000"/>
                </a:solidFill>
                <a:effectLst/>
                <a:latin typeface="+mj-ea"/>
                <a:ea typeface="+mj-ea"/>
              </a:rPr>
              <a:t>2</a:t>
            </a:r>
            <a:r>
              <a:rPr lang="en-US" altLang="zh-CN" sz="3600" b="1" i="0" dirty="0" smtClean="0">
                <a:solidFill>
                  <a:srgbClr val="FF0000"/>
                </a:solidFill>
                <a:effectLst/>
                <a:latin typeface="+mj-ea"/>
                <a:ea typeface="+mj-ea"/>
              </a:rPr>
              <a:t>. </a:t>
            </a:r>
            <a:r>
              <a:rPr lang="zh-CN" altLang="en-US" sz="3600" b="1" i="0" dirty="0" smtClean="0">
                <a:solidFill>
                  <a:srgbClr val="FF0000"/>
                </a:solidFill>
                <a:effectLst/>
                <a:latin typeface="+mj-ea"/>
                <a:ea typeface="+mj-ea"/>
              </a:rPr>
              <a:t>返滴定</a:t>
            </a:r>
            <a:r>
              <a:rPr lang="zh-CN" altLang="en-US" sz="3600" b="1" i="0" dirty="0">
                <a:solidFill>
                  <a:srgbClr val="FF0000"/>
                </a:solidFill>
                <a:effectLst/>
                <a:latin typeface="+mj-ea"/>
                <a:ea typeface="+mj-ea"/>
              </a:rPr>
              <a:t>（涉及到两个反应）</a:t>
            </a:r>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bwMode="auto">
          <a:xfrm>
            <a:off x="753616" y="548680"/>
            <a:ext cx="6194648" cy="609600"/>
          </a:xfrm>
          <a:noFill/>
          <a:ln>
            <a:miter lim="800000"/>
          </a:ln>
        </p:spPr>
        <p:txBody>
          <a:bodyPr vert="horz" wrap="square" lIns="91440" tIns="45720" rIns="91440" bIns="45720" numCol="1" anchor="t" anchorCtr="0" compatLnSpc="1"/>
          <a:lstStyle/>
          <a:p>
            <a:r>
              <a:rPr lang="en-US" altLang="zh-CN" sz="3200" b="1" dirty="0">
                <a:solidFill>
                  <a:srgbClr val="FF0000"/>
                </a:solidFill>
                <a:effectLst/>
                <a:latin typeface="+mj-ea"/>
              </a:rPr>
              <a:t>3</a:t>
            </a:r>
            <a:r>
              <a:rPr lang="en-US" altLang="zh-CN" sz="3200" b="1" dirty="0" smtClean="0">
                <a:solidFill>
                  <a:srgbClr val="FF0000"/>
                </a:solidFill>
                <a:effectLst/>
                <a:latin typeface="+mj-ea"/>
              </a:rPr>
              <a:t>. </a:t>
            </a:r>
            <a:r>
              <a:rPr lang="zh-CN" altLang="en-US" sz="3200" b="1" dirty="0" smtClean="0">
                <a:solidFill>
                  <a:srgbClr val="FF0000"/>
                </a:solidFill>
                <a:effectLst/>
                <a:latin typeface="+mj-ea"/>
              </a:rPr>
              <a:t>间接</a:t>
            </a:r>
            <a:r>
              <a:rPr lang="zh-CN" altLang="en-US" sz="3200" b="1" dirty="0">
                <a:solidFill>
                  <a:srgbClr val="FF0000"/>
                </a:solidFill>
                <a:effectLst/>
                <a:latin typeface="+mj-ea"/>
              </a:rPr>
              <a:t>滴定（涉及到多个反应）</a:t>
            </a:r>
          </a:p>
        </p:txBody>
      </p:sp>
      <p:sp>
        <p:nvSpPr>
          <p:cNvPr id="242691" name="Text Box 3"/>
          <p:cNvSpPr txBox="1">
            <a:spLocks noChangeArrowheads="1"/>
          </p:cNvSpPr>
          <p:nvPr/>
        </p:nvSpPr>
        <p:spPr bwMode="auto">
          <a:xfrm>
            <a:off x="971600" y="1340768"/>
            <a:ext cx="7225680" cy="2382191"/>
          </a:xfrm>
          <a:prstGeom prst="rect">
            <a:avLst/>
          </a:prstGeom>
          <a:noFill/>
          <a:ln w="9525">
            <a:noFill/>
            <a:miter lim="800000"/>
          </a:ln>
        </p:spPr>
        <p:txBody>
          <a:bodyPr wrap="square">
            <a:spAutoFit/>
          </a:bodyPr>
          <a:lstStyle/>
          <a:p>
            <a:pPr algn="just" eaLnBrk="0" hangingPunct="0">
              <a:lnSpc>
                <a:spcPct val="120000"/>
              </a:lnSpc>
            </a:pPr>
            <a:r>
              <a:rPr lang="zh-CN" altLang="en-US" sz="2400" b="1" i="0" dirty="0">
                <a:solidFill>
                  <a:schemeClr val="tx1"/>
                </a:solidFill>
                <a:effectLst/>
                <a:latin typeface="Times New Roman" panose="02020603050405020304" pitchFamily="18" charset="0"/>
                <a:cs typeface="Times New Roman" panose="02020603050405020304" pitchFamily="18" charset="0"/>
              </a:rPr>
              <a:t>例：以 </a:t>
            </a:r>
            <a:r>
              <a:rPr lang="en-US" altLang="zh-CN" sz="2400" b="1" i="0" dirty="0">
                <a:solidFill>
                  <a:schemeClr val="tx1"/>
                </a:solidFill>
                <a:effectLst/>
                <a:latin typeface="Times New Roman" panose="02020603050405020304" pitchFamily="18" charset="0"/>
                <a:cs typeface="Times New Roman" panose="02020603050405020304" pitchFamily="18" charset="0"/>
              </a:rPr>
              <a:t>KBrO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为基准物，测定 </a:t>
            </a:r>
            <a:r>
              <a:rPr lang="en-US" altLang="zh-CN" sz="2400" b="1" i="0" dirty="0">
                <a:solidFill>
                  <a:schemeClr val="tx1"/>
                </a:solidFill>
                <a:effectLst/>
                <a:latin typeface="Times New Roman" panose="02020603050405020304" pitchFamily="18" charset="0"/>
                <a:cs typeface="Times New Roman" panose="02020603050405020304" pitchFamily="18" charset="0"/>
              </a:rPr>
              <a:t>Na</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溶液浓度。</a:t>
            </a:r>
            <a:r>
              <a:rPr lang="zh-CN" altLang="en-US" sz="2400" i="0" dirty="0">
                <a:solidFill>
                  <a:schemeClr val="tx1"/>
                </a:solidFill>
                <a:effectLst/>
                <a:latin typeface="Times New Roman" panose="02020603050405020304" pitchFamily="18" charset="0"/>
                <a:cs typeface="Times New Roman" panose="02020603050405020304" pitchFamily="18" charset="0"/>
              </a:rPr>
              <a:t> </a:t>
            </a:r>
            <a:endParaRPr lang="zh-CN" altLang="en-US" sz="2400" b="1" i="0" dirty="0">
              <a:solidFill>
                <a:schemeClr val="tx1"/>
              </a:solidFill>
              <a:effectLst/>
              <a:latin typeface="Times New Roman" panose="02020603050405020304" pitchFamily="18" charset="0"/>
              <a:cs typeface="Times New Roman" panose="02020603050405020304" pitchFamily="18" charset="0"/>
            </a:endParaRPr>
          </a:p>
          <a:p>
            <a:pPr algn="just" eaLnBrk="0" hangingPunct="0">
              <a:lnSpc>
                <a:spcPct val="120000"/>
              </a:lnSpc>
            </a:pPr>
            <a:r>
              <a:rPr lang="zh-CN" altLang="en-US" sz="2400" b="1" i="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(1</a:t>
            </a:r>
            <a:r>
              <a:rPr lang="en-US" altLang="zh-CN" sz="2400" b="1" i="0" dirty="0" smtClean="0">
                <a:solidFill>
                  <a:schemeClr val="tx1"/>
                </a:solidFill>
                <a:effectLst/>
                <a:latin typeface="Times New Roman" panose="02020603050405020304" pitchFamily="18" charset="0"/>
                <a:cs typeface="Times New Roman" panose="02020603050405020304" pitchFamily="18" charset="0"/>
              </a:rPr>
              <a:t>) KBrO</a:t>
            </a:r>
            <a:r>
              <a:rPr lang="en-US" altLang="zh-CN" sz="2400" b="1" i="0" baseline="-25000" dirty="0" smtClean="0">
                <a:solidFill>
                  <a:schemeClr val="tx1"/>
                </a:solidFill>
                <a:effectLst/>
                <a:latin typeface="Times New Roman" panose="02020603050405020304" pitchFamily="18" charset="0"/>
                <a:cs typeface="Times New Roman" panose="02020603050405020304" pitchFamily="18" charset="0"/>
              </a:rPr>
              <a:t>3</a:t>
            </a:r>
            <a:r>
              <a:rPr lang="en-US" altLang="zh-CN" sz="2400" b="1" i="0" dirty="0" smtClean="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与过量的 </a:t>
            </a:r>
            <a:r>
              <a:rPr lang="en-US" altLang="zh-CN" sz="2400" b="1" i="0" dirty="0">
                <a:solidFill>
                  <a:schemeClr val="tx1"/>
                </a:solidFill>
                <a:effectLst/>
                <a:latin typeface="Times New Roman" panose="02020603050405020304" pitchFamily="18" charset="0"/>
                <a:cs typeface="Times New Roman" panose="02020603050405020304" pitchFamily="18" charset="0"/>
              </a:rPr>
              <a:t>KI </a:t>
            </a:r>
            <a:r>
              <a:rPr lang="zh-CN" altLang="en-US" sz="2400" b="1" i="0" dirty="0">
                <a:solidFill>
                  <a:schemeClr val="tx1"/>
                </a:solidFill>
                <a:effectLst/>
                <a:latin typeface="Times New Roman" panose="02020603050405020304" pitchFamily="18" charset="0"/>
                <a:cs typeface="Times New Roman" panose="02020603050405020304" pitchFamily="18" charset="0"/>
              </a:rPr>
              <a:t>反应析出 </a:t>
            </a:r>
            <a:r>
              <a:rPr lang="en-US" altLang="zh-CN" sz="2400" b="1" i="0" dirty="0">
                <a:solidFill>
                  <a:schemeClr val="tx1"/>
                </a:solidFill>
                <a:effectLst/>
                <a:latin typeface="Times New Roman" panose="02020603050405020304" pitchFamily="18" charset="0"/>
                <a:cs typeface="Times New Roman" panose="02020603050405020304" pitchFamily="18" charset="0"/>
              </a:rPr>
              <a:t>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             </a:t>
            </a:r>
          </a:p>
          <a:p>
            <a:pPr algn="just" eaLnBrk="0" hangingPunct="0">
              <a:lnSpc>
                <a:spcPct val="120000"/>
              </a:lnSpc>
            </a:pPr>
            <a:r>
              <a:rPr lang="zh-CN" altLang="en-US" sz="2400" b="1" i="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6 I</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+ 6H</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 3 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 Br</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3H</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p>
          <a:p>
            <a:pPr algn="just" eaLnBrk="0" hangingPunct="0">
              <a:lnSpc>
                <a:spcPct val="120000"/>
              </a:lnSpc>
            </a:pPr>
            <a:r>
              <a:rPr lang="en-US" altLang="zh-CN" sz="2400" b="1" i="0" dirty="0">
                <a:solidFill>
                  <a:schemeClr val="tx1"/>
                </a:solidFill>
                <a:effectLst/>
                <a:latin typeface="Times New Roman" panose="02020603050405020304" pitchFamily="18" charset="0"/>
                <a:cs typeface="Times New Roman" panose="02020603050405020304" pitchFamily="18" charset="0"/>
              </a:rPr>
              <a:t>         n(BrO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a:t>
            </a:r>
            <a:r>
              <a:rPr lang="en-US" altLang="zh-CN" sz="2400" b="1" i="0" dirty="0">
                <a:solidFill>
                  <a:schemeClr val="tx1"/>
                </a:solidFill>
                <a:effectLst/>
                <a:latin typeface="Times New Roman" panose="02020603050405020304" pitchFamily="18" charset="0"/>
                <a:cs typeface="Times New Roman" panose="02020603050405020304" pitchFamily="18" charset="0"/>
              </a:rPr>
              <a:t>) = 1/3 n(I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p>
          <a:p>
            <a:pPr algn="just" eaLnBrk="0" hangingPunct="0">
              <a:lnSpc>
                <a:spcPct val="120000"/>
              </a:lnSpc>
              <a:spcBef>
                <a:spcPct val="20000"/>
              </a:spcBef>
            </a:pP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zh-CN" sz="2400" b="1" i="0" dirty="0">
                <a:solidFill>
                  <a:schemeClr val="tx1"/>
                </a:solidFill>
                <a:effectLst/>
                <a:latin typeface="Times New Roman" panose="02020603050405020304" pitchFamily="18" charset="0"/>
                <a:cs typeface="Times New Roman" panose="02020603050405020304" pitchFamily="18" charset="0"/>
              </a:rPr>
              <a:t>相当于：</a:t>
            </a:r>
            <a:endParaRPr lang="zh-CN" altLang="en-US" sz="2400" i="0" dirty="0">
              <a:solidFill>
                <a:schemeClr val="tx1"/>
              </a:solidFill>
              <a:effectLst/>
              <a:latin typeface="Times New Roman" panose="02020603050405020304" pitchFamily="18" charset="0"/>
              <a:cs typeface="Times New Roman" panose="02020603050405020304" pitchFamily="18" charset="0"/>
            </a:endParaRPr>
          </a:p>
        </p:txBody>
      </p:sp>
      <p:sp>
        <p:nvSpPr>
          <p:cNvPr id="242692" name="Text Box 4"/>
          <p:cNvSpPr txBox="1">
            <a:spLocks noChangeArrowheads="1"/>
          </p:cNvSpPr>
          <p:nvPr/>
        </p:nvSpPr>
        <p:spPr bwMode="auto">
          <a:xfrm>
            <a:off x="1115616" y="3739835"/>
            <a:ext cx="7225680" cy="2713501"/>
          </a:xfrm>
          <a:prstGeom prst="rect">
            <a:avLst/>
          </a:prstGeom>
          <a:noFill/>
          <a:ln w="9525">
            <a:noFill/>
            <a:miter lim="800000"/>
          </a:ln>
          <a:effectLst/>
        </p:spPr>
        <p:txBody>
          <a:bodyPr wrap="square" lIns="92075" tIns="46038" rIns="92075" bIns="46038" anchor="b">
            <a:spAutoFit/>
          </a:bodyPr>
          <a:lstStyle/>
          <a:p>
            <a:pPr eaLnBrk="0" hangingPunct="0">
              <a:lnSpc>
                <a:spcPct val="120000"/>
              </a:lnSpc>
            </a:pPr>
            <a:r>
              <a:rPr lang="zh-CN" altLang="zh-CN" sz="2400" b="1" i="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zh-CN" altLang="zh-CN" sz="2400" b="1" i="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zh-CN"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用</a:t>
            </a:r>
            <a:r>
              <a:rPr lang="en-US" altLang="zh-CN" sz="2400" b="1" i="0" dirty="0">
                <a:solidFill>
                  <a:schemeClr val="tx1"/>
                </a:solidFill>
                <a:effectLst/>
                <a:latin typeface="Times New Roman" panose="02020603050405020304" pitchFamily="18" charset="0"/>
                <a:cs typeface="Times New Roman" panose="02020603050405020304" pitchFamily="18" charset="0"/>
              </a:rPr>
              <a:t>Na</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溶液滴定析出的 </a:t>
            </a:r>
            <a:r>
              <a:rPr lang="en-US" altLang="zh-CN" sz="2400" b="1" i="0" dirty="0">
                <a:solidFill>
                  <a:schemeClr val="tx1"/>
                </a:solidFill>
                <a:effectLst/>
                <a:latin typeface="Times New Roman" panose="02020603050405020304" pitchFamily="18" charset="0"/>
                <a:cs typeface="Times New Roman" panose="02020603050405020304" pitchFamily="18" charset="0"/>
              </a:rPr>
              <a:t>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p>
          <a:p>
            <a:pPr eaLnBrk="0" hangingPunct="0">
              <a:lnSpc>
                <a:spcPct val="120000"/>
              </a:lnSpc>
            </a:pP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2 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2 I</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6</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p>
          <a:p>
            <a:pPr eaLnBrk="0" hangingPunct="0">
              <a:lnSpc>
                <a:spcPct val="120000"/>
              </a:lnSpc>
            </a:pPr>
            <a:r>
              <a:rPr lang="en-US" altLang="zh-CN" sz="2400" b="1" i="0" dirty="0">
                <a:solidFill>
                  <a:schemeClr val="tx1"/>
                </a:solidFill>
                <a:effectLst/>
                <a:latin typeface="Times New Roman" panose="02020603050405020304" pitchFamily="18" charset="0"/>
                <a:cs typeface="Times New Roman" panose="02020603050405020304" pitchFamily="18" charset="0"/>
              </a:rPr>
              <a:t>        n(I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 =  1/2 n(S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a:t>
            </a:r>
            <a:endParaRPr lang="en-US" altLang="zh-CN" sz="2400" b="1" i="0" baseline="30000" dirty="0">
              <a:solidFill>
                <a:schemeClr val="tx1"/>
              </a:solidFill>
              <a:effectLst/>
              <a:latin typeface="Times New Roman" panose="02020603050405020304" pitchFamily="18" charset="0"/>
              <a:cs typeface="Times New Roman" panose="02020603050405020304" pitchFamily="18" charset="0"/>
            </a:endParaRPr>
          </a:p>
          <a:p>
            <a:pPr eaLnBrk="0" hangingPunct="0">
              <a:lnSpc>
                <a:spcPct val="120000"/>
              </a:lnSpc>
            </a:pP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3) KBrO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与  </a:t>
            </a:r>
            <a:r>
              <a:rPr lang="en-US" altLang="zh-CN" sz="2400" b="1" i="0" dirty="0">
                <a:solidFill>
                  <a:schemeClr val="tx1"/>
                </a:solidFill>
                <a:effectLst/>
                <a:latin typeface="Times New Roman" panose="02020603050405020304" pitchFamily="18" charset="0"/>
                <a:cs typeface="Times New Roman" panose="02020603050405020304" pitchFamily="18" charset="0"/>
              </a:rPr>
              <a:t>Na</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zh-CN" altLang="en-US" sz="2400" b="1" i="0" dirty="0">
                <a:solidFill>
                  <a:schemeClr val="tx1"/>
                </a:solidFill>
                <a:effectLst/>
                <a:latin typeface="Times New Roman" panose="02020603050405020304" pitchFamily="18" charset="0"/>
                <a:cs typeface="Times New Roman" panose="02020603050405020304" pitchFamily="18" charset="0"/>
              </a:rPr>
              <a:t>之间物质的量的关系为：</a:t>
            </a:r>
          </a:p>
          <a:p>
            <a:pPr eaLnBrk="0" hangingPunct="0">
              <a:lnSpc>
                <a:spcPct val="120000"/>
              </a:lnSpc>
            </a:pPr>
            <a:r>
              <a:rPr lang="zh-CN" altLang="en-US" sz="2400" b="1" i="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n(BrO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dirty="0">
                <a:solidFill>
                  <a:schemeClr val="tx1"/>
                </a:solidFill>
                <a:effectLst/>
                <a:latin typeface="Times New Roman" panose="02020603050405020304" pitchFamily="18" charset="0"/>
                <a:cs typeface="Times New Roman" panose="02020603050405020304" pitchFamily="18" charset="0"/>
              </a:rPr>
              <a:t>-) =  1/3 n(I</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 =  1/6 n(S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a:t>
            </a:r>
          </a:p>
          <a:p>
            <a:pPr eaLnBrk="0" hangingPunct="0">
              <a:lnSpc>
                <a:spcPct val="120000"/>
              </a:lnSpc>
            </a:pPr>
            <a:r>
              <a:rPr lang="en-US" altLang="zh-CN" sz="2400" b="1" i="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err="1">
                <a:solidFill>
                  <a:schemeClr val="tx1"/>
                </a:solidFill>
                <a:effectLst/>
                <a:latin typeface="Times New Roman" panose="02020603050405020304" pitchFamily="18" charset="0"/>
                <a:cs typeface="Times New Roman" panose="02020603050405020304" pitchFamily="18" charset="0"/>
              </a:rPr>
              <a:t>cV</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b="1" i="0" baseline="-5000" dirty="0">
                <a:solidFill>
                  <a:schemeClr val="tx1"/>
                </a:solidFill>
                <a:effectLst/>
                <a:latin typeface="Times New Roman" panose="02020603050405020304" pitchFamily="18" charset="0"/>
                <a:cs typeface="Times New Roman" panose="02020603050405020304" pitchFamily="18" charset="0"/>
              </a:rPr>
              <a:t>S</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baseline="-500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a:t>
            </a:r>
            <a:r>
              <a:rPr lang="en-US" altLang="zh-CN" sz="2400" b="1" i="0" baseline="1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 = 6(W/M)</a:t>
            </a:r>
            <a:r>
              <a:rPr lang="en-US" altLang="zh-CN" sz="2400" b="1" i="0" baseline="-5000" dirty="0">
                <a:solidFill>
                  <a:schemeClr val="tx1"/>
                </a:solidFill>
                <a:effectLst/>
                <a:latin typeface="Times New Roman" panose="02020603050405020304" pitchFamily="18" charset="0"/>
                <a:cs typeface="Times New Roman" panose="02020603050405020304" pitchFamily="18" charset="0"/>
              </a:rPr>
              <a:t>BrO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3 </a:t>
            </a:r>
            <a:r>
              <a:rPr lang="en-US" altLang="zh-CN" sz="2400" b="1" i="0" baseline="10000" dirty="0">
                <a:solidFill>
                  <a:schemeClr val="tx1"/>
                </a:solidFill>
                <a:effectLst/>
                <a:latin typeface="Times New Roman" panose="02020603050405020304" pitchFamily="18" charset="0"/>
                <a:cs typeface="Times New Roman" panose="02020603050405020304" pitchFamily="18" charset="0"/>
              </a:rPr>
              <a:t>-</a:t>
            </a:r>
          </a:p>
        </p:txBody>
      </p:sp>
      <p:sp>
        <p:nvSpPr>
          <p:cNvPr id="242693" name="Text Box 5"/>
          <p:cNvSpPr txBox="1">
            <a:spLocks noChangeArrowheads="1"/>
          </p:cNvSpPr>
          <p:nvPr/>
        </p:nvSpPr>
        <p:spPr bwMode="auto">
          <a:xfrm>
            <a:off x="2843808" y="3182717"/>
            <a:ext cx="3886200" cy="462307"/>
          </a:xfrm>
          <a:prstGeom prst="rect">
            <a:avLst/>
          </a:prstGeom>
          <a:noFill/>
          <a:ln w="9525">
            <a:noFill/>
            <a:miter lim="800000"/>
          </a:ln>
          <a:effectLst/>
        </p:spPr>
        <p:txBody>
          <a:bodyPr lIns="92075" tIns="46038" rIns="92075" bIns="46038" anchor="b">
            <a:spAutoFit/>
          </a:bodyPr>
          <a:lstStyle/>
          <a:p>
            <a:pPr>
              <a:spcBef>
                <a:spcPct val="50000"/>
              </a:spcBef>
            </a:pPr>
            <a:r>
              <a:rPr lang="en-US" altLang="zh-CN" sz="2400" b="1" i="1" dirty="0">
                <a:solidFill>
                  <a:srgbClr val="0000CC"/>
                </a:solidFill>
                <a:effectLst/>
              </a:rPr>
              <a:t>n</a:t>
            </a:r>
            <a:r>
              <a:rPr lang="en-US" altLang="zh-CN" sz="2400" b="1" dirty="0">
                <a:solidFill>
                  <a:srgbClr val="0000CC"/>
                </a:solidFill>
                <a:effectLst/>
              </a:rPr>
              <a:t>(BrO</a:t>
            </a:r>
            <a:r>
              <a:rPr lang="en-US" altLang="zh-CN" sz="2400" b="1" baseline="-25000" dirty="0">
                <a:solidFill>
                  <a:srgbClr val="0000CC"/>
                </a:solidFill>
                <a:effectLst/>
              </a:rPr>
              <a:t>3</a:t>
            </a:r>
            <a:r>
              <a:rPr lang="en-US" altLang="zh-CN" sz="2400" b="1" baseline="48000" dirty="0">
                <a:solidFill>
                  <a:srgbClr val="0000CC"/>
                </a:solidFill>
                <a:effectLst/>
              </a:rPr>
              <a:t>- </a:t>
            </a:r>
            <a:r>
              <a:rPr lang="en-US" altLang="zh-CN" sz="2400" b="1" dirty="0">
                <a:solidFill>
                  <a:srgbClr val="0000CC"/>
                </a:solidFill>
                <a:effectLst/>
              </a:rPr>
              <a:t>)         3 </a:t>
            </a:r>
            <a:r>
              <a:rPr lang="en-US" altLang="zh-CN" sz="2400" b="1" i="1" dirty="0">
                <a:solidFill>
                  <a:srgbClr val="0000CC"/>
                </a:solidFill>
                <a:effectLst/>
              </a:rPr>
              <a:t>n</a:t>
            </a:r>
            <a:r>
              <a:rPr lang="en-US" altLang="zh-CN" sz="2400" b="1" dirty="0">
                <a:solidFill>
                  <a:srgbClr val="0000CC"/>
                </a:solidFill>
                <a:effectLst/>
              </a:rPr>
              <a:t>(I</a:t>
            </a:r>
            <a:r>
              <a:rPr lang="en-US" altLang="zh-CN" sz="2400" b="1" baseline="-25000" dirty="0">
                <a:solidFill>
                  <a:srgbClr val="0000CC"/>
                </a:solidFill>
                <a:effectLst/>
              </a:rPr>
              <a:t>2</a:t>
            </a:r>
            <a:r>
              <a:rPr lang="en-US" altLang="zh-CN" sz="2000" b="1" dirty="0">
                <a:solidFill>
                  <a:srgbClr val="0000CC"/>
                </a:solidFill>
                <a:effectLst/>
              </a:rPr>
              <a:t> </a:t>
            </a:r>
            <a:r>
              <a:rPr lang="en-US" altLang="zh-CN" sz="2400" b="1" dirty="0">
                <a:solidFill>
                  <a:srgbClr val="0000CC"/>
                </a:solidFill>
                <a:effectLst/>
              </a:rPr>
              <a:t>) </a:t>
            </a:r>
          </a:p>
        </p:txBody>
      </p:sp>
      <p:graphicFrame>
        <p:nvGraphicFramePr>
          <p:cNvPr id="242694" name="Object 6"/>
          <p:cNvGraphicFramePr>
            <a:graphicFrameLocks noChangeAspect="1"/>
          </p:cNvGraphicFramePr>
          <p:nvPr/>
        </p:nvGraphicFramePr>
        <p:xfrm>
          <a:off x="4283968" y="3287266"/>
          <a:ext cx="447675" cy="285750"/>
        </p:xfrm>
        <a:graphic>
          <a:graphicData uri="http://schemas.openxmlformats.org/presentationml/2006/ole">
            <mc:AlternateContent xmlns:mc="http://schemas.openxmlformats.org/markup-compatibility/2006">
              <mc:Choice xmlns:v="urn:schemas-microsoft-com:vml" Requires="v">
                <p:oleObj spid="_x0000_s12359" name="BMP 图象" r:id="rId4" imgW="447675" imgH="285750" progId="PBrush">
                  <p:embed/>
                </p:oleObj>
              </mc:Choice>
              <mc:Fallback>
                <p:oleObj name="BMP 图象" r:id="rId4" imgW="447675" imgH="285750" progId="PBrush">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287266"/>
                        <a:ext cx="44767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Line 2"/>
          <p:cNvSpPr>
            <a:spLocks noChangeShapeType="1"/>
          </p:cNvSpPr>
          <p:nvPr/>
        </p:nvSpPr>
        <p:spPr bwMode="auto">
          <a:xfrm>
            <a:off x="1721296" y="2091814"/>
            <a:ext cx="3810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39" name="Line 3"/>
          <p:cNvSpPr>
            <a:spLocks noChangeShapeType="1"/>
          </p:cNvSpPr>
          <p:nvPr/>
        </p:nvSpPr>
        <p:spPr bwMode="auto">
          <a:xfrm>
            <a:off x="3693368" y="2091814"/>
            <a:ext cx="4572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40" name="Line 4"/>
          <p:cNvSpPr>
            <a:spLocks noChangeShapeType="1"/>
          </p:cNvSpPr>
          <p:nvPr/>
        </p:nvSpPr>
        <p:spPr bwMode="auto">
          <a:xfrm>
            <a:off x="4917504" y="2067498"/>
            <a:ext cx="5334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41" name="Line 5"/>
          <p:cNvSpPr>
            <a:spLocks noChangeShapeType="1"/>
          </p:cNvSpPr>
          <p:nvPr/>
        </p:nvSpPr>
        <p:spPr bwMode="auto">
          <a:xfrm>
            <a:off x="5076056" y="2806043"/>
            <a:ext cx="5334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42" name="Line 6"/>
          <p:cNvSpPr>
            <a:spLocks noChangeShapeType="1"/>
          </p:cNvSpPr>
          <p:nvPr/>
        </p:nvSpPr>
        <p:spPr bwMode="auto">
          <a:xfrm>
            <a:off x="6213648" y="2091814"/>
            <a:ext cx="5334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43" name="Line 7"/>
          <p:cNvSpPr>
            <a:spLocks noChangeShapeType="1"/>
          </p:cNvSpPr>
          <p:nvPr/>
        </p:nvSpPr>
        <p:spPr bwMode="auto">
          <a:xfrm>
            <a:off x="7552456" y="2103646"/>
            <a:ext cx="5334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44" name="Text Box 8"/>
          <p:cNvSpPr txBox="1">
            <a:spLocks noChangeArrowheads="1"/>
          </p:cNvSpPr>
          <p:nvPr/>
        </p:nvSpPr>
        <p:spPr bwMode="auto">
          <a:xfrm>
            <a:off x="813246" y="764704"/>
            <a:ext cx="4495800" cy="585418"/>
          </a:xfrm>
          <a:prstGeom prst="rect">
            <a:avLst/>
          </a:prstGeom>
          <a:noFill/>
          <a:ln w="9525">
            <a:noFill/>
            <a:miter lim="800000"/>
          </a:ln>
          <a:effectLst/>
        </p:spPr>
        <p:txBody>
          <a:bodyPr lIns="92075" tIns="46038" rIns="92075" bIns="46038" anchor="b">
            <a:spAutoFit/>
          </a:bodyPr>
          <a:lstStyle/>
          <a:p>
            <a:pPr eaLnBrk="0" hangingPunct="0"/>
            <a:r>
              <a:rPr lang="zh-CN" altLang="en-US" sz="3200" b="1" i="0">
                <a:solidFill>
                  <a:schemeClr val="tx1"/>
                </a:solidFill>
                <a:effectLst/>
              </a:rPr>
              <a:t>例：氧化还原法测钙</a:t>
            </a:r>
            <a:endParaRPr lang="zh-CN" altLang="en-US" sz="2400" b="1" i="0">
              <a:solidFill>
                <a:schemeClr val="tx1"/>
              </a:solidFill>
              <a:effectLst/>
            </a:endParaRPr>
          </a:p>
        </p:txBody>
      </p:sp>
      <p:sp>
        <p:nvSpPr>
          <p:cNvPr id="244745" name="Rectangle 9"/>
          <p:cNvSpPr>
            <a:spLocks noChangeArrowheads="1"/>
          </p:cNvSpPr>
          <p:nvPr/>
        </p:nvSpPr>
        <p:spPr bwMode="auto">
          <a:xfrm>
            <a:off x="806896" y="3093200"/>
            <a:ext cx="8229600" cy="1422570"/>
          </a:xfrm>
          <a:prstGeom prst="rect">
            <a:avLst/>
          </a:prstGeom>
          <a:noFill/>
          <a:ln w="9525">
            <a:noFill/>
            <a:miter lim="800000"/>
          </a:ln>
          <a:effectLst/>
        </p:spPr>
        <p:txBody>
          <a:bodyPr lIns="92075" tIns="46038" rIns="92075" bIns="46038" anchor="b">
            <a:spAutoFit/>
          </a:bodyPr>
          <a:lstStyle/>
          <a:p>
            <a:pPr eaLnBrk="0" hangingPunct="0">
              <a:lnSpc>
                <a:spcPct val="180000"/>
              </a:lnSpc>
            </a:pPr>
            <a:r>
              <a:rPr lang="en-US" altLang="zh-CN" sz="2400" b="1" i="0" dirty="0">
                <a:solidFill>
                  <a:schemeClr val="tx1"/>
                </a:solidFill>
                <a:effectLst/>
                <a:latin typeface="Times New Roman" panose="02020603050405020304" pitchFamily="18" charset="0"/>
                <a:cs typeface="Times New Roman" panose="02020603050405020304" pitchFamily="18" charset="0"/>
              </a:rPr>
              <a:t>2 MnO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+ 5 C</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+16 H</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p>
          <a:p>
            <a:pPr eaLnBrk="0" hangingPunct="0">
              <a:lnSpc>
                <a:spcPct val="180000"/>
              </a:lnSpc>
            </a:pP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2 Mn</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+ 10 CO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+ 8 H</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endParaRPr lang="en-US" altLang="zh-CN" sz="2400" i="0" dirty="0">
              <a:solidFill>
                <a:schemeClr val="tx1"/>
              </a:solidFill>
              <a:effectLst/>
              <a:latin typeface="Times New Roman" panose="02020603050405020304" pitchFamily="18" charset="0"/>
              <a:cs typeface="Times New Roman" panose="02020603050405020304" pitchFamily="18" charset="0"/>
            </a:endParaRPr>
          </a:p>
        </p:txBody>
      </p:sp>
      <p:sp>
        <p:nvSpPr>
          <p:cNvPr id="244746" name="Rectangle 10"/>
          <p:cNvSpPr>
            <a:spLocks noChangeArrowheads="1"/>
          </p:cNvSpPr>
          <p:nvPr/>
        </p:nvSpPr>
        <p:spPr bwMode="auto">
          <a:xfrm>
            <a:off x="806896" y="1837162"/>
            <a:ext cx="782265" cy="462307"/>
          </a:xfrm>
          <a:prstGeom prst="rect">
            <a:avLst/>
          </a:prstGeom>
          <a:noFill/>
          <a:ln w="9525">
            <a:noFill/>
            <a:miter lim="800000"/>
          </a:ln>
          <a:effectLst/>
        </p:spPr>
        <p:txBody>
          <a:bodyPr wrap="none" lIns="92075" tIns="46038" rIns="92075" bIns="46038" anchor="b">
            <a:spAutoFit/>
          </a:bodyPr>
          <a:lstStyle/>
          <a:p>
            <a:r>
              <a:rPr lang="en-US" altLang="zh-CN" sz="2400" b="1" i="0" dirty="0">
                <a:solidFill>
                  <a:schemeClr val="tx1"/>
                </a:solidFill>
                <a:effectLst/>
                <a:latin typeface="Times New Roman" panose="02020603050405020304" pitchFamily="18" charset="0"/>
                <a:cs typeface="Times New Roman" panose="02020603050405020304" pitchFamily="18" charset="0"/>
              </a:rPr>
              <a:t>Ca</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p>
        </p:txBody>
      </p:sp>
      <p:sp>
        <p:nvSpPr>
          <p:cNvPr id="244747" name="Rectangle 11"/>
          <p:cNvSpPr>
            <a:spLocks noChangeArrowheads="1"/>
          </p:cNvSpPr>
          <p:nvPr/>
        </p:nvSpPr>
        <p:spPr bwMode="auto">
          <a:xfrm>
            <a:off x="2102296" y="1837162"/>
            <a:ext cx="1481175" cy="462307"/>
          </a:xfrm>
          <a:prstGeom prst="rect">
            <a:avLst/>
          </a:prstGeom>
          <a:noFill/>
          <a:ln w="9525">
            <a:noFill/>
            <a:miter lim="800000"/>
          </a:ln>
          <a:effectLst/>
        </p:spPr>
        <p:txBody>
          <a:bodyPr wrap="none" lIns="92075" tIns="46038" rIns="92075" bIns="46038" anchor="b">
            <a:spAutoFit/>
          </a:bodyPr>
          <a:lstStyle/>
          <a:p>
            <a:r>
              <a:rPr lang="en-US" altLang="zh-CN" sz="2400" b="1" i="0" dirty="0">
                <a:solidFill>
                  <a:schemeClr val="tx1"/>
                </a:solidFill>
                <a:effectLst/>
                <a:latin typeface="Times New Roman" panose="02020603050405020304" pitchFamily="18" charset="0"/>
                <a:cs typeface="Times New Roman" panose="02020603050405020304" pitchFamily="18" charset="0"/>
              </a:rPr>
              <a:t>CaC</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 </a:t>
            </a:r>
            <a:r>
              <a:rPr lang="en-US" altLang="zh-CN" sz="2400" b="1" i="0" dirty="0">
                <a:solidFill>
                  <a:schemeClr val="tx1"/>
                </a:solidFill>
                <a:effectLst/>
                <a:latin typeface="Times New Roman" panose="02020603050405020304" pitchFamily="18" charset="0"/>
                <a:cs typeface="Times New Roman" panose="02020603050405020304" pitchFamily="18" charset="0"/>
              </a:rPr>
              <a:t>↓</a:t>
            </a:r>
          </a:p>
        </p:txBody>
      </p:sp>
      <p:sp>
        <p:nvSpPr>
          <p:cNvPr id="244748" name="Rectangle 12"/>
          <p:cNvSpPr>
            <a:spLocks noChangeArrowheads="1"/>
          </p:cNvSpPr>
          <p:nvPr/>
        </p:nvSpPr>
        <p:spPr bwMode="auto">
          <a:xfrm>
            <a:off x="4167311" y="1851474"/>
            <a:ext cx="1038225" cy="462307"/>
          </a:xfrm>
          <a:prstGeom prst="rect">
            <a:avLst/>
          </a:prstGeom>
          <a:noFill/>
          <a:ln w="9525">
            <a:noFill/>
            <a:miter lim="800000"/>
          </a:ln>
          <a:effectLst/>
        </p:spPr>
        <p:txBody>
          <a:bodyPr lIns="92075" tIns="46038" rIns="92075" bIns="46038" anchor="b">
            <a:spAutoFit/>
          </a:bodyPr>
          <a:lstStyle/>
          <a:p>
            <a:r>
              <a:rPr lang="zh-CN" altLang="en-US" sz="2400" b="1" i="0" dirty="0">
                <a:solidFill>
                  <a:schemeClr val="tx1"/>
                </a:solidFill>
                <a:effectLst/>
                <a:latin typeface="Times New Roman" panose="02020603050405020304" pitchFamily="18" charset="0"/>
                <a:cs typeface="Times New Roman" panose="02020603050405020304" pitchFamily="18" charset="0"/>
              </a:rPr>
              <a:t>过滤</a:t>
            </a:r>
          </a:p>
        </p:txBody>
      </p:sp>
      <p:sp>
        <p:nvSpPr>
          <p:cNvPr id="244749" name="Rectangle 13"/>
          <p:cNvSpPr>
            <a:spLocks noChangeArrowheads="1"/>
          </p:cNvSpPr>
          <p:nvPr/>
        </p:nvSpPr>
        <p:spPr bwMode="auto">
          <a:xfrm>
            <a:off x="5421560" y="1822874"/>
            <a:ext cx="1096963" cy="462307"/>
          </a:xfrm>
          <a:prstGeom prst="rect">
            <a:avLst/>
          </a:prstGeom>
          <a:noFill/>
          <a:ln w="9525">
            <a:noFill/>
            <a:miter lim="800000"/>
          </a:ln>
          <a:effectLst/>
        </p:spPr>
        <p:txBody>
          <a:bodyPr lIns="92075" tIns="46038" rIns="92075" bIns="46038" anchor="b">
            <a:spAutoFit/>
          </a:bodyPr>
          <a:lstStyle/>
          <a:p>
            <a:r>
              <a:rPr lang="zh-CN" altLang="en-US" sz="2400" b="1" i="0" dirty="0">
                <a:solidFill>
                  <a:schemeClr val="tx1"/>
                </a:solidFill>
                <a:effectLst/>
                <a:latin typeface="Times New Roman" panose="02020603050405020304" pitchFamily="18" charset="0"/>
                <a:cs typeface="Times New Roman" panose="02020603050405020304" pitchFamily="18" charset="0"/>
              </a:rPr>
              <a:t>洗涤</a:t>
            </a:r>
          </a:p>
        </p:txBody>
      </p:sp>
      <p:sp>
        <p:nvSpPr>
          <p:cNvPr id="244750" name="Rectangle 14"/>
          <p:cNvSpPr>
            <a:spLocks noChangeArrowheads="1"/>
          </p:cNvSpPr>
          <p:nvPr/>
        </p:nvSpPr>
        <p:spPr bwMode="auto">
          <a:xfrm>
            <a:off x="6717704" y="1822874"/>
            <a:ext cx="1090613" cy="462307"/>
          </a:xfrm>
          <a:prstGeom prst="rect">
            <a:avLst/>
          </a:prstGeom>
          <a:noFill/>
          <a:ln w="9525">
            <a:noFill/>
            <a:miter lim="800000"/>
          </a:ln>
          <a:effectLst/>
        </p:spPr>
        <p:txBody>
          <a:bodyPr lIns="92075" tIns="46038" rIns="92075" bIns="46038" anchor="b">
            <a:spAutoFit/>
          </a:bodyPr>
          <a:lstStyle/>
          <a:p>
            <a:r>
              <a:rPr lang="zh-CN" altLang="en-US" sz="2400" b="1" i="0" dirty="0">
                <a:solidFill>
                  <a:schemeClr val="tx1"/>
                </a:solidFill>
                <a:effectLst/>
                <a:latin typeface="Times New Roman" panose="02020603050405020304" pitchFamily="18" charset="0"/>
                <a:cs typeface="Times New Roman" panose="02020603050405020304" pitchFamily="18" charset="0"/>
              </a:rPr>
              <a:t>酸解</a:t>
            </a:r>
          </a:p>
        </p:txBody>
      </p:sp>
      <p:sp>
        <p:nvSpPr>
          <p:cNvPr id="244751" name="Rectangle 15"/>
          <p:cNvSpPr>
            <a:spLocks noChangeArrowheads="1"/>
          </p:cNvSpPr>
          <p:nvPr/>
        </p:nvSpPr>
        <p:spPr bwMode="auto">
          <a:xfrm>
            <a:off x="5632945" y="2613303"/>
            <a:ext cx="1057982" cy="462307"/>
          </a:xfrm>
          <a:prstGeom prst="rect">
            <a:avLst/>
          </a:prstGeom>
          <a:noFill/>
          <a:ln w="9525">
            <a:noFill/>
            <a:miter lim="800000"/>
          </a:ln>
          <a:effectLst/>
        </p:spPr>
        <p:txBody>
          <a:bodyPr wrap="none" lIns="92075" tIns="46038" rIns="92075" bIns="46038" anchor="b">
            <a:spAutoFit/>
          </a:bodyPr>
          <a:lstStyle/>
          <a:p>
            <a:r>
              <a:rPr lang="en-US" altLang="zh-CN" sz="2400" b="1" i="0" dirty="0">
                <a:solidFill>
                  <a:schemeClr val="tx1"/>
                </a:solidFill>
                <a:effectLst/>
                <a:latin typeface="Times New Roman" panose="02020603050405020304" pitchFamily="18" charset="0"/>
                <a:cs typeface="Times New Roman" panose="02020603050405020304" pitchFamily="18" charset="0"/>
              </a:rPr>
              <a:t>C</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p>
        </p:txBody>
      </p:sp>
      <p:sp>
        <p:nvSpPr>
          <p:cNvPr id="244752" name="Rectangle 16"/>
          <p:cNvSpPr>
            <a:spLocks noChangeArrowheads="1"/>
          </p:cNvSpPr>
          <p:nvPr/>
        </p:nvSpPr>
        <p:spPr bwMode="auto">
          <a:xfrm>
            <a:off x="7342137" y="2613303"/>
            <a:ext cx="1247775" cy="462307"/>
          </a:xfrm>
          <a:prstGeom prst="rect">
            <a:avLst/>
          </a:prstGeom>
          <a:noFill/>
          <a:ln w="9525">
            <a:noFill/>
            <a:miter lim="800000"/>
          </a:ln>
          <a:effectLst/>
        </p:spPr>
        <p:txBody>
          <a:bodyPr lIns="92075" tIns="46038" rIns="92075" bIns="46038" anchor="b">
            <a:spAutoFit/>
          </a:bodyPr>
          <a:lstStyle/>
          <a:p>
            <a:r>
              <a:rPr lang="zh-CN" altLang="en-US" sz="2400" b="1" i="0" dirty="0">
                <a:solidFill>
                  <a:schemeClr val="tx1"/>
                </a:solidFill>
                <a:effectLst/>
                <a:latin typeface="Times New Roman" panose="02020603050405020304" pitchFamily="18" charset="0"/>
                <a:cs typeface="Times New Roman" panose="02020603050405020304" pitchFamily="18" charset="0"/>
              </a:rPr>
              <a:t>滴定</a:t>
            </a:r>
          </a:p>
        </p:txBody>
      </p:sp>
      <p:sp>
        <p:nvSpPr>
          <p:cNvPr id="244753" name="Line 17"/>
          <p:cNvSpPr>
            <a:spLocks noChangeShapeType="1"/>
          </p:cNvSpPr>
          <p:nvPr/>
        </p:nvSpPr>
        <p:spPr bwMode="auto">
          <a:xfrm>
            <a:off x="6775945" y="2806043"/>
            <a:ext cx="533400" cy="0"/>
          </a:xfrm>
          <a:prstGeom prst="line">
            <a:avLst/>
          </a:prstGeom>
          <a:noFill/>
          <a:ln w="25400">
            <a:solidFill>
              <a:schemeClr val="tx1"/>
            </a:solidFill>
            <a:round/>
            <a:tailEnd type="triangle" w="med" len="med"/>
          </a:ln>
        </p:spPr>
        <p:txBody>
          <a:bodyPr wrap="none" anchor="ctr"/>
          <a:lstStyle/>
          <a:p>
            <a:endParaRPr lang="zh-CN" altLang="en-US" sz="2400" i="0">
              <a:solidFill>
                <a:schemeClr val="tx1"/>
              </a:solidFill>
              <a:effectLst/>
              <a:latin typeface="Times New Roman" panose="02020603050405020304" pitchFamily="18" charset="0"/>
              <a:cs typeface="Times New Roman" panose="02020603050405020304" pitchFamily="18" charset="0"/>
            </a:endParaRPr>
          </a:p>
        </p:txBody>
      </p:sp>
      <p:sp>
        <p:nvSpPr>
          <p:cNvPr id="244757" name="Rectangle 21"/>
          <p:cNvSpPr>
            <a:spLocks noChangeArrowheads="1"/>
          </p:cNvSpPr>
          <p:nvPr/>
        </p:nvSpPr>
        <p:spPr bwMode="auto">
          <a:xfrm>
            <a:off x="2463080" y="4533360"/>
            <a:ext cx="5190728" cy="1422570"/>
          </a:xfrm>
          <a:prstGeom prst="rect">
            <a:avLst/>
          </a:prstGeom>
          <a:noFill/>
          <a:ln w="9525">
            <a:noFill/>
            <a:miter lim="800000"/>
          </a:ln>
          <a:effectLst/>
        </p:spPr>
        <p:txBody>
          <a:bodyPr wrap="square" lIns="92075" tIns="46038" rIns="92075" bIns="46038" anchor="b">
            <a:spAutoFit/>
          </a:bodyPr>
          <a:lstStyle/>
          <a:p>
            <a:pPr eaLnBrk="0" hangingPunct="0">
              <a:lnSpc>
                <a:spcPct val="180000"/>
              </a:lnSpc>
            </a:pPr>
            <a:r>
              <a:rPr lang="en-US" altLang="zh-CN" sz="2400" b="1" i="0" dirty="0">
                <a:solidFill>
                  <a:schemeClr val="tx1"/>
                </a:solidFill>
                <a:effectLst/>
                <a:latin typeface="Times New Roman" panose="02020603050405020304" pitchFamily="18" charset="0"/>
                <a:cs typeface="Times New Roman" panose="02020603050405020304" pitchFamily="18" charset="0"/>
              </a:rPr>
              <a:t>n(Ca</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n(C</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 </a:t>
            </a:r>
            <a:r>
              <a:rPr lang="en-US" altLang="zh-CN" sz="2400" b="1" i="0" dirty="0">
                <a:solidFill>
                  <a:schemeClr val="tx1"/>
                </a:solidFill>
                <a:effectLst/>
                <a:latin typeface="Times New Roman" panose="02020603050405020304" pitchFamily="18" charset="0"/>
                <a:cs typeface="Times New Roman" panose="02020603050405020304" pitchFamily="18" charset="0"/>
              </a:rPr>
              <a:t>) = 5/2 n(MnO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a:t>
            </a:r>
            <a:r>
              <a:rPr lang="en-US" altLang="zh-CN" sz="2400"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i="0" dirty="0">
                <a:solidFill>
                  <a:schemeClr val="tx1"/>
                </a:solidFill>
                <a:effectLst/>
                <a:latin typeface="Times New Roman" panose="02020603050405020304" pitchFamily="18" charset="0"/>
                <a:cs typeface="Times New Roman" panose="02020603050405020304" pitchFamily="18" charset="0"/>
              </a:rPr>
              <a:t> </a:t>
            </a:r>
          </a:p>
          <a:p>
            <a:pPr eaLnBrk="0" hangingPunct="0">
              <a:lnSpc>
                <a:spcPct val="180000"/>
              </a:lnSpc>
            </a:pPr>
            <a:r>
              <a:rPr lang="en-US" altLang="zh-CN" sz="2400" i="0" dirty="0">
                <a:solidFill>
                  <a:schemeClr val="tx1"/>
                </a:solidFill>
                <a:effectLst/>
                <a:latin typeface="Times New Roman" panose="02020603050405020304" pitchFamily="18" charset="0"/>
                <a:cs typeface="Times New Roman" panose="02020603050405020304" pitchFamily="18" charset="0"/>
              </a:rPr>
              <a:t> </a:t>
            </a:r>
            <a:r>
              <a:rPr lang="zh-CN" altLang="en-US"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b="1" i="0" dirty="0">
                <a:solidFill>
                  <a:schemeClr val="tx1"/>
                </a:solidFill>
                <a:effectLst/>
                <a:latin typeface="Times New Roman" panose="02020603050405020304" pitchFamily="18" charset="0"/>
                <a:cs typeface="Times New Roman" panose="02020603050405020304" pitchFamily="18" charset="0"/>
              </a:rPr>
              <a:t>W/M)(Ca</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2+</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 5/2 (</a:t>
            </a:r>
            <a:r>
              <a:rPr lang="en-US" altLang="zh-CN" sz="2400" b="1" i="0" dirty="0" err="1">
                <a:solidFill>
                  <a:schemeClr val="tx1"/>
                </a:solidFill>
                <a:effectLst/>
                <a:latin typeface="Times New Roman" panose="02020603050405020304" pitchFamily="18" charset="0"/>
                <a:cs typeface="Times New Roman" panose="02020603050405020304" pitchFamily="18" charset="0"/>
              </a:rPr>
              <a:t>cV</a:t>
            </a:r>
            <a:r>
              <a:rPr lang="en-US" altLang="zh-CN" sz="2400" b="1" i="0" dirty="0">
                <a:solidFill>
                  <a:schemeClr val="tx1"/>
                </a:solidFill>
                <a:effectLst/>
                <a:latin typeface="Times New Roman" panose="02020603050405020304" pitchFamily="18" charset="0"/>
                <a:cs typeface="Times New Roman" panose="02020603050405020304" pitchFamily="18" charset="0"/>
              </a:rPr>
              <a:t>)(MnO</a:t>
            </a:r>
            <a:r>
              <a:rPr lang="en-US" altLang="zh-CN" sz="2400" b="1" i="0" baseline="-25000" dirty="0">
                <a:solidFill>
                  <a:schemeClr val="tx1"/>
                </a:solidFill>
                <a:effectLst/>
                <a:latin typeface="Times New Roman" panose="02020603050405020304" pitchFamily="18" charset="0"/>
                <a:cs typeface="Times New Roman" panose="02020603050405020304" pitchFamily="18" charset="0"/>
              </a:rPr>
              <a:t>4</a:t>
            </a:r>
            <a:r>
              <a:rPr lang="en-US" altLang="zh-CN" sz="2400" b="1" i="0" baseline="30000" dirty="0">
                <a:solidFill>
                  <a:schemeClr val="tx1"/>
                </a:solidFill>
                <a:effectLst/>
                <a:latin typeface="Times New Roman" panose="02020603050405020304" pitchFamily="18" charset="0"/>
                <a:cs typeface="Times New Roman" panose="02020603050405020304" pitchFamily="18" charset="0"/>
              </a:rPr>
              <a:t>-</a:t>
            </a:r>
            <a:r>
              <a:rPr lang="en-US" altLang="zh-CN" sz="2400" i="0" baseline="30000" dirty="0">
                <a:solidFill>
                  <a:schemeClr val="tx1"/>
                </a:solidFill>
                <a:effectLst/>
                <a:latin typeface="Times New Roman" panose="02020603050405020304" pitchFamily="18" charset="0"/>
                <a:cs typeface="Times New Roman" panose="02020603050405020304" pitchFamily="18" charset="0"/>
              </a:rPr>
              <a:t> </a:t>
            </a:r>
            <a:r>
              <a:rPr lang="en-US" altLang="zh-CN" sz="2400" b="1" i="0" dirty="0">
                <a:solidFill>
                  <a:schemeClr val="tx1"/>
                </a:solidFill>
                <a:effectLst/>
                <a:latin typeface="Times New Roman" panose="02020603050405020304" pitchFamily="18" charset="0"/>
                <a:cs typeface="Times New Roman" panose="02020603050405020304" pitchFamily="18" charset="0"/>
              </a:rPr>
              <a:t>)</a:t>
            </a:r>
            <a:r>
              <a:rPr lang="en-US" altLang="zh-CN" sz="2400" i="0" dirty="0">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4744"/>
                                        </p:tgtEl>
                                        <p:attrNameLst>
                                          <p:attrName>style.visibility</p:attrName>
                                        </p:attrNameLst>
                                      </p:cBhvr>
                                      <p:to>
                                        <p:strVal val="visible"/>
                                      </p:to>
                                    </p:set>
                                    <p:animEffect transition="in" filter="wipe(left)">
                                      <p:cBhvr>
                                        <p:cTn id="7" dur="500"/>
                                        <p:tgtEl>
                                          <p:spTgt spid="2447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4746"/>
                                        </p:tgtEl>
                                        <p:attrNameLst>
                                          <p:attrName>style.visibility</p:attrName>
                                        </p:attrNameLst>
                                      </p:cBhvr>
                                      <p:to>
                                        <p:strVal val="visible"/>
                                      </p:to>
                                    </p:set>
                                    <p:animEffect transition="in" filter="wipe(left)">
                                      <p:cBhvr>
                                        <p:cTn id="12" dur="500"/>
                                        <p:tgtEl>
                                          <p:spTgt spid="24474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4738"/>
                                        </p:tgtEl>
                                        <p:attrNameLst>
                                          <p:attrName>style.visibility</p:attrName>
                                        </p:attrNameLst>
                                      </p:cBhvr>
                                      <p:to>
                                        <p:strVal val="visible"/>
                                      </p:to>
                                    </p:set>
                                    <p:animEffect transition="in" filter="wipe(left)">
                                      <p:cBhvr>
                                        <p:cTn id="16" dur="500"/>
                                        <p:tgtEl>
                                          <p:spTgt spid="2447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4747"/>
                                        </p:tgtEl>
                                        <p:attrNameLst>
                                          <p:attrName>style.visibility</p:attrName>
                                        </p:attrNameLst>
                                      </p:cBhvr>
                                      <p:to>
                                        <p:strVal val="visible"/>
                                      </p:to>
                                    </p:set>
                                    <p:animEffect transition="in" filter="wipe(left)">
                                      <p:cBhvr>
                                        <p:cTn id="21" dur="500"/>
                                        <p:tgtEl>
                                          <p:spTgt spid="24474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44739"/>
                                        </p:tgtEl>
                                        <p:attrNameLst>
                                          <p:attrName>style.visibility</p:attrName>
                                        </p:attrNameLst>
                                      </p:cBhvr>
                                      <p:to>
                                        <p:strVal val="visible"/>
                                      </p:to>
                                    </p:set>
                                    <p:animEffect transition="in" filter="wipe(left)">
                                      <p:cBhvr>
                                        <p:cTn id="25" dur="500"/>
                                        <p:tgtEl>
                                          <p:spTgt spid="2447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4748"/>
                                        </p:tgtEl>
                                        <p:attrNameLst>
                                          <p:attrName>style.visibility</p:attrName>
                                        </p:attrNameLst>
                                      </p:cBhvr>
                                      <p:to>
                                        <p:strVal val="visible"/>
                                      </p:to>
                                    </p:set>
                                    <p:animEffect transition="in" filter="wipe(left)">
                                      <p:cBhvr>
                                        <p:cTn id="30" dur="500"/>
                                        <p:tgtEl>
                                          <p:spTgt spid="244748"/>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44740"/>
                                        </p:tgtEl>
                                        <p:attrNameLst>
                                          <p:attrName>style.visibility</p:attrName>
                                        </p:attrNameLst>
                                      </p:cBhvr>
                                      <p:to>
                                        <p:strVal val="visible"/>
                                      </p:to>
                                    </p:set>
                                    <p:animEffect transition="in" filter="wipe(left)">
                                      <p:cBhvr>
                                        <p:cTn id="34" dur="500"/>
                                        <p:tgtEl>
                                          <p:spTgt spid="2447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44749"/>
                                        </p:tgtEl>
                                        <p:attrNameLst>
                                          <p:attrName>style.visibility</p:attrName>
                                        </p:attrNameLst>
                                      </p:cBhvr>
                                      <p:to>
                                        <p:strVal val="visible"/>
                                      </p:to>
                                    </p:set>
                                    <p:animEffect transition="in" filter="wipe(left)">
                                      <p:cBhvr>
                                        <p:cTn id="39" dur="500"/>
                                        <p:tgtEl>
                                          <p:spTgt spid="244749"/>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44742"/>
                                        </p:tgtEl>
                                        <p:attrNameLst>
                                          <p:attrName>style.visibility</p:attrName>
                                        </p:attrNameLst>
                                      </p:cBhvr>
                                      <p:to>
                                        <p:strVal val="visible"/>
                                      </p:to>
                                    </p:set>
                                    <p:animEffect transition="in" filter="wipe(left)">
                                      <p:cBhvr>
                                        <p:cTn id="43" dur="500"/>
                                        <p:tgtEl>
                                          <p:spTgt spid="2447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4750"/>
                                        </p:tgtEl>
                                        <p:attrNameLst>
                                          <p:attrName>style.visibility</p:attrName>
                                        </p:attrNameLst>
                                      </p:cBhvr>
                                      <p:to>
                                        <p:strVal val="visible"/>
                                      </p:to>
                                    </p:set>
                                    <p:animEffect transition="in" filter="wipe(left)">
                                      <p:cBhvr>
                                        <p:cTn id="48" dur="500"/>
                                        <p:tgtEl>
                                          <p:spTgt spid="24475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44743"/>
                                        </p:tgtEl>
                                        <p:attrNameLst>
                                          <p:attrName>style.visibility</p:attrName>
                                        </p:attrNameLst>
                                      </p:cBhvr>
                                      <p:to>
                                        <p:strVal val="visible"/>
                                      </p:to>
                                    </p:set>
                                    <p:animEffect transition="in" filter="wipe(left)">
                                      <p:cBhvr>
                                        <p:cTn id="52" dur="500"/>
                                        <p:tgtEl>
                                          <p:spTgt spid="244743"/>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244741"/>
                                        </p:tgtEl>
                                        <p:attrNameLst>
                                          <p:attrName>style.visibility</p:attrName>
                                        </p:attrNameLst>
                                      </p:cBhvr>
                                      <p:to>
                                        <p:strVal val="visible"/>
                                      </p:to>
                                    </p:set>
                                    <p:animEffect transition="in" filter="wipe(left)">
                                      <p:cBhvr>
                                        <p:cTn id="56" dur="500"/>
                                        <p:tgtEl>
                                          <p:spTgt spid="24474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4751"/>
                                        </p:tgtEl>
                                        <p:attrNameLst>
                                          <p:attrName>style.visibility</p:attrName>
                                        </p:attrNameLst>
                                      </p:cBhvr>
                                      <p:to>
                                        <p:strVal val="visible"/>
                                      </p:to>
                                    </p:set>
                                    <p:animEffect transition="in" filter="wipe(left)">
                                      <p:cBhvr>
                                        <p:cTn id="61" dur="500"/>
                                        <p:tgtEl>
                                          <p:spTgt spid="244751"/>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44753"/>
                                        </p:tgtEl>
                                        <p:attrNameLst>
                                          <p:attrName>style.visibility</p:attrName>
                                        </p:attrNameLst>
                                      </p:cBhvr>
                                      <p:to>
                                        <p:strVal val="visible"/>
                                      </p:to>
                                    </p:set>
                                    <p:animEffect transition="in" filter="wipe(left)">
                                      <p:cBhvr>
                                        <p:cTn id="65" dur="500"/>
                                        <p:tgtEl>
                                          <p:spTgt spid="2447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44752"/>
                                        </p:tgtEl>
                                        <p:attrNameLst>
                                          <p:attrName>style.visibility</p:attrName>
                                        </p:attrNameLst>
                                      </p:cBhvr>
                                      <p:to>
                                        <p:strVal val="visible"/>
                                      </p:to>
                                    </p:set>
                                    <p:animEffect transition="in" filter="wipe(left)">
                                      <p:cBhvr>
                                        <p:cTn id="70" dur="500"/>
                                        <p:tgtEl>
                                          <p:spTgt spid="24475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44745"/>
                                        </p:tgtEl>
                                        <p:attrNameLst>
                                          <p:attrName>style.visibility</p:attrName>
                                        </p:attrNameLst>
                                      </p:cBhvr>
                                      <p:to>
                                        <p:strVal val="visible"/>
                                      </p:to>
                                    </p:set>
                                    <p:animEffect transition="in" filter="wipe(left)">
                                      <p:cBhvr>
                                        <p:cTn id="75" dur="500"/>
                                        <p:tgtEl>
                                          <p:spTgt spid="24474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44757">
                                            <p:txEl>
                                              <p:pRg st="0" end="0"/>
                                            </p:txEl>
                                          </p:spTgt>
                                        </p:tgtEl>
                                        <p:attrNameLst>
                                          <p:attrName>style.visibility</p:attrName>
                                        </p:attrNameLst>
                                      </p:cBhvr>
                                      <p:to>
                                        <p:strVal val="visible"/>
                                      </p:to>
                                    </p:set>
                                    <p:animEffect transition="in" filter="wipe(left)">
                                      <p:cBhvr>
                                        <p:cTn id="80" dur="500"/>
                                        <p:tgtEl>
                                          <p:spTgt spid="244757">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44757">
                                            <p:txEl>
                                              <p:pRg st="1" end="1"/>
                                            </p:txEl>
                                          </p:spTgt>
                                        </p:tgtEl>
                                        <p:attrNameLst>
                                          <p:attrName>style.visibility</p:attrName>
                                        </p:attrNameLst>
                                      </p:cBhvr>
                                      <p:to>
                                        <p:strVal val="visible"/>
                                      </p:to>
                                    </p:set>
                                    <p:animEffect transition="in" filter="wipe(left)">
                                      <p:cBhvr>
                                        <p:cTn id="85" dur="500"/>
                                        <p:tgtEl>
                                          <p:spTgt spid="2447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p:bldP spid="244739" grpId="0" animBg="1"/>
      <p:bldP spid="244740" grpId="0" animBg="1"/>
      <p:bldP spid="244741" grpId="0" animBg="1"/>
      <p:bldP spid="244742" grpId="0" animBg="1"/>
      <p:bldP spid="244743" grpId="0" animBg="1"/>
      <p:bldP spid="244744" grpId="0" autoUpdateAnimBg="0"/>
      <p:bldP spid="244745" grpId="0" autoUpdateAnimBg="0"/>
      <p:bldP spid="244746" grpId="0" autoUpdateAnimBg="0"/>
      <p:bldP spid="244747" grpId="0" autoUpdateAnimBg="0"/>
      <p:bldP spid="244748" grpId="0" autoUpdateAnimBg="0"/>
      <p:bldP spid="244749" grpId="0" autoUpdateAnimBg="0"/>
      <p:bldP spid="244750" grpId="0" autoUpdateAnimBg="0"/>
      <p:bldP spid="244751" grpId="0" autoUpdateAnimBg="0"/>
      <p:bldP spid="244752" grpId="0" autoUpdateAnimBg="0"/>
      <p:bldP spid="244753" grpId="0" animBg="1"/>
      <p:bldP spid="244757"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ChangeArrowheads="1"/>
          </p:cNvSpPr>
          <p:nvPr/>
        </p:nvSpPr>
        <p:spPr bwMode="auto">
          <a:xfrm>
            <a:off x="468313" y="404813"/>
            <a:ext cx="84296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0" lang="en-US" altLang="zh-CN" i="0" dirty="0">
                <a:solidFill>
                  <a:srgbClr val="FF0000"/>
                </a:solidFill>
                <a:effectLst/>
                <a:latin typeface="微软雅黑" panose="020B0503020204020204" pitchFamily="34" charset="-122"/>
                <a:ea typeface="微软雅黑" panose="020B0503020204020204" pitchFamily="34" charset="-122"/>
                <a:cs typeface="+mj-cs"/>
              </a:rPr>
              <a:t>3.</a:t>
            </a:r>
            <a:r>
              <a:rPr lang="zh-CN" altLang="en-US" i="0" dirty="0" smtClean="0">
                <a:solidFill>
                  <a:srgbClr val="FF0000"/>
                </a:solidFill>
                <a:effectLst/>
                <a:ea typeface="黑体" panose="02010609060101010101" pitchFamily="49" charset="-122"/>
              </a:rPr>
              <a:t>置换滴定法</a:t>
            </a:r>
          </a:p>
          <a:p>
            <a:pPr>
              <a:spcBef>
                <a:spcPct val="0"/>
              </a:spcBef>
              <a:buFontTx/>
              <a:buNone/>
            </a:pPr>
            <a:r>
              <a:rPr lang="zh-CN" altLang="en-US" i="0" dirty="0" smtClean="0">
                <a:solidFill>
                  <a:srgbClr val="990000"/>
                </a:solidFill>
                <a:effectLst/>
                <a:ea typeface="黑体" panose="02010609060101010101" pitchFamily="49" charset="-122"/>
              </a:rPr>
              <a:t/>
            </a:r>
            <a:br>
              <a:rPr lang="zh-CN" altLang="en-US" i="0" dirty="0" smtClean="0">
                <a:solidFill>
                  <a:srgbClr val="990000"/>
                </a:solidFill>
                <a:effectLst/>
                <a:ea typeface="黑体" panose="02010609060101010101" pitchFamily="49" charset="-122"/>
              </a:rPr>
            </a:br>
            <a:r>
              <a:rPr lang="zh-CN" altLang="en-US" i="0" dirty="0" smtClean="0">
                <a:solidFill>
                  <a:srgbClr val="990000"/>
                </a:solidFill>
                <a:effectLst/>
                <a:ea typeface="黑体" panose="02010609060101010101" pitchFamily="49" charset="-122"/>
              </a:rPr>
              <a:t>       </a:t>
            </a:r>
            <a:r>
              <a:rPr lang="zh-CN" altLang="en-US" b="0" i="0" dirty="0" smtClean="0">
                <a:solidFill>
                  <a:srgbClr val="000000"/>
                </a:solidFill>
                <a:effectLst/>
                <a:latin typeface="黑体" panose="02010609060101010101" pitchFamily="49" charset="-122"/>
                <a:ea typeface="黑体" panose="02010609060101010101" pitchFamily="49" charset="-122"/>
              </a:rPr>
              <a:t>先用适当试剂与待测物质反应，定量置换出另一种物质 ，再用标准溶液去滴定该物质的方法。</a:t>
            </a:r>
            <a:r>
              <a:rPr lang="zh-CN" altLang="en-US" b="0" i="0" dirty="0" smtClean="0">
                <a:solidFill>
                  <a:srgbClr val="0000FF"/>
                </a:solidFill>
                <a:effectLst/>
                <a:latin typeface="黑体" panose="02010609060101010101" pitchFamily="49" charset="-122"/>
                <a:ea typeface="黑体" panose="02010609060101010101" pitchFamily="49" charset="-122"/>
              </a:rPr>
              <a:t>适用于无明确定量关系的反应。</a:t>
            </a:r>
          </a:p>
        </p:txBody>
      </p:sp>
      <p:sp>
        <p:nvSpPr>
          <p:cNvPr id="67587" name="Rectangle 8"/>
          <p:cNvSpPr>
            <a:spLocks noChangeArrowheads="1"/>
          </p:cNvSpPr>
          <p:nvPr/>
        </p:nvSpPr>
        <p:spPr bwMode="auto">
          <a:xfrm>
            <a:off x="611188" y="2781300"/>
            <a:ext cx="762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0000FF"/>
              </a:buClr>
              <a:buSzPct val="80000"/>
              <a:buFont typeface="Wingdings" panose="05000000000000000000" pitchFamily="2" charset="2"/>
              <a:buNone/>
            </a:pPr>
            <a:r>
              <a:rPr lang="en-US" altLang="zh-CN" sz="2800" i="0" smtClean="0">
                <a:solidFill>
                  <a:srgbClr val="000000"/>
                </a:solidFill>
                <a:effectLst/>
                <a:ea typeface="黑体" panose="02010609060101010101" pitchFamily="49" charset="-122"/>
              </a:rPr>
              <a:t>   Na</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S</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O</a:t>
            </a:r>
            <a:r>
              <a:rPr lang="en-US" altLang="zh-CN" sz="2800" i="0" baseline="-25000" smtClean="0">
                <a:solidFill>
                  <a:srgbClr val="000000"/>
                </a:solidFill>
                <a:effectLst/>
                <a:ea typeface="黑体" panose="02010609060101010101" pitchFamily="49" charset="-122"/>
              </a:rPr>
              <a:t>3</a:t>
            </a:r>
            <a:r>
              <a:rPr lang="en-US" altLang="zh-CN" sz="2800" i="0" smtClean="0">
                <a:solidFill>
                  <a:srgbClr val="000000"/>
                </a:solidFill>
                <a:effectLst/>
                <a:ea typeface="黑体" panose="02010609060101010101" pitchFamily="49" charset="-122"/>
              </a:rPr>
              <a:t>+K</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Cr</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O</a:t>
            </a:r>
            <a:r>
              <a:rPr lang="en-US" altLang="zh-CN" sz="2800" i="0" baseline="-25000" smtClean="0">
                <a:solidFill>
                  <a:srgbClr val="000000"/>
                </a:solidFill>
                <a:effectLst/>
                <a:ea typeface="黑体" panose="02010609060101010101" pitchFamily="49" charset="-122"/>
              </a:rPr>
              <a:t>7</a:t>
            </a:r>
            <a:r>
              <a:rPr lang="en-US" altLang="zh-CN" sz="2800" i="0" smtClean="0">
                <a:solidFill>
                  <a:srgbClr val="000000"/>
                </a:solidFill>
                <a:effectLst/>
                <a:ea typeface="黑体" panose="02010609060101010101" pitchFamily="49" charset="-122"/>
              </a:rPr>
              <a:t>              S</a:t>
            </a:r>
            <a:r>
              <a:rPr lang="en-US" altLang="zh-CN" sz="2800" i="0" baseline="-25000" smtClean="0">
                <a:solidFill>
                  <a:srgbClr val="000000"/>
                </a:solidFill>
                <a:effectLst/>
                <a:ea typeface="黑体" panose="02010609060101010101" pitchFamily="49" charset="-122"/>
              </a:rPr>
              <a:t>4</a:t>
            </a:r>
            <a:r>
              <a:rPr lang="en-US" altLang="zh-CN" sz="2800" i="0" smtClean="0">
                <a:solidFill>
                  <a:srgbClr val="000000"/>
                </a:solidFill>
                <a:effectLst/>
                <a:ea typeface="黑体" panose="02010609060101010101" pitchFamily="49" charset="-122"/>
              </a:rPr>
              <a:t>O</a:t>
            </a:r>
            <a:r>
              <a:rPr lang="en-US" altLang="zh-CN" sz="2800" i="0" baseline="-25000" smtClean="0">
                <a:solidFill>
                  <a:srgbClr val="000000"/>
                </a:solidFill>
                <a:effectLst/>
                <a:ea typeface="黑体" panose="02010609060101010101" pitchFamily="49" charset="-122"/>
              </a:rPr>
              <a:t>6 </a:t>
            </a:r>
            <a:r>
              <a:rPr lang="en-US" altLang="zh-CN" sz="2800" i="0" baseline="30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+SO</a:t>
            </a:r>
            <a:r>
              <a:rPr lang="en-US" altLang="zh-CN" sz="2800" i="0" baseline="-25000" smtClean="0">
                <a:solidFill>
                  <a:srgbClr val="000000"/>
                </a:solidFill>
                <a:effectLst/>
                <a:ea typeface="黑体" panose="02010609060101010101" pitchFamily="49" charset="-122"/>
              </a:rPr>
              <a:t>4 </a:t>
            </a:r>
            <a:r>
              <a:rPr lang="en-US" altLang="zh-CN" sz="2800" i="0" baseline="30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     </a:t>
            </a:r>
          </a:p>
          <a:p>
            <a:pPr>
              <a:buClr>
                <a:srgbClr val="0000FF"/>
              </a:buClr>
              <a:buSzPct val="80000"/>
              <a:buFont typeface="Wingdings" panose="05000000000000000000" pitchFamily="2" charset="2"/>
              <a:buNone/>
            </a:pPr>
            <a:r>
              <a:rPr lang="en-US" altLang="zh-CN" sz="2800" i="0" smtClean="0">
                <a:solidFill>
                  <a:srgbClr val="000000"/>
                </a:solidFill>
                <a:effectLst/>
                <a:ea typeface="黑体" panose="02010609060101010101" pitchFamily="49" charset="-122"/>
              </a:rPr>
              <a:t>                                                    </a:t>
            </a:r>
            <a:r>
              <a:rPr lang="zh-CN" altLang="en-US" sz="2800" i="0" smtClean="0">
                <a:solidFill>
                  <a:srgbClr val="0000FF"/>
                </a:solidFill>
                <a:effectLst/>
                <a:ea typeface="黑体" panose="02010609060101010101" pitchFamily="49" charset="-122"/>
              </a:rPr>
              <a:t>无定量关系</a:t>
            </a:r>
            <a:r>
              <a:rPr lang="zh-CN" altLang="en-US" sz="2800" i="0" smtClean="0">
                <a:solidFill>
                  <a:srgbClr val="000000"/>
                </a:solidFill>
                <a:effectLst/>
                <a:ea typeface="黑体" panose="02010609060101010101" pitchFamily="49" charset="-122"/>
              </a:rPr>
              <a:t> </a:t>
            </a:r>
          </a:p>
          <a:p>
            <a:pPr>
              <a:buClr>
                <a:srgbClr val="0000FF"/>
              </a:buClr>
              <a:buSzPct val="80000"/>
              <a:buFont typeface="Wingdings" panose="05000000000000000000" pitchFamily="2" charset="2"/>
              <a:buNone/>
            </a:pPr>
            <a:r>
              <a:rPr lang="zh-CN" altLang="en-US" sz="2800" i="0" smtClean="0">
                <a:solidFill>
                  <a:srgbClr val="000000"/>
                </a:solidFill>
                <a:effectLst/>
                <a:ea typeface="黑体" panose="02010609060101010101" pitchFamily="49" charset="-122"/>
              </a:rPr>
              <a:t>   </a:t>
            </a:r>
            <a:r>
              <a:rPr lang="en-US" altLang="zh-CN" sz="2800" i="0" smtClean="0">
                <a:solidFill>
                  <a:srgbClr val="000000"/>
                </a:solidFill>
                <a:effectLst/>
                <a:ea typeface="黑体" panose="02010609060101010101" pitchFamily="49" charset="-122"/>
              </a:rPr>
              <a:t>K</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Cr</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O</a:t>
            </a:r>
            <a:r>
              <a:rPr lang="en-US" altLang="zh-CN" sz="2800" i="0" baseline="-25000" smtClean="0">
                <a:solidFill>
                  <a:srgbClr val="000000"/>
                </a:solidFill>
                <a:effectLst/>
                <a:ea typeface="黑体" panose="02010609060101010101" pitchFamily="49" charset="-122"/>
              </a:rPr>
              <a:t>7</a:t>
            </a:r>
            <a:r>
              <a:rPr lang="en-US" altLang="zh-CN" sz="2800" i="0" smtClean="0">
                <a:solidFill>
                  <a:srgbClr val="000000"/>
                </a:solidFill>
                <a:effectLst/>
                <a:ea typeface="黑体" panose="02010609060101010101" pitchFamily="49" charset="-122"/>
              </a:rPr>
              <a:t> +</a:t>
            </a:r>
            <a:r>
              <a:rPr lang="zh-CN" altLang="en-US" sz="2800" i="0" smtClean="0">
                <a:solidFill>
                  <a:srgbClr val="000000"/>
                </a:solidFill>
                <a:effectLst/>
                <a:ea typeface="黑体" panose="02010609060101010101" pitchFamily="49" charset="-122"/>
              </a:rPr>
              <a:t>过量</a:t>
            </a:r>
            <a:r>
              <a:rPr lang="en-US" altLang="zh-CN" sz="2800" i="0" smtClean="0">
                <a:solidFill>
                  <a:srgbClr val="000000"/>
                </a:solidFill>
                <a:effectLst/>
                <a:ea typeface="黑体" panose="02010609060101010101" pitchFamily="49" charset="-122"/>
              </a:rPr>
              <a:t>KI                </a:t>
            </a:r>
            <a:r>
              <a:rPr lang="zh-CN" altLang="en-US" sz="2800" i="0" smtClean="0">
                <a:solidFill>
                  <a:srgbClr val="000000"/>
                </a:solidFill>
                <a:effectLst/>
                <a:ea typeface="黑体" panose="02010609060101010101" pitchFamily="49" charset="-122"/>
              </a:rPr>
              <a:t>定量生成 </a:t>
            </a:r>
            <a:r>
              <a:rPr lang="en-US" altLang="zh-CN" sz="2800" i="0" smtClean="0">
                <a:solidFill>
                  <a:srgbClr val="000000"/>
                </a:solidFill>
                <a:effectLst/>
                <a:ea typeface="黑体" panose="02010609060101010101" pitchFamily="49" charset="-122"/>
              </a:rPr>
              <a:t>I</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                       </a:t>
            </a:r>
          </a:p>
          <a:p>
            <a:pPr>
              <a:buClr>
                <a:srgbClr val="0000FF"/>
              </a:buClr>
              <a:buSzPct val="80000"/>
              <a:buFont typeface="Wingdings" panose="05000000000000000000" pitchFamily="2" charset="2"/>
              <a:buChar char="Ø"/>
            </a:pPr>
            <a:endParaRPr lang="en-US" altLang="zh-CN" sz="2800" i="0" smtClean="0">
              <a:solidFill>
                <a:srgbClr val="000000"/>
              </a:solidFill>
              <a:effectLst/>
              <a:ea typeface="黑体" panose="02010609060101010101" pitchFamily="49" charset="-122"/>
            </a:endParaRPr>
          </a:p>
          <a:p>
            <a:pPr>
              <a:buClr>
                <a:srgbClr val="0000FF"/>
              </a:buClr>
              <a:buSzPct val="80000"/>
              <a:buFont typeface="Wingdings" panose="05000000000000000000" pitchFamily="2" charset="2"/>
              <a:buNone/>
            </a:pPr>
            <a:r>
              <a:rPr lang="en-US" altLang="zh-CN" sz="2800" i="0" smtClean="0">
                <a:solidFill>
                  <a:srgbClr val="000000"/>
                </a:solidFill>
                <a:effectLst/>
                <a:ea typeface="黑体" panose="02010609060101010101" pitchFamily="49" charset="-122"/>
              </a:rPr>
              <a:t>                              Na</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S</a:t>
            </a:r>
            <a:r>
              <a:rPr lang="en-US" altLang="zh-CN" sz="2800" i="0" baseline="-25000" smtClean="0">
                <a:solidFill>
                  <a:srgbClr val="000000"/>
                </a:solidFill>
                <a:effectLst/>
                <a:ea typeface="黑体" panose="02010609060101010101" pitchFamily="49" charset="-122"/>
              </a:rPr>
              <a:t>2</a:t>
            </a:r>
            <a:r>
              <a:rPr lang="en-US" altLang="zh-CN" sz="2800" i="0" smtClean="0">
                <a:solidFill>
                  <a:srgbClr val="000000"/>
                </a:solidFill>
                <a:effectLst/>
                <a:ea typeface="黑体" panose="02010609060101010101" pitchFamily="49" charset="-122"/>
              </a:rPr>
              <a:t>O</a:t>
            </a:r>
            <a:r>
              <a:rPr lang="en-US" altLang="zh-CN" sz="2800" i="0" baseline="-25000" smtClean="0">
                <a:solidFill>
                  <a:srgbClr val="000000"/>
                </a:solidFill>
                <a:effectLst/>
                <a:ea typeface="黑体" panose="02010609060101010101" pitchFamily="49" charset="-122"/>
              </a:rPr>
              <a:t>3</a:t>
            </a:r>
            <a:r>
              <a:rPr lang="en-US" altLang="zh-CN" sz="2800" i="0" smtClean="0">
                <a:solidFill>
                  <a:srgbClr val="000000"/>
                </a:solidFill>
                <a:effectLst/>
                <a:ea typeface="黑体" panose="02010609060101010101" pitchFamily="49" charset="-122"/>
              </a:rPr>
              <a:t> </a:t>
            </a:r>
            <a:r>
              <a:rPr lang="zh-CN" altLang="en-US" sz="2800" i="0" smtClean="0">
                <a:solidFill>
                  <a:srgbClr val="000000"/>
                </a:solidFill>
                <a:effectLst/>
                <a:ea typeface="黑体" panose="02010609060101010101" pitchFamily="49" charset="-122"/>
              </a:rPr>
              <a:t>标液    </a:t>
            </a:r>
            <a:r>
              <a:rPr lang="zh-CN" altLang="en-US" sz="2800" i="0" smtClean="0">
                <a:solidFill>
                  <a:srgbClr val="F218BE"/>
                </a:solidFill>
                <a:effectLst/>
                <a:ea typeface="黑体" panose="02010609060101010101" pitchFamily="49" charset="-122"/>
              </a:rPr>
              <a:t>淀粉指示剂</a:t>
            </a:r>
          </a:p>
          <a:p>
            <a:pPr>
              <a:buClr>
                <a:srgbClr val="0000FF"/>
              </a:buClr>
              <a:buSzPct val="80000"/>
              <a:buFont typeface="Wingdings" panose="05000000000000000000" pitchFamily="2" charset="2"/>
              <a:buNone/>
            </a:pPr>
            <a:r>
              <a:rPr lang="zh-CN" altLang="en-US" sz="2800" b="0" i="0" smtClean="0">
                <a:solidFill>
                  <a:srgbClr val="000000"/>
                </a:solidFill>
                <a:effectLst/>
                <a:ea typeface="黑体" panose="02010609060101010101" pitchFamily="49" charset="-122"/>
              </a:rPr>
              <a:t>                                               </a:t>
            </a:r>
          </a:p>
          <a:p>
            <a:pPr>
              <a:buClr>
                <a:srgbClr val="0000FF"/>
              </a:buClr>
              <a:buSzPct val="80000"/>
              <a:buFont typeface="Wingdings" panose="05000000000000000000" pitchFamily="2" charset="2"/>
              <a:buNone/>
            </a:pPr>
            <a:r>
              <a:rPr lang="zh-CN" altLang="en-US" sz="2800" b="0" i="0" smtClean="0">
                <a:solidFill>
                  <a:srgbClr val="000000"/>
                </a:solidFill>
                <a:effectLst/>
                <a:ea typeface="黑体" panose="02010609060101010101" pitchFamily="49" charset="-122"/>
              </a:rPr>
              <a:t>                                                 </a:t>
            </a:r>
            <a:r>
              <a:rPr lang="zh-CN" altLang="en-US" sz="2800" i="0" smtClean="0">
                <a:solidFill>
                  <a:srgbClr val="0000FF"/>
                </a:solidFill>
                <a:effectLst/>
                <a:ea typeface="黑体" panose="02010609060101010101" pitchFamily="49" charset="-122"/>
              </a:rPr>
              <a:t>深蓝色</a:t>
            </a:r>
            <a:r>
              <a:rPr lang="zh-CN" altLang="en-US" sz="2800" i="0" smtClean="0">
                <a:solidFill>
                  <a:srgbClr val="000000"/>
                </a:solidFill>
                <a:effectLst/>
                <a:ea typeface="黑体" panose="02010609060101010101" pitchFamily="49" charset="-122"/>
              </a:rPr>
              <a:t>消失</a:t>
            </a:r>
          </a:p>
        </p:txBody>
      </p:sp>
      <p:sp>
        <p:nvSpPr>
          <p:cNvPr id="67588" name="Line 9"/>
          <p:cNvSpPr>
            <a:spLocks noChangeShapeType="1"/>
          </p:cNvSpPr>
          <p:nvPr/>
        </p:nvSpPr>
        <p:spPr bwMode="auto">
          <a:xfrm>
            <a:off x="4192588" y="3086100"/>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kumimoji="0" lang="zh-CN" altLang="en-US" sz="1800" b="0" i="0" smtClean="0">
              <a:solidFill>
                <a:srgbClr val="000000"/>
              </a:solidFill>
              <a:effectLst/>
            </a:endParaRPr>
          </a:p>
        </p:txBody>
      </p:sp>
      <p:sp>
        <p:nvSpPr>
          <p:cNvPr id="67589" name="Line 10"/>
          <p:cNvSpPr>
            <a:spLocks noChangeShapeType="1"/>
          </p:cNvSpPr>
          <p:nvPr/>
        </p:nvSpPr>
        <p:spPr bwMode="auto">
          <a:xfrm>
            <a:off x="4067175" y="4078288"/>
            <a:ext cx="1079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kumimoji="0" lang="zh-CN" altLang="en-US" sz="1800" b="0" i="0" smtClean="0">
              <a:solidFill>
                <a:srgbClr val="000000"/>
              </a:solidFill>
              <a:effectLst/>
            </a:endParaRPr>
          </a:p>
        </p:txBody>
      </p:sp>
      <p:sp>
        <p:nvSpPr>
          <p:cNvPr id="67590" name="Line 11"/>
          <p:cNvSpPr>
            <a:spLocks noChangeShapeType="1"/>
          </p:cNvSpPr>
          <p:nvPr/>
        </p:nvSpPr>
        <p:spPr bwMode="auto">
          <a:xfrm flipH="1">
            <a:off x="6173788" y="4229100"/>
            <a:ext cx="0" cy="1744663"/>
          </a:xfrm>
          <a:prstGeom prst="line">
            <a:avLst/>
          </a:prstGeom>
          <a:noFill/>
          <a:ln w="88900">
            <a:solidFill>
              <a:srgbClr val="808000"/>
            </a:solidFill>
            <a:round/>
            <a:headEnd/>
            <a:tailEnd type="triangle" w="med" len="med"/>
          </a:ln>
          <a:extLst>
            <a:ext uri="{909E8E84-426E-40DD-AFC4-6F175D3DCCD1}">
              <a14:hiddenFill xmlns:a14="http://schemas.microsoft.com/office/drawing/2010/main">
                <a:noFill/>
              </a14:hiddenFill>
            </a:ext>
          </a:extLst>
        </p:spPr>
        <p:txBody>
          <a:bodyPr wrap="none"/>
          <a:lstStyle/>
          <a:p>
            <a:endParaRPr kumimoji="0" lang="zh-CN" altLang="en-US" sz="1800" b="0" i="0" smtClean="0">
              <a:solidFill>
                <a:srgbClr val="000000"/>
              </a:solidFill>
              <a:effectLst/>
            </a:endParaRPr>
          </a:p>
        </p:txBody>
      </p:sp>
    </p:spTree>
    <p:extLst>
      <p:ext uri="{BB962C8B-B14F-4D97-AF65-F5344CB8AC3E}">
        <p14:creationId xmlns:p14="http://schemas.microsoft.com/office/powerpoint/2010/main" val="823163087"/>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bwMode="auto">
          <a:xfrm>
            <a:off x="2915816" y="692696"/>
            <a:ext cx="3744416" cy="720725"/>
          </a:xfrm>
          <a:noFill/>
          <a:ln>
            <a:miter lim="800000"/>
          </a:ln>
        </p:spPr>
        <p:txBody>
          <a:bodyPr vert="horz" wrap="square" lIns="91440" tIns="45720" rIns="91440" bIns="45720" numCol="1" anchor="t" anchorCtr="0" compatLnSpc="1"/>
          <a:lstStyle/>
          <a:p>
            <a:r>
              <a:rPr lang="zh-CN" altLang="zh-CN" sz="3600" b="1" dirty="0">
                <a:solidFill>
                  <a:srgbClr val="FF0000"/>
                </a:solidFill>
                <a:effectLst/>
              </a:rPr>
              <a:t> 课程</a:t>
            </a:r>
            <a:r>
              <a:rPr lang="zh-CN" altLang="en-US" sz="3600" b="1" dirty="0">
                <a:solidFill>
                  <a:srgbClr val="FF0000"/>
                </a:solidFill>
                <a:effectLst/>
              </a:rPr>
              <a:t>学习目的</a:t>
            </a:r>
          </a:p>
        </p:txBody>
      </p:sp>
      <p:sp>
        <p:nvSpPr>
          <p:cNvPr id="212995" name="Rectangle 3"/>
          <p:cNvSpPr>
            <a:spLocks noGrp="1" noChangeArrowheads="1"/>
          </p:cNvSpPr>
          <p:nvPr>
            <p:ph type="body" idx="1"/>
          </p:nvPr>
        </p:nvSpPr>
        <p:spPr bwMode="auto">
          <a:xfrm>
            <a:off x="755576" y="1628800"/>
            <a:ext cx="7776864" cy="4536504"/>
          </a:xfrm>
          <a:solidFill>
            <a:srgbClr val="FFFFFF"/>
          </a:solidFill>
          <a:ln>
            <a:noFill/>
            <a:miter lim="800000"/>
          </a:ln>
        </p:spPr>
        <p:txBody>
          <a:bodyPr vert="horz" wrap="square" lIns="91440" tIns="45720" rIns="91440" bIns="45720" numCol="1" anchor="t" anchorCtr="0" compatLnSpc="1"/>
          <a:lstStyle/>
          <a:p>
            <a:pPr>
              <a:lnSpc>
                <a:spcPct val="114000"/>
              </a:lnSpc>
              <a:buClr>
                <a:srgbClr val="3333CC"/>
              </a:buClr>
              <a:buSzPct val="105000"/>
            </a:pPr>
            <a:r>
              <a:rPr lang="zh-CN" altLang="en-US" sz="3200" dirty="0">
                <a:ea typeface="华文新魏" panose="02010800040101010101" pitchFamily="2" charset="-122"/>
              </a:rPr>
              <a:t>分析化学是重要的基础必修课</a:t>
            </a:r>
            <a:r>
              <a:rPr lang="zh-CN" altLang="en-US" sz="3200" dirty="0">
                <a:effectLst/>
                <a:ea typeface="华文新魏" panose="02010800040101010101" pitchFamily="2" charset="-122"/>
              </a:rPr>
              <a:t>；</a:t>
            </a:r>
            <a:endParaRPr lang="en-US" altLang="zh-CN" sz="3200" dirty="0">
              <a:effectLst/>
              <a:ea typeface="华文新魏" panose="02010800040101010101" pitchFamily="2" charset="-122"/>
            </a:endParaRPr>
          </a:p>
          <a:p>
            <a:pPr>
              <a:lnSpc>
                <a:spcPct val="114000"/>
              </a:lnSpc>
              <a:buClr>
                <a:srgbClr val="3333CC"/>
              </a:buClr>
              <a:buSzPct val="105000"/>
            </a:pPr>
            <a:r>
              <a:rPr lang="zh-CN" altLang="en-US" sz="3200" dirty="0">
                <a:ea typeface="华文新魏" panose="02010800040101010101" pitchFamily="2" charset="-122"/>
              </a:rPr>
              <a:t>建立准确的“</a:t>
            </a:r>
            <a:r>
              <a:rPr lang="zh-CN" altLang="en-US" sz="3600" dirty="0">
                <a:solidFill>
                  <a:srgbClr val="0000CC"/>
                </a:solidFill>
                <a:ea typeface="华文新魏" panose="02010800040101010101" pitchFamily="2" charset="-122"/>
              </a:rPr>
              <a:t>量</a:t>
            </a:r>
            <a:r>
              <a:rPr lang="zh-CN" altLang="en-US" sz="3200" dirty="0">
                <a:ea typeface="华文新魏" panose="02010800040101010101" pitchFamily="2" charset="-122"/>
              </a:rPr>
              <a:t>”的概念；</a:t>
            </a:r>
            <a:endParaRPr lang="en-US" altLang="zh-CN" sz="3200" dirty="0">
              <a:effectLst/>
              <a:ea typeface="华文新魏" panose="02010800040101010101" pitchFamily="2" charset="-122"/>
            </a:endParaRPr>
          </a:p>
          <a:p>
            <a:pPr>
              <a:lnSpc>
                <a:spcPct val="114000"/>
              </a:lnSpc>
              <a:buClr>
                <a:srgbClr val="3333CC"/>
              </a:buClr>
              <a:buSzPct val="105000"/>
            </a:pPr>
            <a:r>
              <a:rPr lang="zh-CN" altLang="en-US" sz="3200" dirty="0">
                <a:effectLst/>
                <a:ea typeface="华文新魏" panose="02010800040101010101" pitchFamily="2" charset="-122"/>
              </a:rPr>
              <a:t>掌握基本的分析方法及其原理；</a:t>
            </a:r>
          </a:p>
          <a:p>
            <a:pPr>
              <a:lnSpc>
                <a:spcPct val="114000"/>
              </a:lnSpc>
              <a:buClr>
                <a:srgbClr val="3333CC"/>
              </a:buClr>
              <a:buSzPct val="105000"/>
            </a:pPr>
            <a:r>
              <a:rPr lang="zh-CN" altLang="en-US" sz="3200" dirty="0">
                <a:effectLst/>
                <a:ea typeface="华文新魏" panose="02010800040101010101" pitchFamily="2" charset="-122"/>
              </a:rPr>
              <a:t>培养思维方法和 严谨的科学作风；</a:t>
            </a:r>
            <a:endParaRPr lang="en-US" altLang="zh-CN" sz="3200" dirty="0">
              <a:effectLst/>
              <a:ea typeface="华文新魏" panose="02010800040101010101" pitchFamily="2" charset="-122"/>
            </a:endParaRPr>
          </a:p>
          <a:p>
            <a:pPr>
              <a:lnSpc>
                <a:spcPct val="114000"/>
              </a:lnSpc>
              <a:buClr>
                <a:srgbClr val="3333CC"/>
              </a:buClr>
              <a:buSzPct val="105000"/>
            </a:pPr>
            <a:r>
              <a:rPr lang="zh-CN" altLang="en-US" sz="3200" dirty="0">
                <a:effectLst/>
                <a:ea typeface="华文新魏" panose="02010800040101010101" pitchFamily="2" charset="-122"/>
              </a:rPr>
              <a:t>掌握科学的实验技能；提高分析问题和解决问题的能力；</a:t>
            </a:r>
            <a:endParaRPr lang="en-US" altLang="zh-CN" sz="3200" dirty="0">
              <a:effectLst/>
              <a:ea typeface="华文新魏" panose="02010800040101010101" pitchFamily="2" charset="-122"/>
            </a:endParaRPr>
          </a:p>
          <a:p>
            <a:pPr>
              <a:lnSpc>
                <a:spcPct val="114000"/>
              </a:lnSpc>
              <a:buClr>
                <a:srgbClr val="3333CC"/>
              </a:buClr>
              <a:buSzPct val="105000"/>
            </a:pPr>
            <a:r>
              <a:rPr lang="zh-CN" altLang="en-US" sz="3200" dirty="0">
                <a:effectLst/>
                <a:ea typeface="华文新魏" panose="02010800040101010101" pitchFamily="2" charset="-122"/>
              </a:rPr>
              <a:t>由“学会”过渡到“会学”和“会用”。</a:t>
            </a: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2195339" y="620688"/>
            <a:ext cx="4896941" cy="863600"/>
          </a:xfrm>
          <a:noFill/>
          <a:ln>
            <a:miter lim="800000"/>
          </a:ln>
        </p:spPr>
        <p:txBody>
          <a:bodyPr vert="horz" wrap="square" lIns="91440" tIns="45720" rIns="91440" bIns="45720" numCol="1" anchor="t" anchorCtr="0" compatLnSpc="1"/>
          <a:lstStyle/>
          <a:p>
            <a:r>
              <a:rPr lang="zh-CN" altLang="en-US" sz="4800" b="1" dirty="0">
                <a:solidFill>
                  <a:srgbClr val="0000CC"/>
                </a:solidFill>
                <a:effectLst/>
                <a:latin typeface="微软雅黑" panose="020B0503020204020204" pitchFamily="34" charset="-122"/>
                <a:ea typeface="微软雅黑" panose="020B0503020204020204" pitchFamily="34" charset="-122"/>
              </a:rPr>
              <a:t>第一章  </a:t>
            </a:r>
            <a:r>
              <a:rPr lang="zh-CN" altLang="en-US" sz="4800" b="1" dirty="0" smtClean="0">
                <a:solidFill>
                  <a:srgbClr val="0000CC"/>
                </a:solidFill>
                <a:effectLst/>
                <a:latin typeface="微软雅黑" panose="020B0503020204020204" pitchFamily="34" charset="-122"/>
                <a:ea typeface="微软雅黑" panose="020B0503020204020204" pitchFamily="34" charset="-122"/>
              </a:rPr>
              <a:t>概    </a:t>
            </a:r>
            <a:r>
              <a:rPr lang="zh-CN" altLang="en-US" sz="4800" b="1" dirty="0">
                <a:solidFill>
                  <a:srgbClr val="0000CC"/>
                </a:solidFill>
                <a:effectLst/>
                <a:latin typeface="微软雅黑" panose="020B0503020204020204" pitchFamily="34" charset="-122"/>
                <a:ea typeface="微软雅黑" panose="020B0503020204020204" pitchFamily="34" charset="-122"/>
              </a:rPr>
              <a:t>论</a:t>
            </a:r>
          </a:p>
        </p:txBody>
      </p:sp>
      <p:sp>
        <p:nvSpPr>
          <p:cNvPr id="5" name="TextBox 4"/>
          <p:cNvSpPr txBox="1"/>
          <p:nvPr/>
        </p:nvSpPr>
        <p:spPr>
          <a:xfrm>
            <a:off x="2051720" y="1844824"/>
            <a:ext cx="6480720" cy="707886"/>
          </a:xfrm>
          <a:prstGeom prst="rect">
            <a:avLst/>
          </a:prstGeom>
          <a:noFill/>
        </p:spPr>
        <p:txBody>
          <a:bodyPr wrap="square" rtlCol="0">
            <a:spAutoFit/>
          </a:bodyPr>
          <a:lstStyle/>
          <a:p>
            <a:r>
              <a:rPr lang="en-US" altLang="zh-CN" sz="4000" b="1" i="0" dirty="0">
                <a:solidFill>
                  <a:srgbClr val="FF0000"/>
                </a:solidFill>
                <a:effectLst/>
                <a:latin typeface="微软雅黑" panose="020B0503020204020204" pitchFamily="34" charset="-122"/>
                <a:ea typeface="微软雅黑" panose="020B0503020204020204" pitchFamily="34" charset="-122"/>
              </a:rPr>
              <a:t>Q1</a:t>
            </a:r>
            <a:r>
              <a:rPr lang="zh-CN" altLang="en-US" sz="4000" b="1" i="0" dirty="0">
                <a:solidFill>
                  <a:srgbClr val="FF0000"/>
                </a:solidFill>
                <a:effectLst/>
                <a:latin typeface="微软雅黑" panose="020B0503020204020204" pitchFamily="34" charset="-122"/>
                <a:ea typeface="微软雅黑" panose="020B0503020204020204" pitchFamily="34" charset="-122"/>
              </a:rPr>
              <a:t>：什么是分析化学？</a:t>
            </a:r>
          </a:p>
        </p:txBody>
      </p:sp>
      <p:sp>
        <p:nvSpPr>
          <p:cNvPr id="6" name="TextBox 5"/>
          <p:cNvSpPr txBox="1"/>
          <p:nvPr/>
        </p:nvSpPr>
        <p:spPr>
          <a:xfrm>
            <a:off x="2051720" y="3068960"/>
            <a:ext cx="6336704" cy="707886"/>
          </a:xfrm>
          <a:prstGeom prst="rect">
            <a:avLst/>
          </a:prstGeom>
          <a:noFill/>
        </p:spPr>
        <p:txBody>
          <a:bodyPr wrap="square" rtlCol="0">
            <a:spAutoFit/>
          </a:bodyPr>
          <a:lstStyle/>
          <a:p>
            <a:r>
              <a:rPr lang="en-US" altLang="zh-CN" sz="4000" b="1" i="0" dirty="0">
                <a:solidFill>
                  <a:schemeClr val="tx1"/>
                </a:solidFill>
                <a:effectLst/>
                <a:latin typeface="微软雅黑" panose="020B0503020204020204" pitchFamily="34" charset="-122"/>
                <a:ea typeface="微软雅黑" panose="020B0503020204020204" pitchFamily="34" charset="-122"/>
              </a:rPr>
              <a:t>Q2</a:t>
            </a:r>
            <a:r>
              <a:rPr lang="zh-CN" altLang="en-US" sz="4000" b="1" i="0" dirty="0">
                <a:solidFill>
                  <a:schemeClr val="tx1"/>
                </a:solidFill>
                <a:effectLst/>
                <a:latin typeface="微软雅黑" panose="020B0503020204020204" pitchFamily="34" charset="-122"/>
                <a:ea typeface="微软雅黑" panose="020B0503020204020204" pitchFamily="34" charset="-122"/>
              </a:rPr>
              <a:t>：它是如何分类的？</a:t>
            </a:r>
          </a:p>
        </p:txBody>
      </p:sp>
      <p:sp>
        <p:nvSpPr>
          <p:cNvPr id="7" name="TextBox 6"/>
          <p:cNvSpPr txBox="1"/>
          <p:nvPr/>
        </p:nvSpPr>
        <p:spPr>
          <a:xfrm>
            <a:off x="2051720" y="4149080"/>
            <a:ext cx="6336704" cy="707886"/>
          </a:xfrm>
          <a:prstGeom prst="rect">
            <a:avLst/>
          </a:prstGeom>
          <a:noFill/>
        </p:spPr>
        <p:txBody>
          <a:bodyPr wrap="square" rtlCol="0">
            <a:spAutoFit/>
          </a:bodyPr>
          <a:lstStyle/>
          <a:p>
            <a:r>
              <a:rPr lang="en-US" altLang="zh-CN" sz="4000" b="1" i="0" dirty="0">
                <a:solidFill>
                  <a:schemeClr val="tx1"/>
                </a:solidFill>
                <a:effectLst/>
                <a:latin typeface="微软雅黑" panose="020B0503020204020204" pitchFamily="34" charset="-122"/>
                <a:ea typeface="微软雅黑" panose="020B0503020204020204" pitchFamily="34" charset="-122"/>
              </a:rPr>
              <a:t>Q3</a:t>
            </a:r>
            <a:r>
              <a:rPr lang="zh-CN" altLang="en-US" sz="4000" b="1" i="0" dirty="0">
                <a:solidFill>
                  <a:schemeClr val="tx1"/>
                </a:solidFill>
                <a:effectLst/>
                <a:latin typeface="微软雅黑" panose="020B0503020204020204" pitchFamily="34" charset="-122"/>
                <a:ea typeface="微软雅黑" panose="020B0503020204020204" pitchFamily="34" charset="-122"/>
              </a:rPr>
              <a:t>：样品如何分析的？</a:t>
            </a:r>
          </a:p>
        </p:txBody>
      </p:sp>
      <p:sp>
        <p:nvSpPr>
          <p:cNvPr id="9" name="TextBox 8"/>
          <p:cNvSpPr txBox="1"/>
          <p:nvPr/>
        </p:nvSpPr>
        <p:spPr>
          <a:xfrm>
            <a:off x="2051720" y="5301208"/>
            <a:ext cx="6336704" cy="707886"/>
          </a:xfrm>
          <a:prstGeom prst="rect">
            <a:avLst/>
          </a:prstGeom>
          <a:noFill/>
        </p:spPr>
        <p:txBody>
          <a:bodyPr wrap="square" rtlCol="0">
            <a:spAutoFit/>
          </a:bodyPr>
          <a:lstStyle/>
          <a:p>
            <a:r>
              <a:rPr lang="en-US" altLang="zh-CN" sz="4000" b="1" i="0" dirty="0">
                <a:solidFill>
                  <a:schemeClr val="tx1"/>
                </a:solidFill>
                <a:effectLst/>
                <a:latin typeface="微软雅黑" panose="020B0503020204020204" pitchFamily="34" charset="-122"/>
                <a:ea typeface="微软雅黑" panose="020B0503020204020204" pitchFamily="34" charset="-122"/>
              </a:rPr>
              <a:t>Q4</a:t>
            </a:r>
            <a:r>
              <a:rPr lang="zh-CN" altLang="en-US" sz="4000" b="1" i="0" dirty="0">
                <a:solidFill>
                  <a:schemeClr val="tx1"/>
                </a:solidFill>
                <a:effectLst/>
                <a:latin typeface="微软雅黑" panose="020B0503020204020204" pitchFamily="34" charset="-122"/>
                <a:ea typeface="微软雅黑" panose="020B0503020204020204" pitchFamily="34" charset="-122"/>
              </a:rPr>
              <a:t>：滴定？滴定！</a:t>
            </a:r>
          </a:p>
        </p:txBody>
      </p:sp>
    </p:spTree>
  </p:cSld>
  <p:clrMapOvr>
    <a:masterClrMapping/>
  </p:clrMapOvr>
  <p:transition>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1f276166-41bb-4683-9109-ba364a184235"/>
  <p:tag name="COMMONDATA" val="eyJoZGlkIjoiYmZkZjI5YTdlYjFmYmZjMDE1YWIxODM2Y2NkM2VlZGI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G:\Microsoft Office for windows 97\Templates\演示文稿设计\冲动型模板.pot</Template>
  <TotalTime>387</TotalTime>
  <Words>5091</Words>
  <Application>Microsoft Office PowerPoint</Application>
  <PresentationFormat>全屏显示(4:3)</PresentationFormat>
  <Paragraphs>692</Paragraphs>
  <Slides>76</Slides>
  <Notes>23</Notes>
  <HiddenSlides>1</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5</vt:i4>
      </vt:variant>
      <vt:variant>
        <vt:lpstr>幻灯片标题</vt:lpstr>
      </vt:variant>
      <vt:variant>
        <vt:i4>76</vt:i4>
      </vt:variant>
    </vt:vector>
  </HeadingPairs>
  <TitlesOfParts>
    <vt:vector size="104" baseType="lpstr">
      <vt:lpstr>Arial Unicode MS</vt:lpstr>
      <vt:lpstr>CommonBullets</vt:lpstr>
      <vt:lpstr>MS LineDraw</vt:lpstr>
      <vt:lpstr>黑体</vt:lpstr>
      <vt:lpstr>华文行楷</vt:lpstr>
      <vt:lpstr>华文隶书</vt:lpstr>
      <vt:lpstr>华文新魏</vt:lpstr>
      <vt:lpstr>楷体</vt:lpstr>
      <vt:lpstr>楷体_GB2312</vt:lpstr>
      <vt:lpstr>宋体</vt:lpstr>
      <vt:lpstr>微软雅黑</vt:lpstr>
      <vt:lpstr>叶根友毛笔行书2.0版</vt:lpstr>
      <vt:lpstr>Arial</vt:lpstr>
      <vt:lpstr>Calibri</vt:lpstr>
      <vt:lpstr>Franklin Gothic Book</vt:lpstr>
      <vt:lpstr>Franklin Gothic Medium</vt:lpstr>
      <vt:lpstr>Symbol</vt:lpstr>
      <vt:lpstr>Tahoma</vt:lpstr>
      <vt:lpstr>Times New Roman</vt:lpstr>
      <vt:lpstr>Wingdings</vt:lpstr>
      <vt:lpstr>Wingdings 2</vt:lpstr>
      <vt:lpstr>流畅1</vt:lpstr>
      <vt:lpstr>默认设计模板</vt:lpstr>
      <vt:lpstr>Photo Editor Photo</vt:lpstr>
      <vt:lpstr>BMP 图象</vt:lpstr>
      <vt:lpstr>剪辑</vt:lpstr>
      <vt:lpstr>Equation</vt:lpstr>
      <vt:lpstr>公式</vt:lpstr>
      <vt:lpstr>第1章 概论</vt:lpstr>
      <vt:lpstr>PowerPoint 演示文稿</vt:lpstr>
      <vt:lpstr>PowerPoint 演示文稿</vt:lpstr>
      <vt:lpstr>PowerPoint 演示文稿</vt:lpstr>
      <vt:lpstr>PowerPoint 演示文稿</vt:lpstr>
      <vt:lpstr>参 考 书</vt:lpstr>
      <vt:lpstr>PowerPoint 演示文稿</vt:lpstr>
      <vt:lpstr> 课程学习目的</vt:lpstr>
      <vt:lpstr>第一章  概    论</vt:lpstr>
      <vt:lpstr>PowerPoint 演示文稿</vt:lpstr>
      <vt:lpstr>PowerPoint 演示文稿</vt:lpstr>
      <vt:lpstr>PowerPoint 演示文稿</vt:lpstr>
      <vt:lpstr>二、分析化学的特点</vt:lpstr>
      <vt:lpstr>PowerPoint 演示文稿</vt:lpstr>
      <vt:lpstr>PowerPoint 演示文稿</vt:lpstr>
      <vt:lpstr>PowerPoint 演示文稿</vt:lpstr>
      <vt:lpstr>PowerPoint 演示文稿</vt:lpstr>
      <vt:lpstr>“天问一号”火星探测器（2021）</vt:lpstr>
      <vt:lpstr>PowerPoint 演示文稿</vt:lpstr>
      <vt:lpstr>PowerPoint 演示文稿</vt:lpstr>
      <vt:lpstr>PowerPoint 演示文稿</vt:lpstr>
      <vt:lpstr>分析化学八面体</vt:lpstr>
      <vt:lpstr>PowerPoint 演示文稿</vt:lpstr>
      <vt:lpstr>20世纪以来分析化学的主要变革</vt:lpstr>
      <vt:lpstr>PowerPoint 演示文稿</vt:lpstr>
      <vt:lpstr>PowerPoint 演示文稿</vt:lpstr>
      <vt:lpstr>分析化学的进展</vt:lpstr>
      <vt:lpstr>PowerPoint 演示文稿</vt:lpstr>
      <vt:lpstr>第一章  绪    论</vt:lpstr>
      <vt:lpstr>PowerPoint 演示文稿</vt:lpstr>
      <vt:lpstr> 2. 按分析对象分类</vt:lpstr>
      <vt:lpstr>3. 按分析方法分类</vt:lpstr>
      <vt:lpstr>4. 按数量级分类</vt:lpstr>
      <vt:lpstr>PowerPoint 演示文稿</vt:lpstr>
      <vt:lpstr>第一章  绪    论</vt:lpstr>
      <vt:lpstr>PowerPoint 演示文稿</vt:lpstr>
      <vt:lpstr>1.  问题提出</vt:lpstr>
      <vt:lpstr>2. 样品采集</vt:lpstr>
      <vt:lpstr>PowerPoint 演示文稿</vt:lpstr>
      <vt:lpstr>例:土壤采样(污染物分析)</vt:lpstr>
      <vt:lpstr>PowerPoint 演示文稿</vt:lpstr>
      <vt:lpstr>PowerPoint 演示文稿</vt:lpstr>
      <vt:lpstr>PowerPoint 演示文稿</vt:lpstr>
      <vt:lpstr>PowerPoint 演示文稿</vt:lpstr>
      <vt:lpstr>PowerPoint 演示文稿</vt:lpstr>
      <vt:lpstr>案例：茶叶样品的分解</vt:lpstr>
      <vt:lpstr>4. 样品测定</vt:lpstr>
      <vt:lpstr>PowerPoint 演示文稿</vt:lpstr>
      <vt:lpstr>PowerPoint 演示文稿</vt:lpstr>
      <vt:lpstr>5. 数据处理</vt:lpstr>
      <vt:lpstr>  6. 结果报告</vt:lpstr>
      <vt:lpstr>PowerPoint 演示文稿</vt:lpstr>
      <vt:lpstr>PowerPoint 演示文稿</vt:lpstr>
      <vt:lpstr>第一章  绪    论</vt:lpstr>
      <vt:lpstr>PowerPoint 演示文稿</vt:lpstr>
      <vt:lpstr>1、何谓“滴定”？</vt:lpstr>
      <vt:lpstr>滴定之基本术语</vt:lpstr>
      <vt:lpstr>2. 如何“滴”之--分类</vt:lpstr>
      <vt:lpstr>如何“滴”之--要求和方式</vt:lpstr>
      <vt:lpstr>如何“滴”之--标准溶液</vt:lpstr>
      <vt:lpstr>2.标准溶液的配制</vt:lpstr>
      <vt:lpstr>间接法：</vt:lpstr>
      <vt:lpstr>实验室常用试剂分类</vt:lpstr>
      <vt:lpstr>如何“定”之--体积测量</vt:lpstr>
      <vt:lpstr>PowerPoint 演示文稿</vt:lpstr>
      <vt:lpstr>PowerPoint 演示文稿</vt:lpstr>
      <vt:lpstr>PowerPoint 演示文稿</vt:lpstr>
      <vt:lpstr>滴定剂的量浓度与滴定度的换算</vt:lpstr>
      <vt:lpstr>例：</vt:lpstr>
      <vt:lpstr>如何“定”之—结果计算</vt:lpstr>
      <vt:lpstr>分析化学中常用的量和单位</vt:lpstr>
      <vt:lpstr>被测物与滴定剂之间物质的量的关系：</vt:lpstr>
      <vt:lpstr>PowerPoint 演示文稿</vt:lpstr>
      <vt:lpstr>3. 间接滴定（涉及到多个反应）</vt:lpstr>
      <vt:lpstr>PowerPoint 演示文稿</vt:lpstr>
      <vt:lpstr>PowerPoint 演示文稿</vt:lpstr>
    </vt:vector>
  </TitlesOfParts>
  <Company>-family-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色谱分析法</dc:title>
  <dc:creator>-刘志广-</dc:creator>
  <cp:lastModifiedBy>Administrator</cp:lastModifiedBy>
  <cp:revision>432</cp:revision>
  <cp:lastPrinted>2024-02-29T08:55:59Z</cp:lastPrinted>
  <dcterms:created xsi:type="dcterms:W3CDTF">1998-09-06T02:41:00Z</dcterms:created>
  <dcterms:modified xsi:type="dcterms:W3CDTF">2025-02-24T03:25:38Z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2B415D94F9C64DB59A5F4311340C8135</vt:lpwstr>
  </property>
  <property fmtid="{D5CDD505-2E9C-101B-9397-08002B2CF9AE}" pid="3" name="KSOProductBuildVer">
    <vt:lpwstr>2052-11.1.0.13703</vt:lpwstr>
  </property>
</Properties>
</file>